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72A982-DB1C-44D1-8CD2-D5C28B94587C}" type="datetimeFigureOut">
              <a:rPr lang="ru-RU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15F0CE-10D6-407C-B014-7FA425106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96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406D1-65D8-4393-B348-707E6F48552A}" type="datetime1">
              <a:rPr lang="ru-RU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13E5F-D838-4C70-B620-36137D2F1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09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5C8D0-7B54-4D69-90F0-6FAF28AA5D39}" type="datetime1">
              <a:rPr lang="ru-RU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C9EE8-6FBD-40AC-9E65-07231F57D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74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A392-EAE3-42CC-8604-B7E549D54DFD}" type="datetime1">
              <a:rPr lang="ru-RU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FF08A-3CF5-4264-B071-0FF75EDFE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9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4EC4-C443-47F2-AAAE-C6B4C2928137}" type="datetime1">
              <a:rPr lang="ru-RU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086F1-2B61-4158-ADD8-1E8EE9861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84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F58B6-DFFF-4C14-8E6E-C5FA49727463}" type="datetime1">
              <a:rPr lang="ru-RU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89043-0538-4B2A-A1F1-337668037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26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611A5-FF21-4479-8036-0DB609BBEB3D}" type="datetime1">
              <a:rPr lang="ru-RU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C58A-1101-4A4D-B68C-AC8CE34A8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93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66E9A-86C9-4234-B7FC-E656123E31DE}" type="datetime1">
              <a:rPr lang="ru-RU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45D64-43B7-4D40-A47D-7BACECA9F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98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EA1D6-EF9C-4838-89A8-09DDD29F1D0E}" type="datetime1">
              <a:rPr lang="ru-RU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CD8F-791A-4780-A873-6C2D92BE8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96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D0CA0-8606-4B5B-93D4-687C7D14D6AD}" type="datetime1">
              <a:rPr lang="ru-RU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B52B9-0449-49FD-B5A6-FBC09B66B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50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CEE66-3AFD-4773-8665-26B587875879}" type="datetime1">
              <a:rPr lang="ru-RU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EAAE8-C556-4838-8824-C5465E7B9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75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7024-6433-4AC2-BEBA-3881AA767DF5}" type="datetime1">
              <a:rPr lang="ru-RU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CEDAE-E97A-4EFD-8AFE-1496C8E44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14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BA473C-24C6-442D-AF1B-6767333B4961}" type="datetime1">
              <a:rPr lang="ru-RU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C01028-A923-4210-A032-837710AA1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11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286250"/>
            <a:ext cx="85725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088330" y="546643"/>
            <a:ext cx="7772400" cy="3785691"/>
          </a:xfrm>
        </p:spPr>
        <p:txBody>
          <a:bodyPr/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1600" b="1" dirty="0" smtClean="0"/>
              <a:t>МДОБУ «</a:t>
            </a:r>
            <a:r>
              <a:rPr lang="ru-RU" sz="1600" b="1" dirty="0" err="1" smtClean="0"/>
              <a:t>Медведевский</a:t>
            </a:r>
            <a:r>
              <a:rPr lang="ru-RU" sz="1600" b="1" dirty="0" smtClean="0"/>
              <a:t> детский сад №3 «Золотой ключик»</a:t>
            </a:r>
            <a:br>
              <a:rPr lang="ru-RU" sz="1600" b="1" dirty="0" smtClean="0"/>
            </a:br>
            <a:r>
              <a:rPr lang="ru-RU" sz="1600" b="1" dirty="0" smtClean="0"/>
              <a:t>общеразвивающего вида»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3600" b="1" dirty="0" smtClean="0"/>
              <a:t>Сюжетно-ролевая игра</a:t>
            </a:r>
            <a:br>
              <a:rPr lang="ru-RU" sz="3600" b="1" dirty="0" smtClean="0"/>
            </a:br>
            <a:r>
              <a:rPr lang="ru-RU" sz="3600" b="1" dirty="0" smtClean="0"/>
              <a:t> в средней группе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400" b="1" dirty="0" smtClean="0"/>
              <a:t>(из опыта работы</a:t>
            </a:r>
            <a:br>
              <a:rPr lang="ru-RU" sz="2400" b="1" dirty="0" smtClean="0"/>
            </a:br>
            <a:r>
              <a:rPr lang="ru-RU" sz="2400" b="1" dirty="0" smtClean="0"/>
              <a:t>воспитателя средней группы </a:t>
            </a:r>
            <a:br>
              <a:rPr lang="ru-RU" sz="2400" b="1" dirty="0" smtClean="0"/>
            </a:br>
            <a:r>
              <a:rPr lang="ru-RU" sz="2400" b="1" dirty="0" smtClean="0"/>
              <a:t>Бирюковой Н. П.)</a:t>
            </a:r>
            <a:endParaRPr lang="ru-RU" sz="4800" b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9" y="861679"/>
            <a:ext cx="7073602" cy="398980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rgbClr val="FFC000"/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 smtClean="0">
              <a:solidFill>
                <a:srgbClr val="FFC000"/>
              </a:solidFill>
            </a:endParaRPr>
          </a:p>
        </p:txBody>
      </p:sp>
      <p:pic>
        <p:nvPicPr>
          <p:cNvPr id="2053" name="Picture 3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500688"/>
            <a:ext cx="10239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4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428625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5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429250"/>
            <a:ext cx="690562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6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0"/>
            <a:ext cx="690562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игра (А. С. Макаренко)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Игра-особый вид деятельности ребенка. Игра имеет важное значение в жизни ребенка, имеет то же значение, как у взрослого имеет деятельность, работа. Каков ребенок  в игре, таков во многом он будет в работе, когда он вырастет. Поэтому воспитание будущего деятеля происходит, прежде всего, в игре. И вся история отдельного человека как деятеля может быть представлена в развитии игры и в постепенном переходе ее в работу.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C2A343-463E-43A5-BCA1-1B0C5B6DF092}" type="datetime1">
              <a:rPr lang="ru-RU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5CD50-DB8B-4D09-865E-608AF2867128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latin typeface="Cambria" pitchFamily="18" charset="0"/>
              </a:rPr>
              <a:t>Сюжетно-ролевая игра</a:t>
            </a:r>
            <a:endParaRPr lang="ru-RU" i="1" u="sng" dirty="0">
              <a:latin typeface="Cambr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источник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Окружающий мир</a:t>
            </a:r>
          </a:p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Жизнь и деятельность взрослых и сверстников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основа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99993" y="2174875"/>
            <a:ext cx="4320480" cy="39512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Мнимая или воображаемая ситуация, в которой ребенок берет на себя роль взрослого и выполняет ее в созданной им самим игровой обстановке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E66E9A-86C9-4234-B7FC-E656123E31DE}" type="datetime1">
              <a:rPr lang="ru-RU" smtClean="0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5D64-43B7-4D40-A47D-7BACECA9FD2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7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черты </a:t>
            </a:r>
            <a:br>
              <a:rPr lang="ru-RU" b="1" dirty="0" smtClean="0"/>
            </a:br>
            <a:r>
              <a:rPr lang="ru-RU" b="1" dirty="0" smtClean="0"/>
              <a:t>сюжетно-ролевой игры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74441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Эмоциональная насыщенность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Увлеченность детей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Самостоятельность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Активность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Творчество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694EC4-C443-47F2-AAAE-C6B4C2928137}" type="datetime1">
              <a:rPr lang="ru-RU" smtClean="0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086F1-2B61-4158-ADD8-1E8EE9861F4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73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сюжетно-ролевой игры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9654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Сюжет-та сфера деятельности, которая воспроизводится детьми. Сюжеты условно делят на: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- бытовые(семья, детский сад и т.д.)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- производственные(больница, магазин, т.д.)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- общественные(библиотека, школа и т.д.)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Содержание-это то, что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выделено ребенком в качестве основного момента деятельности взрослых, отражаемой в игре.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Роль-средство реализации сюжета.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694EC4-C443-47F2-AAAE-C6B4C2928137}" type="datetime1">
              <a:rPr lang="ru-RU" smtClean="0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086F1-2B61-4158-ADD8-1E8EE9861F4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93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создания и развития игровой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52839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4000" dirty="0" smtClean="0"/>
              <a:t>Создание предметно-развивающей среды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Наличие определенного времени в режиме дня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Профессионализм педагога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694EC4-C443-47F2-AAAE-C6B4C2928137}" type="datetime1">
              <a:rPr lang="ru-RU" smtClean="0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086F1-2B61-4158-ADD8-1E8EE9861F4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07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dirty="0" smtClean="0"/>
              <a:t>Критерии для создания игры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pPr lvl="0"/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игра должна быть свободной от навязанной взрослыми «сверху» тематики и регламентации действий;</a:t>
            </a:r>
          </a:p>
          <a:p>
            <a:pPr lvl="0"/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ребенок должен иметь возможность овладевать все более сложным «языком» игры - общими способами ее осуществления, увеличивающими свободу творческой реализации его собственных замыслов;</a:t>
            </a:r>
          </a:p>
          <a:p>
            <a:pPr lvl="0"/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игра должна быть совместной деятельностью педагога и детей, где педагог есть играющий партнер, чтобы игра на всех возрастных этапах была самостоятельной деятельностью детей.</a:t>
            </a:r>
          </a:p>
          <a:p>
            <a:endParaRPr lang="ru-RU" sz="3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694EC4-C443-47F2-AAAE-C6B4C2928137}" type="datetime1">
              <a:rPr lang="ru-RU" smtClean="0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086F1-2B61-4158-ADD8-1E8EE9861F4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5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В игре развивается: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Способность к воображению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Образное мышление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Умственное развитие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Способность взаимодействия с другими людьми(коммуникабельность)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Развитие речи, общение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Социальное развитие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694EC4-C443-47F2-AAAE-C6B4C2928137}" type="datetime1">
              <a:rPr lang="ru-RU" smtClean="0"/>
              <a:pPr>
                <a:defRPr/>
              </a:pPr>
              <a:t>16.03.2013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086F1-2B61-4158-ADD8-1E8EE9861F4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4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4000" u="sng" dirty="0" smtClean="0"/>
              <a:t>Задачи воспитателя средней группы</a:t>
            </a:r>
            <a:endParaRPr lang="ru-RU" sz="40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pPr lvl="0"/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</a:rPr>
              <a:t>совершенствовать </a:t>
            </a:r>
            <a:r>
              <a:rPr lang="ru-RU" sz="3000" i="1" dirty="0">
                <a:solidFill>
                  <a:schemeClr val="tx2">
                    <a:lumMod val="75000"/>
                  </a:schemeClr>
                </a:solidFill>
              </a:rPr>
              <a:t>умение детей объединяться в игре, распределять роли, выполнять игровые действия в соответствии с игровым 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</a:rPr>
              <a:t>замыслом;</a:t>
            </a:r>
            <a:endParaRPr lang="ru-RU" sz="30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</a:rPr>
              <a:t>учить </a:t>
            </a:r>
            <a:r>
              <a:rPr lang="ru-RU" sz="3000" i="1" dirty="0">
                <a:solidFill>
                  <a:schemeClr val="tx2">
                    <a:lumMod val="75000"/>
                  </a:schemeClr>
                </a:solidFill>
              </a:rPr>
              <a:t>детей готовить обстановку для игры — подбирать предметы и 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</a:rPr>
              <a:t>атрибуты</a:t>
            </a:r>
            <a:endParaRPr lang="ru-RU" sz="30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sz="3000" i="1" dirty="0">
                <a:solidFill>
                  <a:schemeClr val="tx2">
                    <a:lumMod val="75000"/>
                  </a:schemeClr>
                </a:solidFill>
              </a:rPr>
              <a:t> развивать у детей умение создавать и использовать атрибуты для игры из строительного материала, 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</a:rPr>
              <a:t>развивать </a:t>
            </a:r>
            <a:r>
              <a:rPr lang="ru-RU" sz="3000" i="1" dirty="0">
                <a:solidFill>
                  <a:schemeClr val="tx2">
                    <a:lumMod val="75000"/>
                  </a:schemeClr>
                </a:solidFill>
              </a:rPr>
              <a:t>умение использовать предметы-заместители.</a:t>
            </a:r>
            <a:endParaRPr lang="ru-RU" sz="30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3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694EC4-C443-47F2-AAAE-C6B4C2928137}" type="datetime1">
              <a:rPr lang="ru-RU" smtClean="0"/>
              <a:pPr>
                <a:defRPr/>
              </a:pPr>
              <a:t>16.03.2013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086F1-2B61-4158-ADD8-1E8EE9861F4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99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здник детский 1">
  <a:themeElements>
    <a:clrScheme name="Другая 50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детский 1</Template>
  <TotalTime>264</TotalTime>
  <Words>376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Праздник детский 1</vt:lpstr>
      <vt:lpstr>  МДОБУ «Медведевский детский сад №3 «Золотой ключик» общеразвивающего вида»  Сюжетно-ролевая игра  в средней группе  (из опыта работы воспитателя средней группы  Бирюковой Н. П.)</vt:lpstr>
      <vt:lpstr>Что такое игра (А. С. Макаренко)</vt:lpstr>
      <vt:lpstr>Сюжетно-ролевая игра</vt:lpstr>
      <vt:lpstr>Основные черты  сюжетно-ролевой игры</vt:lpstr>
      <vt:lpstr>Структура сюжетно-ролевой игры </vt:lpstr>
      <vt:lpstr>Условия создания и развития игровой деятельности</vt:lpstr>
      <vt:lpstr>Критерии для создания игры </vt:lpstr>
      <vt:lpstr>В игре развивается:</vt:lpstr>
      <vt:lpstr>Задачи воспитателя средней группы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Сюжетно-ролевая игра в средней группе</dc:title>
  <dc:creator>Marina</dc:creator>
  <dc:description>http://aida.ucoz.ru</dc:description>
  <cp:lastModifiedBy>Marina</cp:lastModifiedBy>
  <cp:revision>28</cp:revision>
  <dcterms:created xsi:type="dcterms:W3CDTF">2013-02-10T18:27:16Z</dcterms:created>
  <dcterms:modified xsi:type="dcterms:W3CDTF">2013-03-16T09:57:55Z</dcterms:modified>
  <cp:category>шаблоны к Powerpoint</cp:category>
</cp:coreProperties>
</file>