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3366CC"/>
    <a:srgbClr val="660033"/>
    <a:srgbClr val="0033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83" autoAdjust="0"/>
    <p:restoredTop sz="94454" autoAdjust="0"/>
  </p:normalViewPr>
  <p:slideViewPr>
    <p:cSldViewPr>
      <p:cViewPr varScale="1">
        <p:scale>
          <a:sx n="74" d="100"/>
          <a:sy n="74" d="100"/>
        </p:scale>
        <p:origin x="-7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F3633-6F0B-43A6-818A-E829C84980D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D46AD-F3C0-44FE-B0E9-7A86C48D99C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5BB15-41FC-45DB-8689-67A8380B9C1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F5651-DD49-4AFF-B224-B83F2974C78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57B6A-7261-4773-9864-8A82E9EB0BB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66156-5632-4451-9C02-4B685063C15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9D8E8-CB98-48FA-9A75-63D807B7D75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1B34A-463C-4B58-B9A8-3DACAB288B5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3FEB6-44EE-46AC-8230-0A9404BFB82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E6466-4C5A-4C6E-8BAE-27D98044A90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5A461-2BFB-495F-93BF-99D8A94E23A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5D5587F-4DD0-49E3-B996-03F52CDAF7E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0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476250"/>
            <a:ext cx="8064500" cy="180022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  <a:t>Муниципальное дошкольное образовательное учреждение детский сад комбинированного вида № 228 </a:t>
            </a:r>
            <a:b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  <a:t>Кировского района г. Волгограда</a:t>
            </a:r>
            <a:endParaRPr lang="es-ES" sz="2800" b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63" y="6643688"/>
            <a:ext cx="2357437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Prezentacii.com</a:t>
            </a:r>
            <a:endParaRPr lang="ru-RU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50825" y="4868863"/>
            <a:ext cx="86423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</a:rPr>
              <a:t>Дополнительная платная образовательная услуга</a:t>
            </a:r>
          </a:p>
          <a:p>
            <a:pPr algn="ctr"/>
            <a:r>
              <a:rPr lang="ru-RU" sz="2800" b="1">
                <a:latin typeface="Times New Roman" pitchFamily="18" charset="0"/>
              </a:rPr>
              <a:t>Кружок интеллектуального направления «Веселый английский»</a:t>
            </a:r>
          </a:p>
        </p:txBody>
      </p:sp>
      <p:pic>
        <p:nvPicPr>
          <p:cNvPr id="13317" name="Picture 8" descr="10fbdab1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62262">
            <a:off x="323850" y="2276475"/>
            <a:ext cx="233997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2" descr="f_volgogr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49752">
            <a:off x="6516688" y="2420938"/>
            <a:ext cx="23812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Я умею</a:t>
            </a:r>
            <a:r>
              <a:rPr lang="ru-RU" smtClean="0"/>
              <a:t> 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1341438"/>
            <a:ext cx="3898900" cy="31972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/>
              <a:t>Основные движения </a:t>
            </a:r>
            <a:r>
              <a:rPr lang="ru-RU" sz="2000" b="1" smtClean="0"/>
              <a:t>«Глаголы движения»: </a:t>
            </a:r>
            <a:r>
              <a:rPr lang="en-US" sz="2000" b="1" smtClean="0"/>
              <a:t>to hop</a:t>
            </a:r>
            <a:r>
              <a:rPr lang="ru-RU" sz="2000" b="1" smtClean="0"/>
              <a:t>, </a:t>
            </a:r>
            <a:r>
              <a:rPr lang="en-US" sz="2000" b="1" smtClean="0"/>
              <a:t>to sleep</a:t>
            </a:r>
            <a:r>
              <a:rPr lang="ru-RU" sz="2000" b="1" smtClean="0"/>
              <a:t>, </a:t>
            </a:r>
            <a:r>
              <a:rPr lang="en-US" sz="2000" b="1" smtClean="0"/>
              <a:t>to run</a:t>
            </a:r>
            <a:r>
              <a:rPr lang="ru-RU" sz="2000" b="1" smtClean="0"/>
              <a:t>, </a:t>
            </a:r>
            <a:r>
              <a:rPr lang="en-US" sz="2000" b="1" smtClean="0"/>
              <a:t>hands up</a:t>
            </a:r>
            <a:r>
              <a:rPr lang="ru-RU" sz="2000" b="1" smtClean="0"/>
              <a:t>, </a:t>
            </a:r>
            <a:r>
              <a:rPr lang="en-US" sz="2000" b="1" smtClean="0"/>
              <a:t>hands down</a:t>
            </a:r>
            <a:r>
              <a:rPr lang="ru-RU" sz="2000" b="1" smtClean="0"/>
              <a:t>, </a:t>
            </a:r>
            <a:r>
              <a:rPr lang="en-US" sz="2000" b="1" smtClean="0"/>
              <a:t>sit down</a:t>
            </a:r>
            <a:r>
              <a:rPr lang="ru-RU" sz="2000" b="1" smtClean="0"/>
              <a:t>, </a:t>
            </a:r>
            <a:r>
              <a:rPr lang="en-US" sz="2000" b="1" smtClean="0"/>
              <a:t>to cry</a:t>
            </a:r>
            <a:r>
              <a:rPr lang="ru-RU" sz="2000" b="1" smtClean="0"/>
              <a:t>, </a:t>
            </a:r>
            <a:r>
              <a:rPr lang="en-US" sz="2000" b="1" smtClean="0"/>
              <a:t>to play</a:t>
            </a:r>
            <a:r>
              <a:rPr lang="ru-RU" sz="2000" b="1" smtClean="0"/>
              <a:t>, </a:t>
            </a:r>
            <a:r>
              <a:rPr lang="en-US" sz="2000" b="1" smtClean="0"/>
              <a:t>to jump</a:t>
            </a:r>
            <a:r>
              <a:rPr lang="ru-RU" sz="2000" b="1" smtClean="0"/>
              <a:t>, </a:t>
            </a:r>
            <a:r>
              <a:rPr lang="en-US" sz="2000" b="1" smtClean="0"/>
              <a:t>to swim</a:t>
            </a:r>
            <a:r>
              <a:rPr lang="ru-RU" sz="2000" b="1" smtClean="0"/>
              <a:t>, </a:t>
            </a:r>
            <a:r>
              <a:rPr lang="en-US" sz="2000" b="1" smtClean="0"/>
              <a:t>to skip</a:t>
            </a:r>
            <a:r>
              <a:rPr lang="ru-RU" sz="2000" b="1" smtClean="0"/>
              <a:t>.</a:t>
            </a:r>
            <a:r>
              <a:rPr lang="ru-RU" sz="2000" smtClean="0"/>
              <a:t> </a:t>
            </a:r>
          </a:p>
          <a:p>
            <a:pPr>
              <a:lnSpc>
                <a:spcPct val="80000"/>
              </a:lnSpc>
            </a:pPr>
            <a:r>
              <a:rPr lang="ru-RU" sz="2000" b="1" smtClean="0"/>
              <a:t>Речевые</a:t>
            </a:r>
            <a:r>
              <a:rPr lang="en-US" sz="2000" b="1" smtClean="0"/>
              <a:t> </a:t>
            </a:r>
            <a:r>
              <a:rPr lang="ru-RU" sz="2000" b="1" smtClean="0"/>
              <a:t>конструкции</a:t>
            </a:r>
            <a:r>
              <a:rPr lang="en-US" sz="2000" smtClean="0"/>
              <a:t>: Can you hop? </a:t>
            </a:r>
            <a:r>
              <a:rPr lang="ru-RU" sz="2000" smtClean="0"/>
              <a:t>и</a:t>
            </a:r>
            <a:r>
              <a:rPr lang="en-US" sz="2000" smtClean="0"/>
              <a:t> </a:t>
            </a:r>
            <a:r>
              <a:rPr lang="ru-RU" sz="2000" smtClean="0"/>
              <a:t>ответ</a:t>
            </a:r>
            <a:r>
              <a:rPr lang="en-US" sz="2000" smtClean="0"/>
              <a:t> Yes, I can. No, I can’t.</a:t>
            </a:r>
            <a:r>
              <a:rPr lang="en-US" sz="2000" b="1" smtClean="0"/>
              <a:t> </a:t>
            </a:r>
            <a:r>
              <a:rPr lang="en-US" sz="2000" smtClean="0"/>
              <a:t>I like …</a:t>
            </a:r>
            <a:endParaRPr lang="ru-RU" sz="2000" smtClean="0"/>
          </a:p>
        </p:txBody>
      </p:sp>
      <p:pic>
        <p:nvPicPr>
          <p:cNvPr id="22531" name="Picture 4" descr="i?id=128565534-1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97165">
            <a:off x="1187450" y="1844675"/>
            <a:ext cx="3578225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Праздник Новый год</a:t>
            </a:r>
            <a:r>
              <a:rPr lang="ru-RU" smtClean="0"/>
              <a:t> 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268413"/>
            <a:ext cx="6923088" cy="3527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mtClean="0"/>
              <a:t>Лексика по теме </a:t>
            </a:r>
            <a:r>
              <a:rPr lang="ru-RU" b="1" smtClean="0"/>
              <a:t>«На</a:t>
            </a:r>
            <a:r>
              <a:rPr lang="en-US" b="1" smtClean="0"/>
              <a:t>ppy New Year</a:t>
            </a:r>
            <a:r>
              <a:rPr lang="ru-RU" b="1" smtClean="0"/>
              <a:t>»: </a:t>
            </a:r>
            <a:r>
              <a:rPr lang="en-US" b="1" smtClean="0"/>
              <a:t>snowflake</a:t>
            </a:r>
            <a:r>
              <a:rPr lang="ru-RU" b="1" smtClean="0"/>
              <a:t>, </a:t>
            </a:r>
            <a:r>
              <a:rPr lang="en-US" b="1" smtClean="0"/>
              <a:t>snowman</a:t>
            </a:r>
            <a:r>
              <a:rPr lang="ru-RU" b="1" smtClean="0"/>
              <a:t>, </a:t>
            </a:r>
            <a:r>
              <a:rPr lang="en-US" b="1" smtClean="0"/>
              <a:t>Santa</a:t>
            </a:r>
            <a:r>
              <a:rPr lang="ru-RU" b="1" smtClean="0"/>
              <a:t>, </a:t>
            </a:r>
            <a:r>
              <a:rPr lang="en-US" b="1" smtClean="0"/>
              <a:t>reindeer</a:t>
            </a:r>
            <a:r>
              <a:rPr lang="ru-RU" b="1" smtClean="0"/>
              <a:t>, </a:t>
            </a:r>
            <a:r>
              <a:rPr lang="en-US" b="1" smtClean="0"/>
              <a:t>happy holidays, Merry Christmas.</a:t>
            </a:r>
            <a:endParaRPr lang="ru-RU" smtClean="0"/>
          </a:p>
          <a:p>
            <a:pPr>
              <a:lnSpc>
                <a:spcPct val="90000"/>
              </a:lnSpc>
            </a:pPr>
            <a:r>
              <a:rPr lang="ru-RU" smtClean="0"/>
              <a:t>Песенный, стихотворный материал к празднику. </a:t>
            </a:r>
            <a:r>
              <a:rPr lang="ru-RU" b="1" smtClean="0"/>
              <a:t>Песня «</a:t>
            </a:r>
            <a:r>
              <a:rPr lang="en-US" b="1" smtClean="0"/>
              <a:t>Christmas song</a:t>
            </a:r>
            <a:r>
              <a:rPr lang="ru-RU" b="1" smtClean="0"/>
              <a:t> №1».</a:t>
            </a:r>
          </a:p>
        </p:txBody>
      </p:sp>
      <p:pic>
        <p:nvPicPr>
          <p:cNvPr id="23555" name="Picture 4" descr="66145887_1288816906_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84313"/>
            <a:ext cx="2055813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Порядковый счет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5111750" cy="3600450"/>
          </a:xfrm>
        </p:spPr>
        <p:txBody>
          <a:bodyPr/>
          <a:lstStyle/>
          <a:p>
            <a:r>
              <a:rPr lang="ru-RU" smtClean="0"/>
              <a:t>Лесика по теме. </a:t>
            </a:r>
            <a:r>
              <a:rPr lang="ru-RU" b="1" smtClean="0"/>
              <a:t>Изучение порядкового счета: от 1 до 10.</a:t>
            </a:r>
            <a:r>
              <a:rPr lang="ru-RU" smtClean="0"/>
              <a:t> </a:t>
            </a:r>
          </a:p>
          <a:p>
            <a:r>
              <a:rPr lang="ru-RU" smtClean="0"/>
              <a:t>Песенный материал: </a:t>
            </a:r>
            <a:r>
              <a:rPr lang="ru-RU" b="1" smtClean="0"/>
              <a:t>песня «10 </a:t>
            </a:r>
            <a:r>
              <a:rPr lang="en-US" b="1" smtClean="0"/>
              <a:t>little numbers</a:t>
            </a:r>
            <a:r>
              <a:rPr lang="ru-RU" b="1" smtClean="0"/>
              <a:t>».</a:t>
            </a:r>
            <a:r>
              <a:rPr lang="ru-RU" smtClean="0"/>
              <a:t> </a:t>
            </a:r>
          </a:p>
        </p:txBody>
      </p:sp>
      <p:pic>
        <p:nvPicPr>
          <p:cNvPr id="24579" name="Picture 4" descr="i?id=186553685-2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44995">
            <a:off x="5651500" y="2060575"/>
            <a:ext cx="2770188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Животные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445500" cy="3744913"/>
          </a:xfrm>
        </p:spPr>
        <p:txBody>
          <a:bodyPr/>
          <a:lstStyle/>
          <a:p>
            <a:r>
              <a:rPr lang="ru-RU" smtClean="0"/>
              <a:t>Лексика по теме </a:t>
            </a:r>
            <a:r>
              <a:rPr lang="ru-RU" b="1" smtClean="0"/>
              <a:t>лексика по теме «</a:t>
            </a:r>
            <a:r>
              <a:rPr lang="en-US" b="1" smtClean="0"/>
              <a:t>Animals</a:t>
            </a:r>
            <a:r>
              <a:rPr lang="ru-RU" b="1" smtClean="0"/>
              <a:t>»: </a:t>
            </a:r>
            <a:r>
              <a:rPr lang="en-US" b="1" smtClean="0"/>
              <a:t>a cat</a:t>
            </a:r>
            <a:r>
              <a:rPr lang="ru-RU" b="1" smtClean="0"/>
              <a:t>, </a:t>
            </a:r>
            <a:r>
              <a:rPr lang="en-US" b="1" smtClean="0"/>
              <a:t>a mouse</a:t>
            </a:r>
            <a:r>
              <a:rPr lang="ru-RU" b="1" smtClean="0"/>
              <a:t>, </a:t>
            </a:r>
            <a:r>
              <a:rPr lang="en-US" b="1" smtClean="0"/>
              <a:t>a dog</a:t>
            </a:r>
            <a:r>
              <a:rPr lang="ru-RU" b="1" smtClean="0"/>
              <a:t>, </a:t>
            </a:r>
            <a:r>
              <a:rPr lang="en-US" b="1" smtClean="0"/>
              <a:t>a pig</a:t>
            </a:r>
            <a:r>
              <a:rPr lang="ru-RU" b="1" smtClean="0"/>
              <a:t>, </a:t>
            </a:r>
            <a:r>
              <a:rPr lang="en-US" b="1" smtClean="0"/>
              <a:t>a sheep</a:t>
            </a:r>
            <a:r>
              <a:rPr lang="ru-RU" b="1" smtClean="0"/>
              <a:t>, </a:t>
            </a:r>
            <a:r>
              <a:rPr lang="en-US" b="1" smtClean="0"/>
              <a:t>a cow</a:t>
            </a:r>
            <a:r>
              <a:rPr lang="ru-RU" b="1" smtClean="0"/>
              <a:t>.</a:t>
            </a:r>
            <a:r>
              <a:rPr lang="ru-RU" smtClean="0"/>
              <a:t> </a:t>
            </a:r>
          </a:p>
          <a:p>
            <a:r>
              <a:rPr lang="ru-RU" smtClean="0"/>
              <a:t>Речевые конструкции </a:t>
            </a:r>
            <a:r>
              <a:rPr lang="en-US" smtClean="0"/>
              <a:t>Wh</a:t>
            </a:r>
            <a:r>
              <a:rPr lang="ru-RU" smtClean="0"/>
              <a:t>о </a:t>
            </a:r>
            <a:r>
              <a:rPr lang="en-US" smtClean="0"/>
              <a:t>is missing</a:t>
            </a:r>
            <a:r>
              <a:rPr lang="ru-RU" smtClean="0"/>
              <a:t>?</a:t>
            </a:r>
            <a:r>
              <a:rPr lang="en-US" smtClean="0"/>
              <a:t>A pig is missing</a:t>
            </a:r>
            <a:r>
              <a:rPr lang="ru-RU" smtClean="0"/>
              <a:t>. </a:t>
            </a:r>
          </a:p>
          <a:p>
            <a:r>
              <a:rPr lang="ru-RU" b="1" smtClean="0"/>
              <a:t>Разучивание</a:t>
            </a:r>
            <a:r>
              <a:rPr lang="en-US" b="1" smtClean="0"/>
              <a:t> </a:t>
            </a:r>
            <a:r>
              <a:rPr lang="ru-RU" b="1" smtClean="0"/>
              <a:t>песенки</a:t>
            </a:r>
            <a:r>
              <a:rPr lang="en-US" b="1" smtClean="0"/>
              <a:t>: «Old Mac Donald had a farm».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Игрушки</a:t>
            </a:r>
            <a:endParaRPr lang="ru-RU" smtClean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29600" cy="4525963"/>
          </a:xfrm>
        </p:spPr>
        <p:txBody>
          <a:bodyPr/>
          <a:lstStyle/>
          <a:p>
            <a:r>
              <a:rPr lang="ru-RU" smtClean="0"/>
              <a:t>Лексика по теме </a:t>
            </a:r>
            <a:r>
              <a:rPr lang="ru-RU" b="1" smtClean="0"/>
              <a:t>«</a:t>
            </a:r>
            <a:r>
              <a:rPr lang="en-US" b="1" smtClean="0"/>
              <a:t>Toys</a:t>
            </a:r>
            <a:r>
              <a:rPr lang="ru-RU" b="1" smtClean="0"/>
              <a:t>»:</a:t>
            </a:r>
            <a:r>
              <a:rPr lang="en-US" b="1" smtClean="0"/>
              <a:t>a car</a:t>
            </a:r>
            <a:r>
              <a:rPr lang="ru-RU" b="1" smtClean="0"/>
              <a:t>, </a:t>
            </a:r>
            <a:r>
              <a:rPr lang="en-US" b="1" smtClean="0"/>
              <a:t>a star</a:t>
            </a:r>
            <a:r>
              <a:rPr lang="ru-RU" b="1" smtClean="0"/>
              <a:t>, </a:t>
            </a:r>
            <a:r>
              <a:rPr lang="en-US" b="1" smtClean="0"/>
              <a:t>a train</a:t>
            </a:r>
            <a:r>
              <a:rPr lang="ru-RU" b="1" smtClean="0"/>
              <a:t>, </a:t>
            </a:r>
            <a:r>
              <a:rPr lang="en-US" b="1" smtClean="0"/>
              <a:t>a ball</a:t>
            </a:r>
            <a:r>
              <a:rPr lang="ru-RU" b="1" smtClean="0"/>
              <a:t>, </a:t>
            </a:r>
            <a:r>
              <a:rPr lang="en-US" b="1" smtClean="0"/>
              <a:t>a doll</a:t>
            </a:r>
            <a:r>
              <a:rPr lang="ru-RU" b="1" smtClean="0"/>
              <a:t>, </a:t>
            </a:r>
            <a:r>
              <a:rPr lang="en-US" b="1" smtClean="0"/>
              <a:t>a plane</a:t>
            </a:r>
            <a:r>
              <a:rPr lang="ru-RU" b="1" smtClean="0"/>
              <a:t>.</a:t>
            </a:r>
            <a:endParaRPr lang="ru-RU" smtClean="0"/>
          </a:p>
          <a:p>
            <a:r>
              <a:rPr lang="ru-RU" smtClean="0"/>
              <a:t> Песенный материал по теме </a:t>
            </a:r>
            <a:r>
              <a:rPr lang="ru-RU" b="1" smtClean="0"/>
              <a:t>«</a:t>
            </a:r>
            <a:r>
              <a:rPr lang="en-US" b="1" smtClean="0"/>
              <a:t>If you happy and you know it</a:t>
            </a:r>
            <a:r>
              <a:rPr lang="ru-RU" b="1" smtClean="0"/>
              <a:t>».</a:t>
            </a:r>
            <a:r>
              <a:rPr lang="ru-RU" smtClean="0"/>
              <a:t> </a:t>
            </a:r>
          </a:p>
          <a:p>
            <a:r>
              <a:rPr lang="ru-RU" b="1" smtClean="0"/>
              <a:t>Активизация речевой фразы: «</a:t>
            </a:r>
            <a:r>
              <a:rPr lang="en-US" b="1" smtClean="0"/>
              <a:t>Who are you</a:t>
            </a:r>
            <a:r>
              <a:rPr lang="ru-RU" b="1" smtClean="0"/>
              <a:t>»? и умение ответить: «</a:t>
            </a:r>
            <a:r>
              <a:rPr lang="en-US" b="1" smtClean="0"/>
              <a:t>I am a bear</a:t>
            </a:r>
            <a:r>
              <a:rPr lang="ru-RU" b="1" smtClean="0"/>
              <a:t>».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Части тела</a:t>
            </a:r>
            <a:r>
              <a:rPr lang="ru-RU" smtClean="0"/>
              <a:t> 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464050" cy="3024188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 </a:t>
            </a:r>
          </a:p>
        </p:txBody>
      </p:sp>
      <p:sp>
        <p:nvSpPr>
          <p:cNvPr id="27651" name="Rectangle 27"/>
          <p:cNvSpPr>
            <a:spLocks noGrp="1" noChangeArrowheads="1"/>
          </p:cNvSpPr>
          <p:nvPr>
            <p:ph type="body" sz="half" idx="2"/>
          </p:nvPr>
        </p:nvSpPr>
        <p:spPr>
          <a:xfrm>
            <a:off x="900113" y="1700213"/>
            <a:ext cx="4679950" cy="4022725"/>
          </a:xfrm>
        </p:spPr>
        <p:txBody>
          <a:bodyPr/>
          <a:lstStyle/>
          <a:p>
            <a:r>
              <a:rPr lang="ru-RU" smtClean="0"/>
              <a:t>Лексика по теме </a:t>
            </a:r>
            <a:r>
              <a:rPr lang="ru-RU" b="1" smtClean="0"/>
              <a:t>«</a:t>
            </a:r>
            <a:r>
              <a:rPr lang="en-US" b="1" smtClean="0"/>
              <a:t>My body</a:t>
            </a:r>
            <a:r>
              <a:rPr lang="ru-RU" b="1" smtClean="0"/>
              <a:t>»: </a:t>
            </a:r>
            <a:r>
              <a:rPr lang="en-US" b="1" smtClean="0"/>
              <a:t>hand</a:t>
            </a:r>
            <a:r>
              <a:rPr lang="ru-RU" b="1" smtClean="0"/>
              <a:t>, </a:t>
            </a:r>
            <a:r>
              <a:rPr lang="en-US" b="1" smtClean="0"/>
              <a:t>eye</a:t>
            </a:r>
            <a:r>
              <a:rPr lang="ru-RU" b="1" smtClean="0"/>
              <a:t>, </a:t>
            </a:r>
            <a:r>
              <a:rPr lang="en-US" b="1" smtClean="0"/>
              <a:t>foot</a:t>
            </a:r>
            <a:r>
              <a:rPr lang="ru-RU" b="1" smtClean="0"/>
              <a:t>. Ввести понятие множественное число (</a:t>
            </a:r>
            <a:r>
              <a:rPr lang="en-US" b="1" smtClean="0"/>
              <a:t>hands</a:t>
            </a:r>
            <a:r>
              <a:rPr lang="ru-RU" b="1" smtClean="0"/>
              <a:t>, </a:t>
            </a:r>
            <a:r>
              <a:rPr lang="en-US" b="1" smtClean="0"/>
              <a:t>eyes</a:t>
            </a:r>
            <a:r>
              <a:rPr lang="ru-RU" b="1" smtClean="0"/>
              <a:t>, </a:t>
            </a:r>
            <a:r>
              <a:rPr lang="en-US" b="1" smtClean="0"/>
              <a:t>feet</a:t>
            </a:r>
            <a:r>
              <a:rPr lang="ru-RU" b="1" smtClean="0"/>
              <a:t>).</a:t>
            </a:r>
            <a:r>
              <a:rPr lang="ru-RU" smtClean="0"/>
              <a:t> </a:t>
            </a:r>
          </a:p>
          <a:p>
            <a:r>
              <a:rPr lang="ru-RU" smtClean="0"/>
              <a:t>Стихи по теме</a:t>
            </a:r>
          </a:p>
        </p:txBody>
      </p:sp>
      <p:pic>
        <p:nvPicPr>
          <p:cNvPr id="27652" name="Picture 5" descr="i?id=9607108-5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42298">
            <a:off x="5435600" y="2349500"/>
            <a:ext cx="3284538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Цвета, окружающий мир</a:t>
            </a:r>
            <a:endParaRPr lang="ru-RU" smtClean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Лексика по теме «Цвета» </a:t>
            </a:r>
            <a:r>
              <a:rPr lang="ru-RU" b="1" smtClean="0"/>
              <a:t>«</a:t>
            </a:r>
            <a:r>
              <a:rPr lang="en-US" b="1" smtClean="0"/>
              <a:t>Colors</a:t>
            </a:r>
            <a:r>
              <a:rPr lang="ru-RU" b="1" smtClean="0"/>
              <a:t>»: </a:t>
            </a:r>
            <a:r>
              <a:rPr lang="en-US" b="1" smtClean="0"/>
              <a:t>yellow</a:t>
            </a:r>
            <a:r>
              <a:rPr lang="ru-RU" b="1" smtClean="0"/>
              <a:t>, </a:t>
            </a:r>
            <a:r>
              <a:rPr lang="en-US" b="1" smtClean="0"/>
              <a:t>red</a:t>
            </a:r>
            <a:r>
              <a:rPr lang="ru-RU" b="1" smtClean="0"/>
              <a:t>, </a:t>
            </a:r>
            <a:r>
              <a:rPr lang="en-US" b="1" smtClean="0"/>
              <a:t>blue</a:t>
            </a:r>
            <a:r>
              <a:rPr lang="ru-RU" b="1" smtClean="0"/>
              <a:t>, </a:t>
            </a:r>
            <a:r>
              <a:rPr lang="en-US" b="1" smtClean="0"/>
              <a:t>green</a:t>
            </a:r>
            <a:r>
              <a:rPr lang="ru-RU" b="1" smtClean="0"/>
              <a:t>.</a:t>
            </a:r>
            <a:endParaRPr lang="ru-RU" smtClean="0"/>
          </a:p>
          <a:p>
            <a:r>
              <a:rPr lang="ru-RU" smtClean="0"/>
              <a:t>Лексика по теме «Окружающий мир» </a:t>
            </a:r>
            <a:r>
              <a:rPr lang="en-US" b="1" smtClean="0"/>
              <a:t>«Surrounding world»: sky, sun, grass, an apple.</a:t>
            </a:r>
            <a:endParaRPr lang="ru-RU" smtClean="0"/>
          </a:p>
          <a:p>
            <a:r>
              <a:rPr lang="ru-RU" smtClean="0"/>
              <a:t>Песенный и стихотворный материал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4000" b="1" smtClean="0"/>
              <a:t>Еда</a:t>
            </a:r>
            <a:endParaRPr lang="ru-RU" sz="4000" smtClean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5111750" cy="3743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/>
              <a:t>Лексика по теме </a:t>
            </a:r>
            <a:r>
              <a:rPr lang="en-US" sz="2400" b="1" smtClean="0"/>
              <a:t>«Meals» «Fruits»: a lemon, a banana, an apple, a pear.</a:t>
            </a:r>
            <a:endParaRPr lang="ru-RU" sz="2400" b="1" smtClean="0"/>
          </a:p>
          <a:p>
            <a:pPr>
              <a:lnSpc>
                <a:spcPct val="80000"/>
              </a:lnSpc>
            </a:pPr>
            <a:r>
              <a:rPr lang="ru-RU" sz="2400" b="1" smtClean="0"/>
              <a:t>Активизация знакомой речевой конструкции: </a:t>
            </a:r>
            <a:r>
              <a:rPr lang="en-US" sz="2400" b="1" smtClean="0"/>
              <a:t>I like</a:t>
            </a:r>
            <a:r>
              <a:rPr lang="ru-RU" sz="2400" b="1" smtClean="0"/>
              <a:t> (</a:t>
            </a:r>
            <a:r>
              <a:rPr lang="en-US" sz="2400" b="1" smtClean="0"/>
              <a:t>to eat</a:t>
            </a:r>
            <a:r>
              <a:rPr lang="ru-RU" sz="2400" b="1" smtClean="0"/>
              <a:t>) </a:t>
            </a:r>
            <a:r>
              <a:rPr lang="en-US" sz="2400" b="1" smtClean="0"/>
              <a:t>c </a:t>
            </a:r>
            <a:r>
              <a:rPr lang="ru-RU" sz="2400" b="1" smtClean="0"/>
              <a:t>помощью пиктограммы.</a:t>
            </a:r>
          </a:p>
          <a:p>
            <a:pPr>
              <a:lnSpc>
                <a:spcPct val="80000"/>
              </a:lnSpc>
            </a:pPr>
            <a:r>
              <a:rPr lang="ru-RU" sz="2400" b="1" smtClean="0"/>
              <a:t>Активизация  лексики по теме числительные считалочка:</a:t>
            </a:r>
            <a:endParaRPr lang="en-US" sz="24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smtClean="0"/>
              <a:t>One, one, one little dog, run.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smtClean="0"/>
              <a:t>Two, two, two cats see you.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smtClean="0"/>
              <a:t>Three, three, three birds on a tree.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smtClean="0"/>
              <a:t>Four, four, four rats on the floor.</a:t>
            </a:r>
            <a:endParaRPr lang="ru-RU" sz="1800" smtClean="0"/>
          </a:p>
        </p:txBody>
      </p:sp>
      <p:pic>
        <p:nvPicPr>
          <p:cNvPr id="29699" name="Picture 4" descr="i?id=94616576-4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4293">
            <a:off x="5508625" y="2133600"/>
            <a:ext cx="3109913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 descr="72879557_1301591872_43399691_zz_THANK_YOU_4_SPASIB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836613"/>
            <a:ext cx="57943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91512" cy="1223962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  <a:t>Руководитель кружка</a:t>
            </a:r>
            <a:b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  <a:t>старший воспитатель первой квалификационной категории</a:t>
            </a:r>
            <a:b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  <a:t>Разгонова Лилия Александровна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989138"/>
            <a:ext cx="8218487" cy="23764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smtClean="0">
                <a:latin typeface="Times New Roman" pitchFamily="18" charset="0"/>
              </a:rPr>
              <a:t>Имею 2 образования: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latin typeface="Times New Roman" pitchFamily="18" charset="0"/>
              </a:rPr>
              <a:t>Среднее профессиональное. Воспитатель  детей дошкольного возраста со специализацией: </a:t>
            </a:r>
            <a:r>
              <a:rPr lang="ru-RU" sz="2400" b="1" smtClean="0">
                <a:solidFill>
                  <a:schemeClr val="accent2"/>
                </a:solidFill>
                <a:latin typeface="Times New Roman" pitchFamily="18" charset="0"/>
              </a:rPr>
              <a:t>обучение детей иностранному языку в ДОУ.</a:t>
            </a:r>
            <a:r>
              <a:rPr lang="ru-RU" sz="2400" b="1" smtClean="0">
                <a:latin typeface="Times New Roman" pitchFamily="18" charset="0"/>
              </a:rPr>
              <a:t> Диплом № 10970 СБ 0928238.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latin typeface="Times New Roman" pitchFamily="18" charset="0"/>
              </a:rPr>
              <a:t>Высшее профессиональное. Социальный педагог. Диплом № 17018 ВСГ 4601073.</a:t>
            </a:r>
          </a:p>
          <a:p>
            <a:pPr eaLnBrk="1" hangingPunct="1">
              <a:lnSpc>
                <a:spcPct val="80000"/>
              </a:lnSpc>
            </a:pPr>
            <a:endParaRPr lang="ru-RU" sz="24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000" b="1" smtClean="0"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63" y="6643688"/>
            <a:ext cx="2357437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Prezentacii.com</a:t>
            </a:r>
            <a:endParaRPr lang="ru-RU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04813"/>
            <a:ext cx="8435975" cy="101282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</a:rPr>
              <a:t>Нужно ли обучать дошкольников иностранному языку в дошкольном возрасте?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8175" y="1600200"/>
            <a:ext cx="6911975" cy="3268663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</a:rPr>
              <a:t>Иностранный язык последние 10 лет становиться важным и необходимым в нашей жизни компонентом. </a:t>
            </a:r>
          </a:p>
          <a:p>
            <a:r>
              <a:rPr lang="ru-RU" sz="2400" b="1" smtClean="0">
                <a:latin typeface="Times New Roman" pitchFamily="18" charset="0"/>
              </a:rPr>
              <a:t>Раннее обучение иностранному языку создает прекрасные возможности для того, чтобы вызвать интерес к языковому и культурному многообразию мира, уважение к языкам и культурам других народов.</a:t>
            </a:r>
            <a:endParaRPr lang="ru-RU" b="1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6786563" y="6643688"/>
            <a:ext cx="2357437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Prezentacii.com</a:t>
            </a:r>
            <a:endParaRPr lang="ru-RU" dirty="0"/>
          </a:p>
        </p:txBody>
      </p:sp>
      <p:pic>
        <p:nvPicPr>
          <p:cNvPr id="15364" name="Picture 5" descr="k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4413"/>
            <a:ext cx="2193925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4048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 smtClean="0">
                <a:latin typeface="Times New Roman" pitchFamily="18" charset="0"/>
              </a:rPr>
              <a:t>В дошкольном возрасте изучение иностранного языка не самоцель, а один из способов интеллектуально-личностного развития ребенка, направленный на  воспитание всесторонне развитой личности</a:t>
            </a:r>
            <a:r>
              <a:rPr lang="ru-RU" sz="2400" b="1" smtClean="0">
                <a:latin typeface="Times New Roman" pitchFamily="18" charset="0"/>
              </a:rPr>
              <a:t>. </a:t>
            </a:r>
          </a:p>
        </p:txBody>
      </p:sp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971550" y="1916113"/>
            <a:ext cx="72009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/>
              <a:t>Развивающие:</a:t>
            </a:r>
          </a:p>
          <a:p>
            <a:pPr>
              <a:buFontTx/>
              <a:buChar char="•"/>
            </a:pPr>
            <a:r>
              <a:rPr lang="ru-RU" b="1"/>
              <a:t>развивать психологические функции ребенка: </a:t>
            </a:r>
          </a:p>
          <a:p>
            <a:pPr>
              <a:buFontTx/>
              <a:buChar char="•"/>
            </a:pPr>
            <a:r>
              <a:rPr lang="ru-RU" b="1"/>
              <a:t>память (произвольную, непроизвольную); </a:t>
            </a:r>
          </a:p>
          <a:p>
            <a:pPr>
              <a:buFontTx/>
              <a:buChar char="•"/>
            </a:pPr>
            <a:r>
              <a:rPr lang="ru-RU" b="1"/>
              <a:t>внимание (произвольное, непроизвольное);</a:t>
            </a:r>
          </a:p>
          <a:p>
            <a:pPr>
              <a:buFontTx/>
              <a:buChar char="•"/>
            </a:pPr>
            <a:r>
              <a:rPr lang="ru-RU" b="1"/>
              <a:t>мышление (наглядно-образное, логическое);</a:t>
            </a:r>
          </a:p>
          <a:p>
            <a:pPr>
              <a:buFontTx/>
              <a:buChar char="•"/>
            </a:pPr>
            <a:r>
              <a:rPr lang="ru-RU" b="1"/>
              <a:t>воображение (репродуктивное и творческое).</a:t>
            </a:r>
          </a:p>
          <a:p>
            <a:pPr>
              <a:buFontTx/>
              <a:buChar char="•"/>
            </a:pPr>
            <a:r>
              <a:rPr lang="ru-RU" b="1"/>
              <a:t> фонематический слух </a:t>
            </a:r>
          </a:p>
        </p:txBody>
      </p:sp>
      <p:pic>
        <p:nvPicPr>
          <p:cNvPr id="16387" name="Picture 4" descr="i?id=451186663-6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4511675"/>
            <a:ext cx="34925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4048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smtClean="0">
                <a:latin typeface="Times New Roman" pitchFamily="18" charset="0"/>
              </a:rPr>
              <a:t>Воспитательные:</a:t>
            </a:r>
          </a:p>
          <a:p>
            <a:r>
              <a:rPr lang="ru-RU" sz="2000" b="1" smtClean="0">
                <a:latin typeface="Times New Roman" pitchFamily="18" charset="0"/>
              </a:rPr>
              <a:t>воспитывать понимание и уважение к другой культуре;</a:t>
            </a:r>
          </a:p>
          <a:p>
            <a:r>
              <a:rPr lang="ru-RU" sz="2000" b="1" smtClean="0">
                <a:latin typeface="Times New Roman" pitchFamily="18" charset="0"/>
              </a:rPr>
              <a:t>воспитывать уважительное отношение к людям;</a:t>
            </a:r>
          </a:p>
        </p:txBody>
      </p:sp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468313" y="1557338"/>
            <a:ext cx="7920037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/>
          </a:p>
          <a:p>
            <a:r>
              <a:rPr lang="ru-RU" sz="2000" b="1">
                <a:latin typeface="Times New Roman" pitchFamily="18" charset="0"/>
              </a:rPr>
              <a:t>Обучающие:</a:t>
            </a:r>
          </a:p>
          <a:p>
            <a:pPr>
              <a:buFontTx/>
              <a:buChar char="•"/>
            </a:pPr>
            <a:r>
              <a:rPr lang="ru-RU" sz="2000" b="1">
                <a:latin typeface="Times New Roman" pitchFamily="18" charset="0"/>
              </a:rPr>
              <a:t>создавать мотивацию к изучению английского языка средствами музыки, стихотворений, пословиц;</a:t>
            </a:r>
          </a:p>
          <a:p>
            <a:pPr>
              <a:buFontTx/>
              <a:buChar char="•"/>
            </a:pPr>
            <a:r>
              <a:rPr lang="ru-RU" sz="2000" b="1">
                <a:latin typeface="Times New Roman" pitchFamily="18" charset="0"/>
              </a:rPr>
              <a:t>способствовать развитию познавательного интереса к праздникам, традициям, обычаям страны изучаемого языка;</a:t>
            </a:r>
          </a:p>
          <a:p>
            <a:pPr>
              <a:buFontTx/>
              <a:buChar char="•"/>
            </a:pPr>
            <a:r>
              <a:rPr lang="ru-RU" sz="2000" b="1">
                <a:latin typeface="Times New Roman" pitchFamily="18" charset="0"/>
              </a:rPr>
              <a:t>способствовать приобретению учебных умений, речевых, моторно-графических навыков, умений вести себя в типовых ситуациях.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692150"/>
            <a:ext cx="8147050" cy="706438"/>
          </a:xfrm>
        </p:spPr>
        <p:txBody>
          <a:bodyPr/>
          <a:lstStyle/>
          <a:p>
            <a:r>
              <a:rPr lang="ru-RU" sz="4000" b="1" smtClean="0"/>
              <a:t>Методы и приемы: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25538"/>
            <a:ext cx="8229600" cy="36718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1. Работа над произношением (сказки, скороговорки,  рифмовки).                               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2. Работа с игрушкой (диалог с игрушкой, описание игрушки).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3. Работа с картинкой (описание картинки, подвижные игры, спокойные игры).         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4. Разучивание и декламация стихов (конкурс стихов, разучивание песен).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6. Воспроизведение ситуативных диалогов.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8. Рассказ по картинке.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b="1" smtClean="0"/>
              <a:t>Примерный план занятия: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125538"/>
            <a:ext cx="8229600" cy="3527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</a:rPr>
              <a:t>Приветствие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</a:rPr>
              <a:t>Фонетическая зарядка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</a:rPr>
              <a:t>Повторение пройденного лексического материала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</a:rPr>
              <a:t>Разминка с использованием подвижных игр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</a:rPr>
              <a:t>Активизация пройденного и введение нового лексического материала.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</a:rPr>
              <a:t>Разучивание стихов и рифмовок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</a:rPr>
              <a:t>Просмотр английских мультфильмов, клипов, видеопрезентаций.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b="1" smtClean="0"/>
              <a:t>Учебно-тематический план</a:t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smtClean="0">
                <a:latin typeface="Times New Roman" pitchFamily="18" charset="0"/>
              </a:rPr>
              <a:t>Страноведение</a:t>
            </a:r>
          </a:p>
          <a:p>
            <a:r>
              <a:rPr lang="ru-RU" sz="2000" b="1" smtClean="0">
                <a:latin typeface="Times New Roman" pitchFamily="18" charset="0"/>
              </a:rPr>
              <a:t>Путешествие в Великобританию</a:t>
            </a:r>
          </a:p>
          <a:p>
            <a:r>
              <a:rPr lang="ru-RU" sz="2000" b="1" smtClean="0">
                <a:latin typeface="Times New Roman" pitchFamily="18" charset="0"/>
              </a:rPr>
              <a:t>Лондон – столица Великобритании</a:t>
            </a:r>
          </a:p>
          <a:p>
            <a:r>
              <a:rPr lang="ru-RU" sz="2000" b="1" smtClean="0">
                <a:latin typeface="Times New Roman" pitchFamily="18" charset="0"/>
              </a:rPr>
              <a:t>Англия</a:t>
            </a:r>
          </a:p>
          <a:p>
            <a:r>
              <a:rPr lang="ru-RU" sz="2000" b="1" smtClean="0">
                <a:latin typeface="Times New Roman" pitchFamily="18" charset="0"/>
              </a:rPr>
              <a:t>Веселое Рождество и Новый год</a:t>
            </a:r>
          </a:p>
          <a:p>
            <a:r>
              <a:rPr lang="ru-RU" sz="2000" b="1" smtClean="0">
                <a:latin typeface="Times New Roman" pitchFamily="18" charset="0"/>
              </a:rPr>
              <a:t>Уэльс</a:t>
            </a:r>
          </a:p>
          <a:p>
            <a:r>
              <a:rPr lang="ru-RU" sz="2000" b="1" smtClean="0">
                <a:latin typeface="Times New Roman" pitchFamily="18" charset="0"/>
              </a:rPr>
              <a:t>Шотландия</a:t>
            </a:r>
          </a:p>
          <a:p>
            <a:r>
              <a:rPr lang="ru-RU" sz="2000" b="1" smtClean="0">
                <a:latin typeface="Times New Roman" pitchFamily="18" charset="0"/>
              </a:rPr>
              <a:t>Северная Ирландия</a:t>
            </a:r>
          </a:p>
        </p:txBody>
      </p:sp>
      <p:pic>
        <p:nvPicPr>
          <p:cNvPr id="20483" name="Picture 6" descr="i?id=189686449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79686">
            <a:off x="5724525" y="2133600"/>
            <a:ext cx="2852738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b="1" smtClean="0"/>
              <a:t>Моя семья</a:t>
            </a:r>
            <a:r>
              <a:rPr lang="ru-RU" sz="4000" smtClean="0"/>
              <a:t> 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692150"/>
            <a:ext cx="4835525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smtClean="0"/>
              <a:t>Знакомство</a:t>
            </a:r>
            <a:r>
              <a:rPr lang="en-US" sz="2400" b="1" smtClean="0"/>
              <a:t>«Hello»,- «Hello»,</a:t>
            </a:r>
            <a:endParaRPr lang="ru-RU" sz="2400" b="1" smtClean="0"/>
          </a:p>
          <a:p>
            <a:pPr>
              <a:lnSpc>
                <a:spcPct val="80000"/>
              </a:lnSpc>
            </a:pPr>
            <a:r>
              <a:rPr lang="en-US" sz="2400" b="1" smtClean="0"/>
              <a:t>- «What is your name?».- «My name is Mike»,- «What is your name ?».- «I am Sveta»</a:t>
            </a:r>
            <a:r>
              <a:rPr lang="ru-RU" sz="2400" b="1" smtClean="0"/>
              <a:t>.</a:t>
            </a:r>
          </a:p>
          <a:p>
            <a:pPr>
              <a:lnSpc>
                <a:spcPct val="80000"/>
              </a:lnSpc>
            </a:pPr>
            <a:r>
              <a:rPr lang="ru-RU" sz="2400" b="1" smtClean="0"/>
              <a:t>Моя семья</a:t>
            </a:r>
          </a:p>
          <a:p>
            <a:pPr>
              <a:lnSpc>
                <a:spcPct val="80000"/>
              </a:lnSpc>
            </a:pPr>
            <a:r>
              <a:rPr lang="ru-RU" sz="2400" b="1" smtClean="0"/>
              <a:t>Песенный материал по теме. Введение</a:t>
            </a:r>
            <a:r>
              <a:rPr lang="en-US" sz="2400" b="1" smtClean="0"/>
              <a:t> </a:t>
            </a:r>
            <a:r>
              <a:rPr lang="ru-RU" sz="2400" b="1" smtClean="0"/>
              <a:t>существительных</a:t>
            </a:r>
            <a:r>
              <a:rPr lang="en-US" sz="2400" b="1" smtClean="0"/>
              <a:t> </a:t>
            </a:r>
            <a:r>
              <a:rPr lang="ru-RU" sz="2400" b="1" smtClean="0"/>
              <a:t>на</a:t>
            </a:r>
            <a:r>
              <a:rPr lang="en-US" sz="2400" b="1" smtClean="0"/>
              <a:t> </a:t>
            </a:r>
            <a:r>
              <a:rPr lang="ru-RU" sz="2400" b="1" smtClean="0"/>
              <a:t>тему</a:t>
            </a:r>
            <a:r>
              <a:rPr lang="en-US" sz="2400" b="1" smtClean="0"/>
              <a:t>: «Family»: a brother, a grandmother, a grandfather.</a:t>
            </a:r>
            <a:r>
              <a:rPr lang="ru-RU" sz="2400" b="1" smtClean="0"/>
              <a:t> Разучивание</a:t>
            </a:r>
            <a:r>
              <a:rPr lang="en-US" sz="2400" b="1" smtClean="0"/>
              <a:t> </a:t>
            </a:r>
            <a:r>
              <a:rPr lang="ru-RU" sz="2400" b="1" smtClean="0"/>
              <a:t>песни</a:t>
            </a:r>
            <a:r>
              <a:rPr lang="en-US" sz="2400" b="1" smtClean="0"/>
              <a:t> «The family song».</a:t>
            </a:r>
            <a:r>
              <a:rPr lang="ru-RU" sz="2400" b="1" smtClean="0"/>
              <a:t> </a:t>
            </a:r>
          </a:p>
        </p:txBody>
      </p:sp>
      <p:pic>
        <p:nvPicPr>
          <p:cNvPr id="21507" name="Picture 4" descr="i?id=185216566-1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84170">
            <a:off x="5724525" y="1989138"/>
            <a:ext cx="3040063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5078</TotalTime>
  <Words>611</Words>
  <Application>Microsoft Office PowerPoint</Application>
  <PresentationFormat>Экран (4:3)</PresentationFormat>
  <Paragraphs>91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Diseño predeterminado</vt:lpstr>
      <vt:lpstr>Муниципальное дошкольное образовательное учреждение детский сад комбинированного вида № 228  Кировского района г. Волгограда</vt:lpstr>
      <vt:lpstr>Руководитель кружка старший воспитатель первой квалификационной категории Разгонова Лилия Александровна</vt:lpstr>
      <vt:lpstr>Нужно ли обучать дошкольников иностранному языку в дошкольном возрасте?</vt:lpstr>
      <vt:lpstr>Слайд 4</vt:lpstr>
      <vt:lpstr>Слайд 5</vt:lpstr>
      <vt:lpstr>Методы и приемы: </vt:lpstr>
      <vt:lpstr>Примерный план занятия: </vt:lpstr>
      <vt:lpstr>Учебно-тематический план </vt:lpstr>
      <vt:lpstr>Моя семья  </vt:lpstr>
      <vt:lpstr>Я умею </vt:lpstr>
      <vt:lpstr>Праздник Новый год </vt:lpstr>
      <vt:lpstr>Порядковый счет</vt:lpstr>
      <vt:lpstr>Животные</vt:lpstr>
      <vt:lpstr>Игрушки</vt:lpstr>
      <vt:lpstr>Части тела </vt:lpstr>
      <vt:lpstr>Цвета, окружающий мир</vt:lpstr>
      <vt:lpstr>Еда</vt:lpstr>
      <vt:lpstr>Слайд 18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лиля</cp:lastModifiedBy>
  <cp:revision>726</cp:revision>
  <dcterms:created xsi:type="dcterms:W3CDTF">2010-05-23T14:28:12Z</dcterms:created>
  <dcterms:modified xsi:type="dcterms:W3CDTF">2013-10-14T21:06:43Z</dcterms:modified>
</cp:coreProperties>
</file>