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56" r:id="rId3"/>
    <p:sldId id="257" r:id="rId4"/>
    <p:sldId id="276" r:id="rId5"/>
    <p:sldId id="259" r:id="rId6"/>
    <p:sldId id="277" r:id="rId7"/>
    <p:sldId id="260" r:id="rId8"/>
    <p:sldId id="262" r:id="rId9"/>
    <p:sldId id="264" r:id="rId10"/>
    <p:sldId id="266" r:id="rId11"/>
    <p:sldId id="267" r:id="rId12"/>
    <p:sldId id="274" r:id="rId13"/>
    <p:sldId id="275" r:id="rId14"/>
    <p:sldId id="271" r:id="rId15"/>
    <p:sldId id="272" r:id="rId16"/>
    <p:sldId id="287" r:id="rId17"/>
    <p:sldId id="280" r:id="rId18"/>
    <p:sldId id="278" r:id="rId19"/>
    <p:sldId id="286" r:id="rId20"/>
    <p:sldId id="285" r:id="rId21"/>
    <p:sldId id="269" r:id="rId22"/>
    <p:sldId id="283" r:id="rId23"/>
    <p:sldId id="281" r:id="rId24"/>
    <p:sldId id="282" r:id="rId25"/>
    <p:sldId id="284" r:id="rId26"/>
    <p:sldId id="26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12" autoAdjust="0"/>
    <p:restoredTop sz="94689" autoAdjust="0"/>
  </p:normalViewPr>
  <p:slideViewPr>
    <p:cSldViewPr>
      <p:cViewPr varScale="1">
        <p:scale>
          <a:sx n="70" d="100"/>
          <a:sy n="70" d="100"/>
        </p:scale>
        <p:origin x="-48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E388-2765-42F3-B19F-4BBD1FC866C0}" type="datetimeFigureOut">
              <a:rPr lang="ru-RU" smtClean="0"/>
              <a:pPr/>
              <a:t>19.05.2013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619A0D-3BE0-4281-B425-57CA8280AB0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E388-2765-42F3-B19F-4BBD1FC866C0}" type="datetimeFigureOut">
              <a:rPr lang="ru-RU" smtClean="0"/>
              <a:pPr/>
              <a:t>19.05.2013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9A0D-3BE0-4281-B425-57CA8280AB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E388-2765-42F3-B19F-4BBD1FC866C0}" type="datetimeFigureOut">
              <a:rPr lang="ru-RU" smtClean="0"/>
              <a:pPr/>
              <a:t>19.05.2013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9A0D-3BE0-4281-B425-57CA8280AB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BCBE388-2765-42F3-B19F-4BBD1FC866C0}" type="datetimeFigureOut">
              <a:rPr lang="ru-RU" smtClean="0"/>
              <a:pPr/>
              <a:t>19.05.2013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C619A0D-3BE0-4281-B425-57CA8280AB0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E388-2765-42F3-B19F-4BBD1FC866C0}" type="datetimeFigureOut">
              <a:rPr lang="ru-RU" smtClean="0"/>
              <a:pPr/>
              <a:t>19.05.2013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9A0D-3BE0-4281-B425-57CA8280AB0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E388-2765-42F3-B19F-4BBD1FC866C0}" type="datetimeFigureOut">
              <a:rPr lang="ru-RU" smtClean="0"/>
              <a:pPr/>
              <a:t>19.05.2013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9A0D-3BE0-4281-B425-57CA8280AB0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9A0D-3BE0-4281-B425-57CA8280AB0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E388-2765-42F3-B19F-4BBD1FC866C0}" type="datetimeFigureOut">
              <a:rPr lang="ru-RU" smtClean="0"/>
              <a:pPr/>
              <a:t>19.05.2013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E388-2765-42F3-B19F-4BBD1FC866C0}" type="datetimeFigureOut">
              <a:rPr lang="ru-RU" smtClean="0"/>
              <a:pPr/>
              <a:t>19.05.2013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9A0D-3BE0-4281-B425-57CA8280AB0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E388-2765-42F3-B19F-4BBD1FC866C0}" type="datetimeFigureOut">
              <a:rPr lang="ru-RU" smtClean="0"/>
              <a:pPr/>
              <a:t>19.05.2013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19A0D-3BE0-4281-B425-57CA8280AB0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BCBE388-2765-42F3-B19F-4BBD1FC866C0}" type="datetimeFigureOut">
              <a:rPr lang="ru-RU" smtClean="0"/>
              <a:pPr/>
              <a:t>19.05.2013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C619A0D-3BE0-4281-B425-57CA8280AB0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E388-2765-42F3-B19F-4BBD1FC866C0}" type="datetimeFigureOut">
              <a:rPr lang="ru-RU" smtClean="0"/>
              <a:pPr/>
              <a:t>19.05.2013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619A0D-3BE0-4281-B425-57CA8280AB0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BCBE388-2765-42F3-B19F-4BBD1FC866C0}" type="datetimeFigureOut">
              <a:rPr lang="ru-RU" smtClean="0"/>
              <a:pPr/>
              <a:t>19.05.2013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C619A0D-3BE0-4281-B425-57CA8280AB0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him.1september.ru/2003/30/5-11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hyperlink" Target="http://edu.dvgups.ru/METDOC/ITS/GIDRA/TEOR_OS_O_V/METOD/TEOR_OS_OV/Bir_8.files/image002.gif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900igr.net/datas/fizika/Elektricheskij-tok-v-poluprovodnikakh/0015-015-Primenenie-elektroliza-Ochistka-metallov-ot-primesej-poluchenie-chistoj.jpg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uchit.net/catalog/Himiya/114285/img35.jpg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yandex.ru/yandsearch?img_url=http://abc.vvsu.ru/Books/ebooks_iskt/%DD%EB%E5%EA%F2%F0%EE%ED%ED%FB%E5%F3%F7%E5%E1%ED%E8%EA%E8/%D4%E8%E7%E8%EA%E0/college/www.college.ru/physics/op25part2/content/chapter1/section/paragraph15/images/1-15-1.gif&amp;iorient=&amp;ih=&amp;icolor=&amp;site=&amp;text=%D1%8D%D0%BB%D0%B5%D0%BA%D1%82%D1%80%D0%BE%D0%BB%D0%B8%D0%B7&amp;iw=&amp;wp=&amp;pos=0&amp;recent=&amp;type=&amp;isize=&amp;rpt=simage&amp;itype=&amp;nojs=1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ages.yandex.ru/yandsearch?img_url=http://900igr.net/datai/fizika/Elektricheskij-tok-v-poluprovodnikakh/0014-023-Elektroliz-protsess-vydelenija-veschestva-na-elektrodakh-svjazannyj-s.jpg&amp;iorient=&amp;ih=&amp;icolor=&amp;p=4&amp;site=&amp;text=%D1%8D%D0%BB%D0%B5%D0%BA%D1%82%D1%80%D0%BE%D0%BB%D0%B8%D0%B7&amp;iw=&amp;wp=&amp;pos=137&amp;recent=&amp;type=&amp;isize=&amp;rpt=simage&amp;itype=&amp;nojs=1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saratov-shkola.ru/images/photos/542c773a5072b184280edd946ae4b15d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uv.es/bertomeu/revquim/persona/images/davy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bowmen.ru/wp-content/uploads/2010/04/7257_004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hyperlink" Target="http://him.1september.ru/2003/30/5-14.gif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571480"/>
            <a:ext cx="7286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tx2">
                    <a:lumMod val="10000"/>
                  </a:schemeClr>
                </a:solidFill>
              </a:rPr>
              <a:t>Попова Светлана Анатольевна</a:t>
            </a:r>
            <a:endParaRPr lang="ru-RU" sz="3200" b="1" i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0166" y="1142984"/>
            <a:ext cx="5929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bg2">
                    <a:lumMod val="50000"/>
                  </a:schemeClr>
                </a:solidFill>
              </a:rPr>
              <a:t>Учитель химии</a:t>
            </a:r>
            <a:endParaRPr lang="ru-RU" sz="32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2976" y="1714488"/>
            <a:ext cx="70009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2">
                    <a:lumMod val="50000"/>
                  </a:schemeClr>
                </a:solidFill>
              </a:rPr>
              <a:t>ГБОУ СОШ № 1465  имени Н.Г.Кузнецова</a:t>
            </a:r>
            <a:endParaRPr lang="ru-RU" sz="28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00232" y="2786058"/>
            <a:ext cx="4857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2">
                    <a:lumMod val="50000"/>
                  </a:schemeClr>
                </a:solidFill>
              </a:rPr>
              <a:t>Город Москва</a:t>
            </a:r>
            <a:endParaRPr lang="ru-RU" sz="28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30" name="Picture 6" descr="C:\Users\n.popov\AppData\Local\Microsoft\Windows\Temporary Internet Files\Content.IE5\YQCAS3VS\MC90039814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4071942"/>
            <a:ext cx="2428892" cy="2428892"/>
          </a:xfrm>
          <a:prstGeom prst="rect">
            <a:avLst/>
          </a:prstGeom>
          <a:noFill/>
        </p:spPr>
      </p:pic>
      <p:pic>
        <p:nvPicPr>
          <p:cNvPr id="1031" name="Picture 7" descr="C:\Users\n.popov\AppData\Local\Microsoft\Windows\Temporary Internet Files\Content.IE5\94RQ2NU7\MC90039815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857628"/>
            <a:ext cx="2286016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://him.1september.ru/2003/30/5-1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643050"/>
            <a:ext cx="7215238" cy="471490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428604"/>
            <a:ext cx="7286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2">
                    <a:lumMod val="75000"/>
                  </a:schemeClr>
                </a:solidFill>
              </a:rPr>
              <a:t>Электролиз расплава </a:t>
            </a:r>
            <a:r>
              <a:rPr lang="en-US" sz="2800" b="1" i="1" dirty="0" err="1" smtClean="0">
                <a:solidFill>
                  <a:schemeClr val="bg2">
                    <a:lumMod val="75000"/>
                  </a:schemeClr>
                </a:solidFill>
              </a:rPr>
              <a:t>NaOH</a:t>
            </a:r>
            <a:endParaRPr lang="ru-RU" sz="2800" b="1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Выгнутая вправо стрелка 3"/>
          <p:cNvSpPr/>
          <p:nvPr/>
        </p:nvSpPr>
        <p:spPr>
          <a:xfrm rot="20388733">
            <a:off x="7062066" y="48186"/>
            <a:ext cx="1917043" cy="341824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357166"/>
            <a:ext cx="9141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bg2">
                    <a:lumMod val="75000"/>
                  </a:schemeClr>
                </a:solidFill>
              </a:rPr>
              <a:t>II. </a:t>
            </a:r>
            <a:r>
              <a:rPr lang="ru-RU" sz="2800" b="1" i="1" dirty="0" smtClean="0">
                <a:solidFill>
                  <a:schemeClr val="bg2">
                    <a:lumMod val="75000"/>
                  </a:schemeClr>
                </a:solidFill>
              </a:rPr>
              <a:t>Электролиз водного раствора электролита</a:t>
            </a:r>
            <a:endParaRPr lang="ru-RU" sz="2800" b="1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928670"/>
            <a:ext cx="83582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2">
                    <a:lumMod val="75000"/>
                  </a:schemeClr>
                </a:solidFill>
              </a:rPr>
              <a:t>В отличии от расплава в растворе электролита кроме ионов, получившихся при его диссоциации, присутствуют  еще и </a:t>
            </a:r>
            <a:r>
              <a:rPr lang="ru-RU" sz="3200" b="1" i="1" dirty="0" smtClean="0">
                <a:solidFill>
                  <a:schemeClr val="bg2">
                    <a:lumMod val="75000"/>
                  </a:schemeClr>
                </a:solidFill>
              </a:rPr>
              <a:t>молекулы</a:t>
            </a:r>
          </a:p>
          <a:p>
            <a:pPr algn="ctr"/>
            <a:r>
              <a:rPr lang="ru-RU" sz="3200" b="1" i="1" dirty="0" smtClean="0">
                <a:solidFill>
                  <a:schemeClr val="bg2">
                    <a:lumMod val="75000"/>
                  </a:schemeClr>
                </a:solidFill>
              </a:rPr>
              <a:t>воды</a:t>
            </a:r>
            <a:r>
              <a:rPr lang="en-US" sz="2400" b="1" i="1" dirty="0" smtClean="0">
                <a:solidFill>
                  <a:schemeClr val="bg2">
                    <a:lumMod val="75000"/>
                  </a:schemeClr>
                </a:solidFill>
              </a:rPr>
              <a:t>,</a:t>
            </a:r>
            <a:r>
              <a:rPr lang="ru-RU" sz="2400" b="1" i="1" dirty="0" smtClean="0">
                <a:solidFill>
                  <a:schemeClr val="bg2">
                    <a:lumMod val="75000"/>
                  </a:schemeClr>
                </a:solidFill>
              </a:rPr>
              <a:t> а также </a:t>
            </a:r>
            <a:r>
              <a:rPr lang="ru-RU" sz="3200" b="1" i="1" dirty="0" smtClean="0">
                <a:solidFill>
                  <a:schemeClr val="bg2">
                    <a:lumMod val="75000"/>
                  </a:schemeClr>
                </a:solidFill>
              </a:rPr>
              <a:t>ионы </a:t>
            </a:r>
            <a:r>
              <a:rPr lang="en-US" sz="3200" b="1" i="1" dirty="0" smtClean="0">
                <a:solidFill>
                  <a:schemeClr val="bg2">
                    <a:lumMod val="75000"/>
                  </a:schemeClr>
                </a:solidFill>
              </a:rPr>
              <a:t>H</a:t>
            </a:r>
            <a:r>
              <a:rPr lang="en-US" sz="3200" b="1" i="1" baseline="30000" dirty="0" smtClean="0">
                <a:solidFill>
                  <a:schemeClr val="bg2">
                    <a:lumMod val="75000"/>
                  </a:schemeClr>
                </a:solidFill>
              </a:rPr>
              <a:t>+</a:t>
            </a:r>
            <a:r>
              <a:rPr lang="en-US" sz="3200" b="1" i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3200" b="1" i="1" dirty="0" smtClean="0">
                <a:solidFill>
                  <a:schemeClr val="bg2">
                    <a:lumMod val="75000"/>
                  </a:schemeClr>
                </a:solidFill>
              </a:rPr>
              <a:t>и </a:t>
            </a:r>
            <a:r>
              <a:rPr lang="en-US" sz="3200" b="1" i="1" dirty="0" smtClean="0">
                <a:solidFill>
                  <a:schemeClr val="bg2">
                    <a:lumMod val="75000"/>
                  </a:schemeClr>
                </a:solidFill>
              </a:rPr>
              <a:t>OH</a:t>
            </a:r>
            <a:r>
              <a:rPr lang="en-US" sz="3200" b="1" i="1" baseline="30000" dirty="0" smtClean="0">
                <a:solidFill>
                  <a:schemeClr val="bg2">
                    <a:lumMod val="75000"/>
                  </a:schemeClr>
                </a:solidFill>
              </a:rPr>
              <a:t>-</a:t>
            </a:r>
            <a:endParaRPr lang="ru-RU" sz="2400" b="1" i="1" baseline="300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5602" name="Picture 2" descr="http://edu.dvgups.ru/METDOC/ITS/GIDRA/TEOR_OS_O_V/METOD/TEOR_OS_OV/Bir_8.files/image002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3214686"/>
            <a:ext cx="4143404" cy="3000396"/>
          </a:xfrm>
          <a:prstGeom prst="rect">
            <a:avLst/>
          </a:prstGeom>
          <a:noFill/>
        </p:spPr>
      </p:pic>
      <p:sp>
        <p:nvSpPr>
          <p:cNvPr id="5" name="Выгнутая вправо стрелка 4"/>
          <p:cNvSpPr/>
          <p:nvPr/>
        </p:nvSpPr>
        <p:spPr>
          <a:xfrm rot="1655655">
            <a:off x="6227897" y="2807626"/>
            <a:ext cx="2209440" cy="359374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86050" y="285728"/>
            <a:ext cx="8799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</a:rPr>
              <a:t>MnZnCrFeCoNiSnPb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928670"/>
            <a:ext cx="850112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sz="2400" b="1" i="1" dirty="0" smtClean="0">
                <a:solidFill>
                  <a:schemeClr val="bg2">
                    <a:lumMod val="75000"/>
                  </a:schemeClr>
                </a:solidFill>
              </a:rPr>
              <a:t>Если у катода накапливаются катионы металла (стоящего в ряду  напряжений после  </a:t>
            </a:r>
            <a:r>
              <a:rPr lang="en-US" sz="2400" b="1" i="1" dirty="0" smtClean="0">
                <a:solidFill>
                  <a:schemeClr val="bg2">
                    <a:lumMod val="75000"/>
                  </a:schemeClr>
                </a:solidFill>
              </a:rPr>
              <a:t>H2)</a:t>
            </a:r>
            <a:r>
              <a:rPr lang="ru-RU" sz="2400" b="1" i="1" dirty="0" smtClean="0">
                <a:solidFill>
                  <a:schemeClr val="bg2">
                    <a:lumMod val="75000"/>
                  </a:schemeClr>
                </a:solidFill>
              </a:rPr>
              <a:t>, то восстанавливаются </a:t>
            </a:r>
            <a:r>
              <a:rPr lang="ru-RU" sz="2800" b="1" i="1" u="sng" dirty="0" smtClean="0">
                <a:solidFill>
                  <a:schemeClr val="bg2">
                    <a:lumMod val="50000"/>
                  </a:schemeClr>
                </a:solidFill>
              </a:rPr>
              <a:t>ионы металла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71736" y="2285992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chemeClr val="bg2">
                    <a:lumMod val="50000"/>
                  </a:schemeClr>
                </a:solidFill>
              </a:rPr>
              <a:t>Cu</a:t>
            </a:r>
            <a:r>
              <a:rPr lang="en-US" sz="3600" b="1" i="1" baseline="30000" dirty="0" smtClean="0">
                <a:solidFill>
                  <a:schemeClr val="bg2">
                    <a:lumMod val="50000"/>
                  </a:schemeClr>
                </a:solidFill>
              </a:rPr>
              <a:t>2+</a:t>
            </a:r>
            <a:r>
              <a:rPr lang="en-US" sz="3600" b="1" i="1" dirty="0" smtClean="0">
                <a:solidFill>
                  <a:schemeClr val="bg2">
                    <a:lumMod val="50000"/>
                  </a:schemeClr>
                </a:solidFill>
              </a:rPr>
              <a:t>+2e</a:t>
            </a:r>
            <a:r>
              <a:rPr lang="en-US" sz="3600" b="1" i="1" baseline="30000" dirty="0" smtClean="0">
                <a:solidFill>
                  <a:schemeClr val="bg2">
                    <a:lumMod val="50000"/>
                  </a:schemeClr>
                </a:solidFill>
              </a:rPr>
              <a:t>-</a:t>
            </a:r>
            <a:r>
              <a:rPr lang="en-US" sz="3600" b="1" i="1" dirty="0" smtClean="0">
                <a:solidFill>
                  <a:schemeClr val="bg2">
                    <a:lumMod val="50000"/>
                  </a:schemeClr>
                </a:solidFill>
              </a:rPr>
              <a:t>=Cu</a:t>
            </a:r>
            <a:r>
              <a:rPr lang="en-US" sz="3600" b="1" i="1" baseline="30000" dirty="0" smtClean="0">
                <a:solidFill>
                  <a:schemeClr val="bg2">
                    <a:lumMod val="50000"/>
                  </a:schemeClr>
                </a:solidFill>
              </a:rPr>
              <a:t>0</a:t>
            </a:r>
            <a:endParaRPr lang="ru-RU" sz="3600" b="1" i="1" baseline="30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3286124"/>
            <a:ext cx="81439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bg2">
                    <a:lumMod val="75000"/>
                  </a:schemeClr>
                </a:solidFill>
              </a:rPr>
              <a:t>2)</a:t>
            </a:r>
            <a:r>
              <a:rPr lang="ru-RU" sz="2400" b="1" i="1" dirty="0" smtClean="0">
                <a:solidFill>
                  <a:schemeClr val="bg2">
                    <a:lumMod val="75000"/>
                  </a:schemeClr>
                </a:solidFill>
              </a:rPr>
              <a:t> Если у катода накапливаются катионы металла</a:t>
            </a:r>
            <a:r>
              <a:rPr lang="en-US" sz="2400" b="1" i="1" dirty="0" smtClean="0">
                <a:solidFill>
                  <a:schemeClr val="bg2">
                    <a:lumMod val="75000"/>
                  </a:schemeClr>
                </a:solidFill>
              </a:rPr>
              <a:t>,</a:t>
            </a:r>
            <a:r>
              <a:rPr lang="ru-RU" sz="2400" b="1" i="1" dirty="0" smtClean="0">
                <a:solidFill>
                  <a:schemeClr val="bg2">
                    <a:lumMod val="75000"/>
                  </a:schemeClr>
                </a:solidFill>
              </a:rPr>
              <a:t>стоящего в начале  ряда напряжений</a:t>
            </a:r>
          </a:p>
          <a:p>
            <a:r>
              <a:rPr lang="ru-RU" sz="2400" b="1" i="1" dirty="0" smtClean="0">
                <a:solidFill>
                  <a:schemeClr val="bg2">
                    <a:lumMod val="75000"/>
                  </a:schemeClr>
                </a:solidFill>
              </a:rPr>
              <a:t>(по</a:t>
            </a:r>
            <a:r>
              <a:rPr lang="en-US" sz="2400" b="1" i="1" dirty="0" smtClean="0">
                <a:solidFill>
                  <a:schemeClr val="bg2">
                    <a:lumMod val="75000"/>
                  </a:schemeClr>
                </a:solidFill>
              </a:rPr>
              <a:t> AL),</a:t>
            </a:r>
            <a:r>
              <a:rPr lang="ru-RU" sz="2400" b="1" i="1" dirty="0" smtClean="0">
                <a:solidFill>
                  <a:schemeClr val="bg2">
                    <a:lumMod val="75000"/>
                  </a:schemeClr>
                </a:solidFill>
              </a:rPr>
              <a:t> то восстанавливаются </a:t>
            </a:r>
            <a:r>
              <a:rPr lang="ru-RU" sz="2800" b="1" i="1" u="sng" dirty="0" smtClean="0">
                <a:solidFill>
                  <a:schemeClr val="bg2">
                    <a:lumMod val="50000"/>
                  </a:schemeClr>
                </a:solidFill>
              </a:rPr>
              <a:t>ионы водорода из молекул воды вместо катиона данного металла</a:t>
            </a:r>
          </a:p>
          <a:p>
            <a:pPr algn="ctr"/>
            <a:endParaRPr lang="ru-RU" sz="28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71670" y="5572140"/>
            <a:ext cx="5357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en-US" sz="3200" b="1" i="1" dirty="0" smtClean="0">
                <a:solidFill>
                  <a:schemeClr val="bg2">
                    <a:lumMod val="50000"/>
                  </a:schemeClr>
                </a:solidFill>
              </a:rPr>
              <a:t>H2O + 2e</a:t>
            </a:r>
            <a:r>
              <a:rPr lang="en-US" sz="3200" b="1" i="1" baseline="30000" dirty="0" smtClean="0">
                <a:solidFill>
                  <a:schemeClr val="bg2">
                    <a:lumMod val="50000"/>
                  </a:schemeClr>
                </a:solidFill>
              </a:rPr>
              <a:t>-</a:t>
            </a:r>
            <a:r>
              <a:rPr lang="en-US" sz="3200" b="1" i="1" dirty="0" smtClean="0">
                <a:solidFill>
                  <a:schemeClr val="bg2">
                    <a:lumMod val="50000"/>
                  </a:schemeClr>
                </a:solidFill>
              </a:rPr>
              <a:t> = H2 + </a:t>
            </a:r>
            <a:r>
              <a:rPr lang="en-US" sz="4000" b="1" i="1" dirty="0" smtClean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en-US" sz="3200" b="1" i="1" dirty="0" smtClean="0">
                <a:solidFill>
                  <a:schemeClr val="bg2">
                    <a:lumMod val="50000"/>
                  </a:schemeClr>
                </a:solidFill>
              </a:rPr>
              <a:t>OH</a:t>
            </a:r>
            <a:r>
              <a:rPr lang="en-US" sz="3200" b="1" i="1" baseline="30000" dirty="0" smtClean="0">
                <a:solidFill>
                  <a:schemeClr val="bg2">
                    <a:lumMod val="50000"/>
                  </a:schemeClr>
                </a:solidFill>
              </a:rPr>
              <a:t>-</a:t>
            </a:r>
            <a:endParaRPr lang="ru-RU" sz="3200" b="1" i="1" baseline="30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285728"/>
            <a:ext cx="24288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LiKBaCaNaMg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000760" y="285728"/>
            <a:ext cx="6429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H</a:t>
            </a:r>
            <a:r>
              <a:rPr lang="en-US" sz="2400" b="1" baseline="-25000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72264" y="285728"/>
            <a:ext cx="2000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</a:rPr>
              <a:t>CuAgHgAu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85984" y="285728"/>
            <a:ext cx="857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Al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571480"/>
            <a:ext cx="81439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bg2">
                    <a:lumMod val="75000"/>
                  </a:schemeClr>
                </a:solidFill>
              </a:rPr>
              <a:t>3)</a:t>
            </a:r>
            <a:r>
              <a:rPr lang="ru-RU" sz="2400" b="1" i="1" dirty="0" smtClean="0">
                <a:solidFill>
                  <a:schemeClr val="bg2">
                    <a:lumMod val="75000"/>
                  </a:schemeClr>
                </a:solidFill>
              </a:rPr>
              <a:t> Если у катода накапливаются катионы металла</a:t>
            </a:r>
            <a:r>
              <a:rPr lang="en-US" sz="2400" b="1" i="1" dirty="0" smtClean="0">
                <a:solidFill>
                  <a:schemeClr val="bg2">
                    <a:lumMod val="75000"/>
                  </a:schemeClr>
                </a:solidFill>
              </a:rPr>
              <a:t>,</a:t>
            </a:r>
            <a:r>
              <a:rPr lang="ru-RU" sz="2400" b="1" i="1" dirty="0" smtClean="0">
                <a:solidFill>
                  <a:schemeClr val="bg2">
                    <a:lumMod val="75000"/>
                  </a:schemeClr>
                </a:solidFill>
              </a:rPr>
              <a:t>который расположен в ряду напряжений </a:t>
            </a:r>
            <a:r>
              <a:rPr lang="en-US" sz="2400" b="1" i="1" dirty="0" smtClean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ru-RU" sz="2400" b="1" i="1" dirty="0" smtClean="0">
                <a:solidFill>
                  <a:schemeClr val="bg2">
                    <a:lumMod val="75000"/>
                  </a:schemeClr>
                </a:solidFill>
              </a:rPr>
              <a:t>после </a:t>
            </a:r>
            <a:r>
              <a:rPr lang="en-US" sz="2400" b="1" i="1" dirty="0" smtClean="0">
                <a:solidFill>
                  <a:schemeClr val="bg2">
                    <a:lumMod val="75000"/>
                  </a:schemeClr>
                </a:solidFill>
              </a:rPr>
              <a:t>AL </a:t>
            </a:r>
            <a:r>
              <a:rPr lang="ru-RU" sz="2400" b="1" i="1" dirty="0" smtClean="0">
                <a:solidFill>
                  <a:schemeClr val="bg2">
                    <a:lumMod val="75000"/>
                  </a:schemeClr>
                </a:solidFill>
              </a:rPr>
              <a:t>и</a:t>
            </a:r>
            <a:r>
              <a:rPr lang="en-US" sz="2400" b="1" i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400" b="1" i="1" dirty="0" smtClean="0">
                <a:solidFill>
                  <a:schemeClr val="bg2">
                    <a:lumMod val="75000"/>
                  </a:schemeClr>
                </a:solidFill>
              </a:rPr>
              <a:t>до </a:t>
            </a:r>
            <a:r>
              <a:rPr lang="en-US" sz="2400" b="1" i="1" dirty="0" smtClean="0">
                <a:solidFill>
                  <a:schemeClr val="bg2">
                    <a:lumMod val="75000"/>
                  </a:schemeClr>
                </a:solidFill>
              </a:rPr>
              <a:t>H2),</a:t>
            </a:r>
            <a:r>
              <a:rPr lang="ru-RU" sz="2400" b="1" i="1" dirty="0" smtClean="0">
                <a:solidFill>
                  <a:schemeClr val="bg2">
                    <a:lumMod val="75000"/>
                  </a:schemeClr>
                </a:solidFill>
              </a:rPr>
              <a:t>то будут протекать два процесса: </a:t>
            </a:r>
            <a:r>
              <a:rPr lang="ru-RU" sz="2800" b="1" i="1" dirty="0" smtClean="0">
                <a:solidFill>
                  <a:schemeClr val="bg2">
                    <a:lumMod val="75000"/>
                  </a:schemeClr>
                </a:solidFill>
              </a:rPr>
              <a:t>восстановление иона металла и ионов водорода из молекул воды</a:t>
            </a:r>
            <a:endParaRPr lang="ru-RU" sz="2400" b="1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28860" y="2714620"/>
            <a:ext cx="3786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bg2">
                    <a:lumMod val="50000"/>
                  </a:schemeClr>
                </a:solidFill>
              </a:rPr>
              <a:t>Zn</a:t>
            </a:r>
            <a:r>
              <a:rPr lang="en-US" sz="2800" b="1" i="1" baseline="30000" dirty="0" smtClean="0">
                <a:solidFill>
                  <a:schemeClr val="bg2">
                    <a:lumMod val="50000"/>
                  </a:schemeClr>
                </a:solidFill>
              </a:rPr>
              <a:t>2+ </a:t>
            </a:r>
            <a:r>
              <a:rPr lang="en-US" sz="2800" b="1" i="1" dirty="0" smtClean="0">
                <a:solidFill>
                  <a:schemeClr val="bg2">
                    <a:lumMod val="50000"/>
                  </a:schemeClr>
                </a:solidFill>
              </a:rPr>
              <a:t>+2e</a:t>
            </a:r>
            <a:r>
              <a:rPr lang="en-US" sz="2800" b="1" i="1" baseline="30000" dirty="0" smtClean="0">
                <a:solidFill>
                  <a:schemeClr val="bg2">
                    <a:lumMod val="50000"/>
                  </a:schemeClr>
                </a:solidFill>
              </a:rPr>
              <a:t>-</a:t>
            </a:r>
            <a:r>
              <a:rPr lang="en-US" sz="2800" b="1" i="1" dirty="0" smtClean="0">
                <a:solidFill>
                  <a:schemeClr val="bg2">
                    <a:lumMod val="50000"/>
                  </a:schemeClr>
                </a:solidFill>
              </a:rPr>
              <a:t>=Zn</a:t>
            </a:r>
            <a:r>
              <a:rPr lang="en-US" sz="2800" b="1" i="1" baseline="30000" dirty="0" smtClean="0">
                <a:solidFill>
                  <a:schemeClr val="bg2">
                    <a:lumMod val="50000"/>
                  </a:schemeClr>
                </a:solidFill>
              </a:rPr>
              <a:t>0</a:t>
            </a:r>
            <a:endParaRPr lang="ru-RU" sz="2800" b="1" i="1" baseline="30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71670" y="3214686"/>
            <a:ext cx="4572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en-US" sz="2800" b="1" i="1" dirty="0" smtClean="0">
                <a:solidFill>
                  <a:schemeClr val="bg2">
                    <a:lumMod val="50000"/>
                  </a:schemeClr>
                </a:solidFill>
              </a:rPr>
              <a:t>H2O +2e</a:t>
            </a:r>
            <a:r>
              <a:rPr lang="en-US" sz="2800" b="1" i="1" baseline="30000" dirty="0" smtClean="0">
                <a:solidFill>
                  <a:schemeClr val="bg2">
                    <a:lumMod val="50000"/>
                  </a:schemeClr>
                </a:solidFill>
              </a:rPr>
              <a:t>-</a:t>
            </a:r>
            <a:r>
              <a:rPr lang="en-US" sz="2800" b="1" i="1" dirty="0" smtClean="0">
                <a:solidFill>
                  <a:schemeClr val="bg2">
                    <a:lumMod val="50000"/>
                  </a:schemeClr>
                </a:solidFill>
              </a:rPr>
              <a:t>=H2 +</a:t>
            </a:r>
            <a:r>
              <a:rPr lang="en-US" sz="4000" b="1" i="1" dirty="0" smtClean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en-US" sz="2800" b="1" i="1" dirty="0" smtClean="0">
                <a:solidFill>
                  <a:schemeClr val="bg2">
                    <a:lumMod val="50000"/>
                  </a:schemeClr>
                </a:solidFill>
              </a:rPr>
              <a:t>OH</a:t>
            </a:r>
            <a:r>
              <a:rPr lang="en-US" sz="2800" b="1" i="1" baseline="30000" dirty="0" smtClean="0">
                <a:solidFill>
                  <a:schemeClr val="bg2">
                    <a:lumMod val="50000"/>
                  </a:schemeClr>
                </a:solidFill>
              </a:rPr>
              <a:t>-</a:t>
            </a:r>
            <a:endParaRPr lang="ru-RU" sz="2800" b="1" i="1" baseline="30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3857628"/>
            <a:ext cx="8358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bg2">
                    <a:lumMod val="75000"/>
                  </a:schemeClr>
                </a:solidFill>
              </a:rPr>
              <a:t>4)</a:t>
            </a:r>
            <a:r>
              <a:rPr lang="ru-RU" sz="2400" b="1" i="1" dirty="0" smtClean="0">
                <a:solidFill>
                  <a:schemeClr val="bg2">
                    <a:lumMod val="75000"/>
                  </a:schemeClr>
                </a:solidFill>
              </a:rPr>
              <a:t> Если в растворе смесь катионов  разных металлов</a:t>
            </a:r>
            <a:r>
              <a:rPr lang="en-US" sz="2400" b="1" i="1" dirty="0" smtClean="0">
                <a:solidFill>
                  <a:schemeClr val="bg2">
                    <a:lumMod val="75000"/>
                  </a:schemeClr>
                </a:solidFill>
              </a:rPr>
              <a:t>,</a:t>
            </a:r>
            <a:r>
              <a:rPr lang="ru-RU" sz="2400" b="1" i="1" dirty="0" smtClean="0">
                <a:solidFill>
                  <a:schemeClr val="bg2">
                    <a:lumMod val="75000"/>
                  </a:schemeClr>
                </a:solidFill>
              </a:rPr>
              <a:t> то сначала восстанавливается менее активный </a:t>
            </a:r>
            <a:endParaRPr lang="ru-RU" sz="2400" b="1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5000636"/>
            <a:ext cx="7929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2">
                    <a:lumMod val="75000"/>
                  </a:schemeClr>
                </a:solidFill>
              </a:rPr>
              <a:t>5) При электролизе раствора кислоты на катоде восстанавливаются катионы водорода</a:t>
            </a:r>
            <a:endParaRPr lang="ru-RU" sz="2400" b="1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0232" y="5929330"/>
            <a:ext cx="421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en-US" sz="2800" b="1" i="1" dirty="0" smtClean="0">
                <a:solidFill>
                  <a:schemeClr val="bg2">
                    <a:lumMod val="50000"/>
                  </a:schemeClr>
                </a:solidFill>
              </a:rPr>
              <a:t>H</a:t>
            </a:r>
            <a:r>
              <a:rPr lang="en-US" sz="2800" b="1" i="1" baseline="30000" dirty="0" smtClean="0">
                <a:solidFill>
                  <a:schemeClr val="bg2">
                    <a:lumMod val="50000"/>
                  </a:schemeClr>
                </a:solidFill>
              </a:rPr>
              <a:t>+</a:t>
            </a:r>
            <a:r>
              <a:rPr lang="en-US" sz="2800" b="1" i="1" dirty="0" smtClean="0">
                <a:solidFill>
                  <a:schemeClr val="bg2">
                    <a:lumMod val="50000"/>
                  </a:schemeClr>
                </a:solidFill>
              </a:rPr>
              <a:t> +2e</a:t>
            </a:r>
            <a:r>
              <a:rPr lang="en-US" sz="2800" b="1" i="1" baseline="30000" dirty="0" smtClean="0">
                <a:solidFill>
                  <a:schemeClr val="bg2">
                    <a:lumMod val="50000"/>
                  </a:schemeClr>
                </a:solidFill>
              </a:rPr>
              <a:t>-</a:t>
            </a:r>
            <a:r>
              <a:rPr lang="en-US" sz="2800" b="1" i="1" dirty="0" smtClean="0">
                <a:solidFill>
                  <a:schemeClr val="bg2">
                    <a:lumMod val="50000"/>
                  </a:schemeClr>
                </a:solidFill>
              </a:rPr>
              <a:t>=H2</a:t>
            </a:r>
            <a:r>
              <a:rPr lang="en-US" sz="2800" b="1" i="1" baseline="30000" dirty="0" smtClean="0">
                <a:solidFill>
                  <a:schemeClr val="bg2">
                    <a:lumMod val="50000"/>
                  </a:schemeClr>
                </a:solidFill>
              </a:rPr>
              <a:t>0</a:t>
            </a:r>
            <a:endParaRPr lang="ru-RU" sz="2800" b="1" i="1" baseline="30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214290"/>
            <a:ext cx="3143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LiKBaCaNaMgAl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43240" y="214290"/>
            <a:ext cx="34290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</a:rPr>
              <a:t>MnZnCrFeCoNiSnPb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215074" y="214290"/>
            <a:ext cx="7858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H</a:t>
            </a:r>
            <a:r>
              <a:rPr lang="en-US" sz="2400" b="1" baseline="-25000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858016" y="214290"/>
            <a:ext cx="17688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</a:rPr>
              <a:t>CuAgHgAu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0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40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14290"/>
            <a:ext cx="85011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bg2">
                    <a:lumMod val="75000"/>
                  </a:schemeClr>
                </a:solidFill>
              </a:rPr>
              <a:t>Последовательность разрядки анионов на аноде зависит от природы аниона:</a:t>
            </a:r>
          </a:p>
          <a:p>
            <a:pPr algn="ctr"/>
            <a:endParaRPr lang="ru-RU" sz="3600" b="1" i="1" baseline="30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3786190"/>
            <a:ext cx="807249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2">
                    <a:lumMod val="75000"/>
                  </a:schemeClr>
                </a:solidFill>
              </a:rPr>
              <a:t>1) При электролизе растворов солей </a:t>
            </a:r>
            <a:r>
              <a:rPr lang="ru-RU" sz="2800" b="1" i="1" dirty="0" err="1" smtClean="0">
                <a:solidFill>
                  <a:schemeClr val="bg2">
                    <a:lumMod val="75000"/>
                  </a:schemeClr>
                </a:solidFill>
              </a:rPr>
              <a:t>бескислородных</a:t>
            </a:r>
            <a:r>
              <a:rPr lang="ru-RU" sz="2800" b="1" i="1" dirty="0" smtClean="0">
                <a:solidFill>
                  <a:schemeClr val="bg2">
                    <a:lumMod val="75000"/>
                  </a:schemeClr>
                </a:solidFill>
              </a:rPr>
              <a:t> кислот( кроме фторидов)</a:t>
            </a:r>
          </a:p>
          <a:p>
            <a:pPr algn="ctr"/>
            <a:r>
              <a:rPr lang="ru-RU" sz="2800" b="1" i="1" dirty="0" smtClean="0">
                <a:solidFill>
                  <a:schemeClr val="bg2">
                    <a:lumMod val="75000"/>
                  </a:schemeClr>
                </a:solidFill>
              </a:rPr>
              <a:t>окисляются анионы кислотных остатков</a:t>
            </a:r>
          </a:p>
          <a:p>
            <a:pPr algn="ctr"/>
            <a:r>
              <a:rPr lang="en-US" sz="4000" b="1" i="1" dirty="0" smtClean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en-US" sz="3600" b="1" i="1" dirty="0" smtClean="0">
                <a:solidFill>
                  <a:schemeClr val="bg2">
                    <a:lumMod val="75000"/>
                  </a:schemeClr>
                </a:solidFill>
              </a:rPr>
              <a:t>CL</a:t>
            </a:r>
            <a:r>
              <a:rPr lang="en-US" sz="3600" b="1" i="1" baseline="30000" dirty="0" smtClean="0">
                <a:solidFill>
                  <a:schemeClr val="bg2">
                    <a:lumMod val="75000"/>
                  </a:schemeClr>
                </a:solidFill>
              </a:rPr>
              <a:t>- </a:t>
            </a:r>
            <a:r>
              <a:rPr lang="en-US" sz="3600" b="1" i="1" dirty="0" smtClean="0">
                <a:solidFill>
                  <a:schemeClr val="bg2">
                    <a:lumMod val="75000"/>
                  </a:schemeClr>
                </a:solidFill>
              </a:rPr>
              <a:t> - 2e</a:t>
            </a:r>
            <a:r>
              <a:rPr lang="en-US" sz="3600" b="1" i="1" baseline="30000" dirty="0" smtClean="0">
                <a:solidFill>
                  <a:schemeClr val="bg2">
                    <a:lumMod val="75000"/>
                  </a:schemeClr>
                </a:solidFill>
              </a:rPr>
              <a:t>-</a:t>
            </a:r>
            <a:r>
              <a:rPr lang="en-US" sz="3600" b="1" i="1" dirty="0" smtClean="0">
                <a:solidFill>
                  <a:schemeClr val="bg2">
                    <a:lumMod val="75000"/>
                  </a:schemeClr>
                </a:solidFill>
              </a:rPr>
              <a:t>=CL</a:t>
            </a:r>
            <a:r>
              <a:rPr lang="en-US" sz="3200" b="1" i="1" dirty="0" smtClean="0">
                <a:solidFill>
                  <a:schemeClr val="bg2">
                    <a:lumMod val="75000"/>
                  </a:schemeClr>
                </a:solidFill>
              </a:rPr>
              <a:t>2</a:t>
            </a:r>
            <a:endParaRPr lang="ru-RU" sz="3600" b="1" i="1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86" y="1500174"/>
            <a:ext cx="7858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bg2">
                    <a:lumMod val="75000"/>
                  </a:schemeClr>
                </a:solidFill>
              </a:rPr>
              <a:t>F</a:t>
            </a:r>
            <a:r>
              <a:rPr lang="en-US" sz="2800" b="1" i="1" baseline="30000" dirty="0" smtClean="0">
                <a:solidFill>
                  <a:schemeClr val="bg2">
                    <a:lumMod val="75000"/>
                  </a:schemeClr>
                </a:solidFill>
              </a:rPr>
              <a:t>-</a:t>
            </a:r>
            <a:r>
              <a:rPr lang="en-US" sz="2800" b="1" i="1" dirty="0" smtClean="0">
                <a:solidFill>
                  <a:schemeClr val="bg2">
                    <a:lumMod val="75000"/>
                  </a:schemeClr>
                </a:solidFill>
              </a:rPr>
              <a:t>,</a:t>
            </a:r>
            <a:r>
              <a:rPr lang="ru-RU" sz="2800" b="1" i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800" b="1" i="1" dirty="0" smtClean="0">
                <a:solidFill>
                  <a:schemeClr val="bg2">
                    <a:lumMod val="75000"/>
                  </a:schemeClr>
                </a:solidFill>
              </a:rPr>
              <a:t>NO3</a:t>
            </a:r>
            <a:r>
              <a:rPr lang="en-US" sz="2800" b="1" i="1" baseline="30000" dirty="0" smtClean="0">
                <a:solidFill>
                  <a:schemeClr val="bg2">
                    <a:lumMod val="75000"/>
                  </a:schemeClr>
                </a:solidFill>
              </a:rPr>
              <a:t>-</a:t>
            </a:r>
            <a:r>
              <a:rPr lang="en-US" sz="2800" b="1" i="1" dirty="0" smtClean="0">
                <a:solidFill>
                  <a:schemeClr val="bg2">
                    <a:lumMod val="75000"/>
                  </a:schemeClr>
                </a:solidFill>
              </a:rPr>
              <a:t>,</a:t>
            </a:r>
            <a:r>
              <a:rPr lang="ru-RU" sz="2800" b="1" i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800" b="1" i="1" dirty="0" smtClean="0">
                <a:solidFill>
                  <a:schemeClr val="bg2">
                    <a:lumMod val="75000"/>
                  </a:schemeClr>
                </a:solidFill>
              </a:rPr>
              <a:t>SO4</a:t>
            </a:r>
            <a:r>
              <a:rPr lang="en-US" sz="2800" b="1" i="1" baseline="30000" dirty="0" smtClean="0">
                <a:solidFill>
                  <a:schemeClr val="bg2">
                    <a:lumMod val="75000"/>
                  </a:schemeClr>
                </a:solidFill>
              </a:rPr>
              <a:t>2-</a:t>
            </a:r>
            <a:r>
              <a:rPr lang="en-US" sz="2800" b="1" i="1" dirty="0" smtClean="0">
                <a:solidFill>
                  <a:schemeClr val="bg2">
                    <a:lumMod val="75000"/>
                  </a:schemeClr>
                </a:solidFill>
              </a:rPr>
              <a:t>,</a:t>
            </a:r>
            <a:r>
              <a:rPr lang="ru-RU" sz="2800" b="1" i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800" b="1" i="1" dirty="0" smtClean="0">
                <a:solidFill>
                  <a:schemeClr val="bg2">
                    <a:lumMod val="75000"/>
                  </a:schemeClr>
                </a:solidFill>
              </a:rPr>
              <a:t>OH</a:t>
            </a:r>
            <a:r>
              <a:rPr lang="en-US" sz="2800" b="1" i="1" baseline="30000" dirty="0" smtClean="0">
                <a:solidFill>
                  <a:schemeClr val="bg2">
                    <a:lumMod val="75000"/>
                  </a:schemeClr>
                </a:solidFill>
              </a:rPr>
              <a:t>-</a:t>
            </a:r>
            <a:r>
              <a:rPr lang="en-US" sz="2800" b="1" i="1" dirty="0" smtClean="0">
                <a:solidFill>
                  <a:schemeClr val="bg2">
                    <a:lumMod val="75000"/>
                  </a:schemeClr>
                </a:solidFill>
              </a:rPr>
              <a:t>,</a:t>
            </a:r>
            <a:r>
              <a:rPr lang="ru-RU" sz="2800" b="1" i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800" b="1" i="1" dirty="0" smtClean="0">
                <a:solidFill>
                  <a:schemeClr val="bg2">
                    <a:lumMod val="75000"/>
                  </a:schemeClr>
                </a:solidFill>
              </a:rPr>
              <a:t>CL</a:t>
            </a:r>
            <a:r>
              <a:rPr lang="en-US" sz="2800" b="1" i="1" baseline="30000" dirty="0" smtClean="0">
                <a:solidFill>
                  <a:schemeClr val="bg2">
                    <a:lumMod val="75000"/>
                  </a:schemeClr>
                </a:solidFill>
              </a:rPr>
              <a:t>-</a:t>
            </a:r>
            <a:r>
              <a:rPr lang="en-US" sz="2800" b="1" i="1" dirty="0" smtClean="0">
                <a:solidFill>
                  <a:schemeClr val="bg2">
                    <a:lumMod val="75000"/>
                  </a:schemeClr>
                </a:solidFill>
              </a:rPr>
              <a:t>,</a:t>
            </a:r>
            <a:r>
              <a:rPr lang="ru-RU" sz="2800" b="1" i="1" dirty="0" smtClean="0">
                <a:solidFill>
                  <a:schemeClr val="bg2">
                    <a:lumMod val="75000"/>
                  </a:schemeClr>
                </a:solidFill>
              </a:rPr>
              <a:t>  </a:t>
            </a:r>
            <a:r>
              <a:rPr lang="en-US" sz="2800" b="1" i="1" dirty="0" smtClean="0">
                <a:solidFill>
                  <a:schemeClr val="bg2">
                    <a:lumMod val="75000"/>
                  </a:schemeClr>
                </a:solidFill>
              </a:rPr>
              <a:t>S</a:t>
            </a:r>
            <a:r>
              <a:rPr lang="en-US" sz="2800" b="1" i="1" baseline="30000" dirty="0" smtClean="0">
                <a:solidFill>
                  <a:schemeClr val="bg2">
                    <a:lumMod val="75000"/>
                  </a:schemeClr>
                </a:solidFill>
              </a:rPr>
              <a:t>2-</a:t>
            </a:r>
            <a:r>
              <a:rPr lang="ru-RU" sz="2800" b="1" i="1" baseline="30000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800" b="1" i="1" dirty="0" smtClean="0">
                <a:solidFill>
                  <a:schemeClr val="bg2">
                    <a:lumMod val="75000"/>
                  </a:schemeClr>
                </a:solidFill>
              </a:rPr>
              <a:t>,</a:t>
            </a:r>
            <a:r>
              <a:rPr lang="ru-RU" sz="2800" b="1" i="1" dirty="0" smtClean="0">
                <a:solidFill>
                  <a:schemeClr val="bg2">
                    <a:lumMod val="75000"/>
                  </a:schemeClr>
                </a:solidFill>
              </a:rPr>
              <a:t>  </a:t>
            </a:r>
            <a:r>
              <a:rPr lang="en-US" sz="2800" b="1" i="1" dirty="0" smtClean="0">
                <a:solidFill>
                  <a:schemeClr val="bg2">
                    <a:lumMod val="75000"/>
                  </a:schemeClr>
                </a:solidFill>
              </a:rPr>
              <a:t>Br</a:t>
            </a:r>
            <a:r>
              <a:rPr lang="en-US" sz="2800" b="1" i="1" baseline="30000" dirty="0" smtClean="0">
                <a:solidFill>
                  <a:schemeClr val="bg2">
                    <a:lumMod val="75000"/>
                  </a:schemeClr>
                </a:solidFill>
              </a:rPr>
              <a:t>-</a:t>
            </a:r>
            <a:r>
              <a:rPr lang="en-US" sz="2800" b="1" i="1" dirty="0" smtClean="0">
                <a:solidFill>
                  <a:schemeClr val="bg2">
                    <a:lumMod val="75000"/>
                  </a:schemeClr>
                </a:solidFill>
              </a:rPr>
              <a:t>,</a:t>
            </a:r>
            <a:r>
              <a:rPr lang="ru-RU" sz="2800" b="1" i="1" dirty="0" smtClean="0">
                <a:solidFill>
                  <a:schemeClr val="bg2">
                    <a:lumMod val="75000"/>
                  </a:schemeClr>
                </a:solidFill>
              </a:rPr>
              <a:t>  </a:t>
            </a:r>
            <a:r>
              <a:rPr lang="en-US" sz="2800" b="1" i="1" dirty="0" smtClean="0">
                <a:solidFill>
                  <a:schemeClr val="bg2">
                    <a:lumMod val="75000"/>
                  </a:schemeClr>
                </a:solidFill>
              </a:rPr>
              <a:t>I</a:t>
            </a:r>
            <a:r>
              <a:rPr lang="en-US" sz="2800" b="1" i="1" baseline="30000" dirty="0" smtClean="0">
                <a:solidFill>
                  <a:schemeClr val="bg2">
                    <a:lumMod val="75000"/>
                  </a:schemeClr>
                </a:solidFill>
              </a:rPr>
              <a:t>-</a:t>
            </a:r>
            <a:endParaRPr lang="ru-RU" sz="2800" b="1" i="1" baseline="30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1857356" y="2214554"/>
            <a:ext cx="5643602" cy="45719"/>
          </a:xfrm>
          <a:prstGeom prst="rightArrow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2976" y="2428868"/>
            <a:ext cx="7769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  <a:t>Восстановительная активность анионов усиливается</a:t>
            </a:r>
            <a:endParaRPr lang="ru-RU" sz="24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3714752"/>
            <a:ext cx="8143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bg2">
                    <a:lumMod val="75000"/>
                  </a:schemeClr>
                </a:solidFill>
              </a:rPr>
              <a:t>3) </a:t>
            </a:r>
            <a:r>
              <a:rPr lang="ru-RU" sz="2800" b="1" i="1" dirty="0" smtClean="0">
                <a:solidFill>
                  <a:schemeClr val="bg2">
                    <a:lumMod val="75000"/>
                  </a:schemeClr>
                </a:solidFill>
              </a:rPr>
              <a:t>При электролизе растворов щелочей окисляются </a:t>
            </a:r>
            <a:r>
              <a:rPr lang="ru-RU" sz="2800" b="1" i="1" dirty="0" err="1" smtClean="0">
                <a:solidFill>
                  <a:schemeClr val="bg2">
                    <a:lumMod val="75000"/>
                  </a:schemeClr>
                </a:solidFill>
              </a:rPr>
              <a:t>гидроксид-ионы</a:t>
            </a:r>
            <a:endParaRPr lang="ru-RU" sz="2800" b="1" i="1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ru-RU" sz="3600" b="1" i="1" dirty="0" smtClean="0">
                <a:solidFill>
                  <a:schemeClr val="bg2">
                    <a:lumMod val="75000"/>
                  </a:schemeClr>
                </a:solidFill>
              </a:rPr>
              <a:t>4</a:t>
            </a:r>
            <a:r>
              <a:rPr lang="en-US" sz="3200" b="1" i="1" dirty="0" smtClean="0">
                <a:solidFill>
                  <a:schemeClr val="bg2">
                    <a:lumMod val="75000"/>
                  </a:schemeClr>
                </a:solidFill>
              </a:rPr>
              <a:t>OH</a:t>
            </a:r>
            <a:r>
              <a:rPr lang="en-US" sz="3200" b="1" i="1" baseline="30000" dirty="0" smtClean="0">
                <a:solidFill>
                  <a:schemeClr val="bg2">
                    <a:lumMod val="75000"/>
                  </a:schemeClr>
                </a:solidFill>
              </a:rPr>
              <a:t>-</a:t>
            </a:r>
            <a:r>
              <a:rPr lang="en-US" sz="3200" b="1" i="1" dirty="0" smtClean="0">
                <a:solidFill>
                  <a:schemeClr val="bg2">
                    <a:lumMod val="75000"/>
                  </a:schemeClr>
                </a:solidFill>
              </a:rPr>
              <a:t> -4e</a:t>
            </a:r>
            <a:r>
              <a:rPr lang="en-US" sz="3600" b="1" i="1" baseline="30000" dirty="0" smtClean="0">
                <a:solidFill>
                  <a:schemeClr val="bg2">
                    <a:lumMod val="75000"/>
                  </a:schemeClr>
                </a:solidFill>
              </a:rPr>
              <a:t>-</a:t>
            </a:r>
            <a:r>
              <a:rPr lang="en-US" sz="3200" b="1" i="1" dirty="0" smtClean="0">
                <a:solidFill>
                  <a:schemeClr val="bg2">
                    <a:lumMod val="75000"/>
                  </a:schemeClr>
                </a:solidFill>
              </a:rPr>
              <a:t>=O2 +</a:t>
            </a:r>
            <a:r>
              <a:rPr lang="en-US" sz="4000" b="1" i="1" dirty="0" smtClean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en-US" sz="3200" b="1" i="1" dirty="0" smtClean="0">
                <a:solidFill>
                  <a:schemeClr val="bg2">
                    <a:lumMod val="75000"/>
                  </a:schemeClr>
                </a:solidFill>
              </a:rPr>
              <a:t>H2O</a:t>
            </a:r>
            <a:endParaRPr lang="ru-RU" sz="3200" b="1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571480"/>
            <a:ext cx="778674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2">
                    <a:lumMod val="75000"/>
                  </a:schemeClr>
                </a:solidFill>
              </a:rPr>
              <a:t>2) При электролизе растворов солей</a:t>
            </a:r>
          </a:p>
          <a:p>
            <a:pPr algn="ctr"/>
            <a:r>
              <a:rPr lang="ru-RU" sz="2800" b="1" i="1" dirty="0" smtClean="0">
                <a:solidFill>
                  <a:schemeClr val="bg2">
                    <a:lumMod val="75000"/>
                  </a:schemeClr>
                </a:solidFill>
              </a:rPr>
              <a:t> кислородосодержащих</a:t>
            </a:r>
          </a:p>
          <a:p>
            <a:pPr algn="ctr"/>
            <a:r>
              <a:rPr lang="ru-RU" sz="2800" b="1" i="1" dirty="0" smtClean="0">
                <a:solidFill>
                  <a:schemeClr val="bg2">
                    <a:lumMod val="75000"/>
                  </a:schemeClr>
                </a:solidFill>
              </a:rPr>
              <a:t>кислот и фторидов  идет процесс окисления </a:t>
            </a:r>
            <a:r>
              <a:rPr lang="ru-RU" sz="2800" b="1" i="1" dirty="0" err="1" smtClean="0">
                <a:solidFill>
                  <a:schemeClr val="bg2">
                    <a:lumMod val="75000"/>
                  </a:schemeClr>
                </a:solidFill>
              </a:rPr>
              <a:t>гидроксид-ионов</a:t>
            </a:r>
            <a:endParaRPr lang="ru-RU" sz="2800" b="1" i="1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r>
              <a:rPr lang="ru-RU" sz="2800" b="1" i="1" dirty="0" smtClean="0">
                <a:solidFill>
                  <a:schemeClr val="bg2">
                    <a:lumMod val="75000"/>
                  </a:schemeClr>
                </a:solidFill>
              </a:rPr>
              <a:t>из молекул воды</a:t>
            </a:r>
          </a:p>
          <a:p>
            <a:pPr algn="ctr"/>
            <a:r>
              <a:rPr lang="ru-RU" sz="4000" b="1" i="1" dirty="0" smtClean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en-US" sz="3600" b="1" i="1" dirty="0" smtClean="0">
                <a:solidFill>
                  <a:schemeClr val="bg2">
                    <a:lumMod val="75000"/>
                  </a:schemeClr>
                </a:solidFill>
              </a:rPr>
              <a:t>H2O – 4e</a:t>
            </a:r>
            <a:r>
              <a:rPr lang="en-US" sz="3600" b="1" i="1" baseline="30000" dirty="0" smtClean="0">
                <a:solidFill>
                  <a:schemeClr val="bg2">
                    <a:lumMod val="75000"/>
                  </a:schemeClr>
                </a:solidFill>
              </a:rPr>
              <a:t>-</a:t>
            </a:r>
            <a:r>
              <a:rPr lang="en-US" sz="3600" b="1" i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3600" b="1" i="1" dirty="0" smtClean="0">
                <a:solidFill>
                  <a:schemeClr val="bg2">
                    <a:lumMod val="75000"/>
                  </a:schemeClr>
                </a:solidFill>
              </a:rPr>
              <a:t>=</a:t>
            </a:r>
            <a:r>
              <a:rPr lang="en-US" sz="3600" b="1" i="1" dirty="0" smtClean="0">
                <a:solidFill>
                  <a:schemeClr val="bg2">
                    <a:lumMod val="75000"/>
                  </a:schemeClr>
                </a:solidFill>
              </a:rPr>
              <a:t>O2 +</a:t>
            </a:r>
            <a:r>
              <a:rPr lang="en-US" sz="4000" b="1" i="1" dirty="0" smtClean="0">
                <a:solidFill>
                  <a:schemeClr val="bg2">
                    <a:lumMod val="75000"/>
                  </a:schemeClr>
                </a:solidFill>
              </a:rPr>
              <a:t>4</a:t>
            </a:r>
            <a:r>
              <a:rPr lang="en-US" sz="3600" b="1" i="1" dirty="0" smtClean="0">
                <a:solidFill>
                  <a:schemeClr val="bg2">
                    <a:lumMod val="75000"/>
                  </a:schemeClr>
                </a:solidFill>
              </a:rPr>
              <a:t>H</a:t>
            </a:r>
            <a:r>
              <a:rPr lang="en-US" sz="3600" b="1" i="1" baseline="30000" dirty="0" smtClean="0">
                <a:solidFill>
                  <a:schemeClr val="bg2">
                    <a:lumMod val="75000"/>
                  </a:schemeClr>
                </a:solidFill>
              </a:rPr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7166"/>
            <a:ext cx="8001056" cy="6053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643042" y="2500306"/>
            <a:ext cx="20763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bg2"/>
                </a:solidFill>
              </a:rPr>
              <a:t>А знаете ли </a:t>
            </a:r>
          </a:p>
          <a:p>
            <a:r>
              <a:rPr lang="ru-RU" sz="2400" b="1" i="1" dirty="0" smtClean="0">
                <a:solidFill>
                  <a:schemeClr val="bg2"/>
                </a:solidFill>
              </a:rPr>
              <a:t>вы</a:t>
            </a:r>
            <a:r>
              <a:rPr lang="en-US" sz="2400" b="1" i="1" dirty="0" smtClean="0">
                <a:solidFill>
                  <a:schemeClr val="bg2"/>
                </a:solidFill>
              </a:rPr>
              <a:t>,</a:t>
            </a:r>
            <a:r>
              <a:rPr lang="ru-RU" sz="2400" b="1" i="1" dirty="0" smtClean="0">
                <a:solidFill>
                  <a:schemeClr val="bg2"/>
                </a:solidFill>
              </a:rPr>
              <a:t> что…..</a:t>
            </a:r>
            <a:endParaRPr lang="ru-RU" sz="2400" b="1" i="1" dirty="0">
              <a:solidFill>
                <a:schemeClr val="bg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3438" y="1357298"/>
            <a:ext cx="32861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2"/>
                </a:solidFill>
              </a:rPr>
              <a:t>Современную жизнь без электролиза представить </a:t>
            </a:r>
          </a:p>
          <a:p>
            <a:r>
              <a:rPr lang="ru-RU" sz="2400" b="1" i="1" dirty="0" smtClean="0">
                <a:solidFill>
                  <a:schemeClr val="bg2"/>
                </a:solidFill>
              </a:rPr>
              <a:t>себе  уже невозможно….</a:t>
            </a:r>
            <a:endParaRPr lang="ru-RU" sz="2400" b="1" i="1" dirty="0">
              <a:solidFill>
                <a:schemeClr val="bg2"/>
              </a:solidFill>
            </a:endParaRPr>
          </a:p>
        </p:txBody>
      </p:sp>
      <p:pic>
        <p:nvPicPr>
          <p:cNvPr id="7" name="Picture 6" descr="C:\Users\n.popov\AppData\Local\Microsoft\Windows\Temporary Internet Files\Content.IE5\YQCAS3VS\MC90043440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3571876"/>
            <a:ext cx="862009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214414" y="2714620"/>
            <a:ext cx="7072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Применение</a:t>
            </a: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электролиза</a:t>
            </a:r>
            <a:endParaRPr lang="ru-RU" sz="36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7290" y="285728"/>
            <a:ext cx="65008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2">
                    <a:lumMod val="50000"/>
                  </a:schemeClr>
                </a:solidFill>
              </a:rPr>
              <a:t>Электролизом расплавов  природных соединений  получают активные металлы</a:t>
            </a:r>
          </a:p>
          <a:p>
            <a:pPr algn="ctr"/>
            <a:r>
              <a:rPr lang="en-US" sz="2400" b="1" i="1" dirty="0" smtClean="0">
                <a:solidFill>
                  <a:schemeClr val="bg2">
                    <a:lumMod val="50000"/>
                  </a:schemeClr>
                </a:solidFill>
              </a:rPr>
              <a:t>(K, </a:t>
            </a:r>
            <a:r>
              <a:rPr lang="en-US" sz="2400" b="1" i="1" dirty="0" err="1" smtClean="0">
                <a:solidFill>
                  <a:schemeClr val="bg2">
                    <a:lumMod val="50000"/>
                  </a:schemeClr>
                </a:solidFill>
              </a:rPr>
              <a:t>Na,Be,Ca,Ba</a:t>
            </a:r>
            <a:r>
              <a:rPr lang="en-US" sz="2400" b="1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</a:rPr>
              <a:t>…)</a:t>
            </a:r>
            <a:endParaRPr lang="ru-RU" sz="24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4876" y="5072074"/>
            <a:ext cx="44291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2">
                    <a:lumMod val="50000"/>
                  </a:schemeClr>
                </a:solidFill>
              </a:rPr>
              <a:t>Электролизом растворов солей получают- </a:t>
            </a:r>
          </a:p>
          <a:p>
            <a:pPr algn="ctr"/>
            <a:r>
              <a:rPr lang="en-US" sz="2400" b="1" i="1" dirty="0" smtClean="0">
                <a:solidFill>
                  <a:schemeClr val="bg2">
                    <a:lumMod val="50000"/>
                  </a:schemeClr>
                </a:solidFill>
              </a:rPr>
              <a:t>Zn,</a:t>
            </a:r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bg2">
                    <a:lumMod val="50000"/>
                  </a:schemeClr>
                </a:solidFill>
              </a:rPr>
              <a:t>Cd</a:t>
            </a:r>
            <a:r>
              <a:rPr lang="en-US" sz="2400" b="1" i="1" dirty="0" smtClean="0">
                <a:solidFill>
                  <a:schemeClr val="bg2">
                    <a:lumMod val="50000"/>
                  </a:schemeClr>
                </a:solidFill>
              </a:rPr>
              <a:t>,</a:t>
            </a:r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b="1" i="1" dirty="0" smtClean="0">
                <a:solidFill>
                  <a:schemeClr val="bg2">
                    <a:lumMod val="50000"/>
                  </a:schemeClr>
                </a:solidFill>
              </a:rPr>
              <a:t>Co…..</a:t>
            </a:r>
            <a:endParaRPr lang="ru-RU" sz="24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58" y="5000636"/>
            <a:ext cx="45720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bg2">
                    <a:lumMod val="50000"/>
                  </a:schemeClr>
                </a:solidFill>
              </a:rPr>
              <a:t>Электролиз используют для получения -</a:t>
            </a:r>
          </a:p>
          <a:p>
            <a:r>
              <a:rPr lang="en-US" sz="2400" b="1" i="1" dirty="0" smtClean="0">
                <a:solidFill>
                  <a:schemeClr val="bg2">
                    <a:lumMod val="50000"/>
                  </a:schemeClr>
                </a:solidFill>
              </a:rPr>
              <a:t>F2,</a:t>
            </a:r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b="1" i="1" dirty="0" smtClean="0">
                <a:solidFill>
                  <a:schemeClr val="bg2">
                    <a:lumMod val="50000"/>
                  </a:schemeClr>
                </a:solidFill>
              </a:rPr>
              <a:t>CL2, H2,</a:t>
            </a:r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b="1" i="1" dirty="0" smtClean="0">
                <a:solidFill>
                  <a:schemeClr val="bg2">
                    <a:lumMod val="50000"/>
                  </a:schemeClr>
                </a:solidFill>
              </a:rPr>
              <a:t>O2,</a:t>
            </a:r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b="1" i="1" dirty="0" err="1" smtClean="0">
                <a:solidFill>
                  <a:schemeClr val="bg2">
                    <a:lumMod val="50000"/>
                  </a:schemeClr>
                </a:solidFill>
              </a:rPr>
              <a:t>NaOH</a:t>
            </a:r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</a:rPr>
              <a:t> и ….</a:t>
            </a:r>
            <a:endParaRPr lang="ru-RU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Выгнутая влево стрелка 9"/>
          <p:cNvSpPr/>
          <p:nvPr/>
        </p:nvSpPr>
        <p:spPr>
          <a:xfrm>
            <a:off x="428596" y="3000372"/>
            <a:ext cx="1285884" cy="200026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право стрелка 12"/>
          <p:cNvSpPr/>
          <p:nvPr/>
        </p:nvSpPr>
        <p:spPr>
          <a:xfrm>
            <a:off x="7715272" y="3071810"/>
            <a:ext cx="1214446" cy="171451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Стрелка вверх 13"/>
          <p:cNvSpPr/>
          <p:nvPr/>
        </p:nvSpPr>
        <p:spPr>
          <a:xfrm flipH="1">
            <a:off x="4286248" y="2071678"/>
            <a:ext cx="428628" cy="6429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000"/>
                            </p:stCondLst>
                            <p:childTnLst>
                              <p:par>
                                <p:cTn id="3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0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9" grpId="0"/>
      <p:bldP spid="10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900igr.net/datas/fizika/Elektricheskij-tok-v-poluprovodnikakh/0015-015-Primenenie-elektroliza-Ochistka-metallov-ot-primesej-poluchenie-chistoj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85728"/>
            <a:ext cx="8001056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5000636"/>
            <a:ext cx="82868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bg2"/>
                </a:solidFill>
              </a:rPr>
              <a:t>Но…..уже в середине XIX века некоторые химики указывали на то, что алюминий можно получать путем электролиза. В 1854 году Роберт Бунзен – немецкий химик-экспериментатор получил алюминий путем электролиза расплава хлористого алюминия (</a:t>
            </a:r>
            <a:r>
              <a:rPr lang="en-US" sz="2000" b="1" i="1" dirty="0" smtClean="0">
                <a:solidFill>
                  <a:schemeClr val="bg2"/>
                </a:solidFill>
              </a:rPr>
              <a:t>AlCl3)</a:t>
            </a:r>
            <a:endParaRPr lang="ru-RU" sz="2000" b="1" i="1" dirty="0">
              <a:solidFill>
                <a:schemeClr val="bg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3143248"/>
            <a:ext cx="85725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bg2"/>
                </a:solidFill>
              </a:rPr>
              <a:t>Сегодня в 21 веке невозможно представить нас без алюминия. </a:t>
            </a:r>
          </a:p>
          <a:p>
            <a:r>
              <a:rPr lang="ru-RU" sz="2000" b="1" i="1" dirty="0" smtClean="0">
                <a:solidFill>
                  <a:schemeClr val="bg2"/>
                </a:solidFill>
              </a:rPr>
              <a:t>Этот блестящий легкий металл, прекрасный проводник электричества, получил в последние десятилетия самое широкое применение в различных отраслях производства.</a:t>
            </a:r>
          </a:p>
          <a:p>
            <a:r>
              <a:rPr lang="ru-RU" sz="2000" b="1" i="1" dirty="0" smtClean="0">
                <a:solidFill>
                  <a:schemeClr val="bg2"/>
                </a:solidFill>
              </a:rPr>
              <a:t>И получают его много электролизом  давно по отработанной технологии…</a:t>
            </a:r>
            <a:endParaRPr lang="ru-RU" sz="2000" b="1" i="1" dirty="0">
              <a:solidFill>
                <a:schemeClr val="bg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314327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214290"/>
            <a:ext cx="3286148" cy="2500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трелка вправо 6"/>
          <p:cNvSpPr/>
          <p:nvPr/>
        </p:nvSpPr>
        <p:spPr>
          <a:xfrm rot="5400000">
            <a:off x="3646096" y="1568822"/>
            <a:ext cx="1602756" cy="14654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animBg="1"/>
      <p:bldP spid="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928802"/>
            <a:ext cx="8305800" cy="1643066"/>
          </a:xfrm>
        </p:spPr>
        <p:txBody>
          <a:bodyPr/>
          <a:lstStyle/>
          <a:p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  <a:t>Электролиз расплавов и растворов 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85728"/>
            <a:ext cx="8305800" cy="1357322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chemeClr val="accent2">
                    <a:lumMod val="50000"/>
                  </a:schemeClr>
                </a:solidFill>
              </a:rPr>
              <a:t>ЭЛЕКТРОЛИЗ</a:t>
            </a:r>
            <a:endParaRPr lang="ru-RU" sz="60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6386" name="Picture 2" descr="http://uchit.net/catalog/Himiya/114285/img3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2786058"/>
            <a:ext cx="5357850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9" y="1000108"/>
            <a:ext cx="171451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2071678"/>
            <a:ext cx="185738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3071810"/>
            <a:ext cx="178595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57158" y="4500570"/>
            <a:ext cx="85011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bg2">
                    <a:lumMod val="75000"/>
                  </a:schemeClr>
                </a:solidFill>
              </a:rPr>
              <a:t>При помощи электролиза монету можно покрыть тонким слоем многих металлов . </a:t>
            </a:r>
          </a:p>
          <a:p>
            <a:r>
              <a:rPr lang="ru-RU" sz="2000" b="1" i="1" dirty="0" smtClean="0">
                <a:solidFill>
                  <a:schemeClr val="bg2">
                    <a:lumMod val="75000"/>
                  </a:schemeClr>
                </a:solidFill>
              </a:rPr>
              <a:t>Но первом фото монета покрыта слоем </a:t>
            </a:r>
            <a:r>
              <a:rPr lang="ru-RU" sz="2000" b="1" i="1" u="sng" dirty="0" smtClean="0">
                <a:solidFill>
                  <a:schemeClr val="bg2">
                    <a:lumMod val="75000"/>
                  </a:schemeClr>
                </a:solidFill>
              </a:rPr>
              <a:t>цинка </a:t>
            </a:r>
            <a:r>
              <a:rPr lang="ru-RU" sz="2000" b="1" i="1" dirty="0" smtClean="0">
                <a:solidFill>
                  <a:schemeClr val="bg2">
                    <a:lumMod val="75000"/>
                  </a:schemeClr>
                </a:solidFill>
              </a:rPr>
              <a:t>, на втором эта же монета , но она уже </a:t>
            </a:r>
            <a:r>
              <a:rPr lang="ru-RU" sz="2000" b="1" i="1" u="sng" dirty="0" smtClean="0">
                <a:solidFill>
                  <a:schemeClr val="bg2">
                    <a:lumMod val="75000"/>
                  </a:schemeClr>
                </a:solidFill>
              </a:rPr>
              <a:t>золотая </a:t>
            </a:r>
            <a:r>
              <a:rPr lang="ru-RU" sz="2000" b="1" i="1" dirty="0" smtClean="0">
                <a:solidFill>
                  <a:schemeClr val="bg2">
                    <a:lumMod val="75000"/>
                  </a:schemeClr>
                </a:solidFill>
              </a:rPr>
              <a:t>, а на третьем фото она стала опять </a:t>
            </a:r>
            <a:r>
              <a:rPr lang="ru-RU" sz="2000" b="1" i="1" u="sng" dirty="0" smtClean="0">
                <a:solidFill>
                  <a:schemeClr val="bg2">
                    <a:lumMod val="75000"/>
                  </a:schemeClr>
                </a:solidFill>
              </a:rPr>
              <a:t>медной</a:t>
            </a:r>
            <a:r>
              <a:rPr lang="ru-RU" sz="2000" b="1" i="1" dirty="0" smtClean="0">
                <a:solidFill>
                  <a:schemeClr val="bg2">
                    <a:lumMod val="75000"/>
                  </a:schemeClr>
                </a:solidFill>
              </a:rPr>
              <a:t> с красивым оттенком . </a:t>
            </a:r>
          </a:p>
          <a:p>
            <a:r>
              <a:rPr lang="ru-RU" sz="2000" b="1" i="1" dirty="0" smtClean="0">
                <a:solidFill>
                  <a:schemeClr val="bg2">
                    <a:lumMod val="75000"/>
                  </a:schemeClr>
                </a:solidFill>
              </a:rPr>
              <a:t>Это одна и та же монета – копеечка 1924 года .</a:t>
            </a:r>
            <a:endParaRPr lang="ru-RU" sz="2000" b="1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8794" y="214290"/>
            <a:ext cx="4769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chemeClr val="bg2"/>
                </a:solidFill>
              </a:rPr>
              <a:t>ЭТО ИНТЕРЕСНО…..</a:t>
            </a:r>
            <a:endParaRPr lang="ru-RU" sz="3600" b="1" i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86050" y="642918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bg2">
                    <a:lumMod val="50000"/>
                  </a:schemeClr>
                </a:solidFill>
              </a:rPr>
              <a:t>Проверь себя</a:t>
            </a:r>
            <a:endParaRPr lang="ru-RU" sz="36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24" y="2285992"/>
            <a:ext cx="69294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При электролизе водного раствора  хлорида  лития (</a:t>
            </a:r>
            <a:r>
              <a:rPr lang="en-US" sz="2800" b="1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LiCL</a:t>
            </a:r>
            <a:r>
              <a:rPr lang="en-US" sz="28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) </a:t>
            </a:r>
            <a:r>
              <a:rPr lang="ru-RU" sz="28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на аноде в результате электролиза образуется:</a:t>
            </a:r>
            <a:endParaRPr lang="ru-RU" sz="2000" b="1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868" y="4214818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1) хлор</a:t>
            </a:r>
            <a:endParaRPr lang="ru-RU" sz="2800" b="1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0430" y="4714884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2) литий</a:t>
            </a:r>
            <a:endParaRPr lang="ru-RU" sz="2800" b="1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0430" y="5214950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3) кислород</a:t>
            </a:r>
            <a:endParaRPr lang="ru-RU" sz="2800" b="1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0430" y="5786454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4) водород</a:t>
            </a:r>
            <a:endParaRPr lang="ru-RU" sz="2800" b="1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2" name="Picture 6" descr="C:\Users\n.popov\AppData\Local\Microsoft\Windows\Temporary Internet Files\Content.IE5\YQCAS3VS\MC90043440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1"/>
            <a:ext cx="1362075" cy="1643074"/>
          </a:xfrm>
          <a:prstGeom prst="rect">
            <a:avLst/>
          </a:prstGeom>
          <a:noFill/>
        </p:spPr>
      </p:pic>
      <p:pic>
        <p:nvPicPr>
          <p:cNvPr id="13" name="Picture 6" descr="C:\Users\n.popov\AppData\Local\Microsoft\Windows\Temporary Internet Files\Content.IE5\YQCAS3VS\MC90043440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214290"/>
            <a:ext cx="1362075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1"/>
      <p:bldP spid="9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926" y="1000108"/>
            <a:ext cx="3356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bg2">
                    <a:lumMod val="50000"/>
                  </a:schemeClr>
                </a:solidFill>
              </a:rPr>
              <a:t>Проверь себя</a:t>
            </a:r>
            <a:endParaRPr lang="ru-RU" sz="36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053" name="Picture 5" descr="C:\Users\n.popov\AppData\Local\Microsoft\Windows\Temporary Internet Files\Content.IE5\YQCAS3VS\MC90043440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20" y="214291"/>
            <a:ext cx="1362075" cy="1643074"/>
          </a:xfrm>
          <a:prstGeom prst="rect">
            <a:avLst/>
          </a:prstGeom>
          <a:noFill/>
        </p:spPr>
      </p:pic>
      <p:pic>
        <p:nvPicPr>
          <p:cNvPr id="2054" name="Picture 6" descr="C:\Users\n.popov\AppData\Local\Microsoft\Windows\Temporary Internet Files\Content.IE5\YQCAS3VS\MC90043440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1"/>
            <a:ext cx="1362075" cy="164307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14282" y="2285992"/>
            <a:ext cx="86439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2">
                    <a:lumMod val="50000"/>
                  </a:schemeClr>
                </a:solidFill>
              </a:rPr>
              <a:t>При электролизе водного раствора сульфата </a:t>
            </a:r>
          </a:p>
          <a:p>
            <a:pPr algn="ctr"/>
            <a:r>
              <a:rPr lang="ru-RU" sz="2800" b="1" i="1" dirty="0" smtClean="0">
                <a:solidFill>
                  <a:schemeClr val="bg2">
                    <a:lumMod val="50000"/>
                  </a:schemeClr>
                </a:solidFill>
              </a:rPr>
              <a:t>меди (</a:t>
            </a:r>
            <a:r>
              <a:rPr lang="en-US" sz="2800" b="1" i="1" dirty="0" smtClean="0">
                <a:solidFill>
                  <a:schemeClr val="bg2">
                    <a:lumMod val="50000"/>
                  </a:schemeClr>
                </a:solidFill>
              </a:rPr>
              <a:t>II)</a:t>
            </a:r>
            <a:r>
              <a:rPr lang="ru-RU" sz="2800" b="1" i="1" dirty="0" smtClean="0">
                <a:solidFill>
                  <a:schemeClr val="bg2">
                    <a:lumMod val="50000"/>
                  </a:schemeClr>
                </a:solidFill>
              </a:rPr>
              <a:t> ( </a:t>
            </a:r>
            <a:r>
              <a:rPr lang="en-US" sz="2800" b="1" i="1" dirty="0" smtClean="0">
                <a:solidFill>
                  <a:schemeClr val="bg2">
                    <a:lumMod val="50000"/>
                  </a:schemeClr>
                </a:solidFill>
              </a:rPr>
              <a:t>CuSO4</a:t>
            </a:r>
            <a:r>
              <a:rPr lang="ru-RU" sz="2800" b="1" i="1" dirty="0" smtClean="0">
                <a:solidFill>
                  <a:schemeClr val="bg2">
                    <a:lumMod val="50000"/>
                  </a:schemeClr>
                </a:solidFill>
              </a:rPr>
              <a:t>)</a:t>
            </a:r>
            <a:r>
              <a:rPr lang="en-US" sz="2800" b="1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800" b="1" i="1" dirty="0" smtClean="0">
                <a:solidFill>
                  <a:schemeClr val="bg2">
                    <a:lumMod val="50000"/>
                  </a:schemeClr>
                </a:solidFill>
              </a:rPr>
              <a:t>на катоде выделится:</a:t>
            </a:r>
            <a:endParaRPr lang="ru-RU" sz="28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86116" y="3429000"/>
            <a:ext cx="2000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</a:rPr>
              <a:t>А) кислород</a:t>
            </a:r>
            <a:endParaRPr lang="ru-RU" sz="24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86116" y="4000504"/>
            <a:ext cx="1810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</a:rPr>
              <a:t>Б) водород</a:t>
            </a:r>
            <a:endParaRPr lang="ru-RU" sz="24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86116" y="4572008"/>
            <a:ext cx="1309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</a:rPr>
              <a:t>В) медь</a:t>
            </a:r>
            <a:endParaRPr lang="ru-RU" sz="24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86116" y="5143512"/>
            <a:ext cx="12123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</a:rPr>
              <a:t>Г) сера</a:t>
            </a:r>
            <a:endParaRPr lang="ru-RU" sz="24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2" grpId="1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08" y="1000108"/>
            <a:ext cx="5214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Проверь себя</a:t>
            </a:r>
            <a:endParaRPr lang="ru-RU" sz="3600" b="1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2428868"/>
            <a:ext cx="8643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Установите соответствие между формулой соли и</a:t>
            </a:r>
          </a:p>
          <a:p>
            <a:pPr algn="ctr"/>
            <a:r>
              <a:rPr lang="ru-RU" sz="24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продуктом</a:t>
            </a:r>
            <a:r>
              <a:rPr lang="en-US" sz="24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</a:t>
            </a:r>
            <a:r>
              <a:rPr lang="ru-RU" sz="24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образующимся на инертном аноде при электролизе ее водного раствора</a:t>
            </a:r>
            <a:endParaRPr lang="ru-RU" sz="2400" b="1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3786190"/>
            <a:ext cx="22761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Формула соли</a:t>
            </a:r>
            <a:endParaRPr lang="ru-RU" sz="2400" b="1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628" y="3786190"/>
            <a:ext cx="2999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Продукт на аноде</a:t>
            </a:r>
            <a:endParaRPr lang="ru-RU" sz="2400" b="1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4357694"/>
            <a:ext cx="1497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А) </a:t>
            </a:r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NiSO4</a:t>
            </a:r>
            <a:endParaRPr lang="ru-RU" sz="2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4857760"/>
            <a:ext cx="1766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Б) </a:t>
            </a:r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NaCLO4</a:t>
            </a:r>
            <a:endParaRPr lang="ru-RU" sz="2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5286388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В) </a:t>
            </a:r>
            <a:r>
              <a:rPr lang="en-US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LiCL</a:t>
            </a:r>
            <a:endParaRPr lang="ru-RU" sz="2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34" y="5715016"/>
            <a:ext cx="129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Г) </a:t>
            </a:r>
            <a:r>
              <a:rPr lang="en-US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RbBr</a:t>
            </a:r>
            <a:endParaRPr lang="ru-RU" sz="2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86380" y="4286256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1) </a:t>
            </a:r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</a:t>
            </a:r>
            <a:endParaRPr lang="ru-RU" sz="2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86380" y="4714884"/>
            <a:ext cx="109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2) SO2</a:t>
            </a:r>
            <a:endParaRPr lang="ru-RU" sz="2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86380" y="5072074"/>
            <a:ext cx="1048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3)</a:t>
            </a: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CL2</a:t>
            </a:r>
            <a:endParaRPr lang="ru-RU" sz="2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86380" y="5500702"/>
            <a:ext cx="942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4)</a:t>
            </a: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O2</a:t>
            </a:r>
            <a:endParaRPr lang="ru-RU" sz="2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86380" y="5929330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5)</a:t>
            </a: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H2</a:t>
            </a:r>
            <a:endParaRPr lang="ru-RU" sz="2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86380" y="6396335"/>
            <a:ext cx="957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6)Br2</a:t>
            </a:r>
            <a:endParaRPr lang="ru-RU" sz="2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9" name="Прямая со стрелкой 18"/>
          <p:cNvCxnSpPr>
            <a:stCxn id="8" idx="3"/>
            <a:endCxn id="15" idx="1"/>
          </p:cNvCxnSpPr>
          <p:nvPr/>
        </p:nvCxnSpPr>
        <p:spPr>
          <a:xfrm>
            <a:off x="1997560" y="4588527"/>
            <a:ext cx="3288820" cy="1143008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15" idx="1"/>
          </p:cNvCxnSpPr>
          <p:nvPr/>
        </p:nvCxnSpPr>
        <p:spPr>
          <a:xfrm>
            <a:off x="2285984" y="5143512"/>
            <a:ext cx="3000396" cy="588023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1785918" y="5357826"/>
            <a:ext cx="3571900" cy="269233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1" idx="3"/>
            <a:endCxn id="17" idx="1"/>
          </p:cNvCxnSpPr>
          <p:nvPr/>
        </p:nvCxnSpPr>
        <p:spPr>
          <a:xfrm>
            <a:off x="1790772" y="5945849"/>
            <a:ext cx="3495608" cy="681319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6" descr="C:\Users\n.popov\AppData\Local\Microsoft\Windows\Temporary Internet Files\Content.IE5\YQCAS3VS\MC90043440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1"/>
            <a:ext cx="1362075" cy="1643074"/>
          </a:xfrm>
          <a:prstGeom prst="rect">
            <a:avLst/>
          </a:prstGeom>
          <a:noFill/>
        </p:spPr>
      </p:pic>
      <p:pic>
        <p:nvPicPr>
          <p:cNvPr id="26" name="Picture 6" descr="C:\Users\n.popov\AppData\Local\Microsoft\Windows\Temporary Internet Files\Content.IE5\YQCAS3VS\MC90043440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20" y="214290"/>
            <a:ext cx="1362075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8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2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4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488" y="1071546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bg2">
                    <a:lumMod val="50000"/>
                  </a:schemeClr>
                </a:solidFill>
              </a:rPr>
              <a:t>Проверь себя</a:t>
            </a:r>
            <a:endParaRPr lang="ru-RU" sz="36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7" name="Picture 3" descr="C:\Users\n.popov\AppData\Local\Microsoft\Windows\Temporary Internet Files\Content.IE5\94RQ2NU7\MC90043441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214290"/>
            <a:ext cx="1625600" cy="1643074"/>
          </a:xfrm>
          <a:prstGeom prst="rect">
            <a:avLst/>
          </a:prstGeom>
          <a:noFill/>
        </p:spPr>
      </p:pic>
      <p:pic>
        <p:nvPicPr>
          <p:cNvPr id="1028" name="Picture 4" descr="C:\Users\n.popov\AppData\Local\Microsoft\Windows\Temporary Internet Files\Content.IE5\94RQ2NU7\MC90043441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1625600" cy="164307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282" y="2214554"/>
            <a:ext cx="8715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</a:rPr>
              <a:t>Установите соответствие между формулой вещества и продуктом</a:t>
            </a:r>
            <a:r>
              <a:rPr lang="en-US" sz="2400" b="1" i="1" dirty="0" smtClean="0">
                <a:solidFill>
                  <a:schemeClr val="bg2">
                    <a:lumMod val="50000"/>
                  </a:schemeClr>
                </a:solidFill>
              </a:rPr>
              <a:t>,</a:t>
            </a:r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</a:rPr>
              <a:t> образующимся на катоде при электролизе его водного раствора</a:t>
            </a:r>
            <a:endParaRPr lang="ru-RU" sz="24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34" y="3429000"/>
            <a:ext cx="3090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</a:rPr>
              <a:t>Формула вещества</a:t>
            </a:r>
            <a:endParaRPr lang="ru-RU" sz="24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8" y="3500438"/>
            <a:ext cx="2938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</a:rPr>
              <a:t>Продукт реакции</a:t>
            </a:r>
            <a:endParaRPr lang="ru-RU" sz="24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348" y="4071942"/>
            <a:ext cx="1848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А)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 Ca(OH)2</a:t>
            </a:r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4348" y="4500570"/>
            <a:ext cx="1579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Б) 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AgNO3</a:t>
            </a:r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4348" y="5000636"/>
            <a:ext cx="1967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В) 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AL(NO3)3</a:t>
            </a:r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5786" y="5500702"/>
            <a:ext cx="1433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Г) 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HNO3</a:t>
            </a:r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29322" y="4000504"/>
            <a:ext cx="14945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1)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Ag,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H2</a:t>
            </a:r>
            <a:endParaRPr lang="ru-RU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00760" y="4429132"/>
            <a:ext cx="961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2)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Ca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00760" y="4786322"/>
            <a:ext cx="922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3)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O2</a:t>
            </a:r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00760" y="5214950"/>
            <a:ext cx="909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4)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Ag</a:t>
            </a:r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00760" y="5715016"/>
            <a:ext cx="901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5)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AL</a:t>
            </a:r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00760" y="6143644"/>
            <a:ext cx="8755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6)H2</a:t>
            </a:r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20" name="Прямая со стрелкой 19"/>
          <p:cNvCxnSpPr>
            <a:stCxn id="9" idx="3"/>
            <a:endCxn id="18" idx="1"/>
          </p:cNvCxnSpPr>
          <p:nvPr/>
        </p:nvCxnSpPr>
        <p:spPr>
          <a:xfrm>
            <a:off x="2562931" y="4302775"/>
            <a:ext cx="3437829" cy="2071702"/>
          </a:xfrm>
          <a:prstGeom prst="straightConnector1">
            <a:avLst/>
          </a:prstGeom>
          <a:ln>
            <a:solidFill>
              <a:schemeClr val="bg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16" idx="1"/>
          </p:cNvCxnSpPr>
          <p:nvPr/>
        </p:nvCxnSpPr>
        <p:spPr>
          <a:xfrm>
            <a:off x="2357422" y="4786322"/>
            <a:ext cx="3643338" cy="659461"/>
          </a:xfrm>
          <a:prstGeom prst="straightConnector1">
            <a:avLst/>
          </a:prstGeom>
          <a:ln>
            <a:solidFill>
              <a:schemeClr val="bg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1" idx="3"/>
            <a:endCxn id="18" idx="1"/>
          </p:cNvCxnSpPr>
          <p:nvPr/>
        </p:nvCxnSpPr>
        <p:spPr>
          <a:xfrm>
            <a:off x="2681681" y="5231469"/>
            <a:ext cx="3319079" cy="1143008"/>
          </a:xfrm>
          <a:prstGeom prst="straightConnector1">
            <a:avLst/>
          </a:prstGeom>
          <a:ln>
            <a:solidFill>
              <a:schemeClr val="bg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2285984" y="5857892"/>
            <a:ext cx="3640992" cy="483547"/>
          </a:xfrm>
          <a:prstGeom prst="straightConnector1">
            <a:avLst/>
          </a:prstGeom>
          <a:ln>
            <a:solidFill>
              <a:schemeClr val="bg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75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7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7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75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7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75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27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47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675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875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6" grpId="0"/>
      <p:bldP spid="17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926" y="857232"/>
            <a:ext cx="32377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chemeClr val="bg2">
                    <a:lumMod val="50000"/>
                  </a:schemeClr>
                </a:solidFill>
              </a:rPr>
              <a:t>Проверь себя</a:t>
            </a:r>
            <a:endParaRPr lang="ru-RU" sz="36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2357430"/>
            <a:ext cx="85352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bg2">
                    <a:lumMod val="50000"/>
                  </a:schemeClr>
                </a:solidFill>
              </a:rPr>
              <a:t>Установите соответствие между названием вещества и способом его получения</a:t>
            </a:r>
            <a:endParaRPr lang="ru-RU" sz="28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3357562"/>
            <a:ext cx="3216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</a:rPr>
              <a:t>Название вещества</a:t>
            </a:r>
            <a:endParaRPr lang="ru-RU" sz="24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6314" y="3357562"/>
            <a:ext cx="4357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</a:rPr>
              <a:t>Получение электролизом</a:t>
            </a:r>
            <a:endParaRPr lang="ru-RU" sz="24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786" y="3929066"/>
            <a:ext cx="1699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</a:rPr>
              <a:t>А) Никель</a:t>
            </a:r>
            <a:endParaRPr lang="ru-RU" sz="24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5786" y="4429132"/>
            <a:ext cx="1835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</a:rPr>
              <a:t>Б) Натрий</a:t>
            </a:r>
            <a:endParaRPr lang="ru-RU" sz="24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5786" y="4929198"/>
            <a:ext cx="2210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</a:rPr>
              <a:t>В) Алюминий</a:t>
            </a:r>
            <a:endParaRPr lang="ru-RU" sz="24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5786" y="5429264"/>
            <a:ext cx="1335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</a:rPr>
              <a:t>Г) Бром</a:t>
            </a:r>
            <a:endParaRPr lang="ru-RU" sz="24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57752" y="4143380"/>
            <a:ext cx="26395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</a:rPr>
              <a:t>) Раствора </a:t>
            </a:r>
            <a:r>
              <a:rPr lang="en-US" sz="2400" b="1" i="1" dirty="0" err="1" smtClean="0">
                <a:solidFill>
                  <a:schemeClr val="bg2">
                    <a:lumMod val="50000"/>
                  </a:schemeClr>
                </a:solidFill>
              </a:rPr>
              <a:t>KBr</a:t>
            </a:r>
            <a:endParaRPr lang="ru-RU" sz="24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57752" y="4572008"/>
            <a:ext cx="3441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chemeClr val="bg2">
                    <a:lumMod val="50000"/>
                  </a:schemeClr>
                </a:solidFill>
              </a:rPr>
              <a:t>3)</a:t>
            </a:r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</a:rPr>
              <a:t> Раствора </a:t>
            </a:r>
            <a:r>
              <a:rPr lang="en-US" sz="2400" b="1" i="1" dirty="0" smtClean="0">
                <a:solidFill>
                  <a:schemeClr val="bg2">
                    <a:lumMod val="50000"/>
                  </a:schemeClr>
                </a:solidFill>
              </a:rPr>
              <a:t>AL(NO3)3</a:t>
            </a:r>
            <a:endParaRPr lang="ru-RU" sz="24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57752" y="5000636"/>
            <a:ext cx="3218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chemeClr val="bg2">
                    <a:lumMod val="50000"/>
                  </a:schemeClr>
                </a:solidFill>
              </a:rPr>
              <a:t>4)</a:t>
            </a:r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</a:rPr>
              <a:t> Раствора </a:t>
            </a:r>
            <a:r>
              <a:rPr lang="en-US" sz="2400" b="1" i="1" dirty="0" smtClean="0">
                <a:solidFill>
                  <a:schemeClr val="bg2">
                    <a:lumMod val="50000"/>
                  </a:schemeClr>
                </a:solidFill>
              </a:rPr>
              <a:t>Na2SO4</a:t>
            </a:r>
            <a:endParaRPr lang="ru-RU" sz="24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57752" y="5429264"/>
            <a:ext cx="2977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chemeClr val="bg2">
                    <a:lumMod val="50000"/>
                  </a:schemeClr>
                </a:solidFill>
              </a:rPr>
              <a:t>5)</a:t>
            </a:r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</a:rPr>
              <a:t> Раствора </a:t>
            </a:r>
            <a:r>
              <a:rPr lang="en-US" sz="2400" b="1" i="1" dirty="0" smtClean="0">
                <a:solidFill>
                  <a:schemeClr val="bg2">
                    <a:lumMod val="50000"/>
                  </a:schemeClr>
                </a:solidFill>
              </a:rPr>
              <a:t>NiSO4</a:t>
            </a:r>
            <a:endParaRPr lang="ru-RU" sz="24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86282" y="5857892"/>
            <a:ext cx="4357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bg2">
                    <a:lumMod val="50000"/>
                  </a:schemeClr>
                </a:solidFill>
              </a:rPr>
              <a:t>6)</a:t>
            </a:r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b="1" i="1" dirty="0" smtClean="0">
                <a:solidFill>
                  <a:schemeClr val="bg2">
                    <a:lumMod val="50000"/>
                  </a:schemeClr>
                </a:solidFill>
              </a:rPr>
              <a:t>AL2O3</a:t>
            </a:r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</a:rPr>
              <a:t> в расплавленном криолите</a:t>
            </a:r>
            <a:endParaRPr lang="ru-RU" sz="24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57752" y="3714752"/>
            <a:ext cx="350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</a:rPr>
              <a:t>1) Расплава </a:t>
            </a:r>
            <a:r>
              <a:rPr lang="en-US" sz="2400" b="1" i="1" dirty="0" err="1" smtClean="0">
                <a:solidFill>
                  <a:schemeClr val="bg2">
                    <a:lumMod val="50000"/>
                  </a:schemeClr>
                </a:solidFill>
              </a:rPr>
              <a:t>NaOH</a:t>
            </a:r>
            <a:endParaRPr lang="ru-RU" sz="24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19" name="Прямая со стрелкой 18"/>
          <p:cNvCxnSpPr>
            <a:endCxn id="15" idx="1"/>
          </p:cNvCxnSpPr>
          <p:nvPr/>
        </p:nvCxnSpPr>
        <p:spPr>
          <a:xfrm>
            <a:off x="2357422" y="4214818"/>
            <a:ext cx="2500330" cy="1445279"/>
          </a:xfrm>
          <a:prstGeom prst="straightConnector1">
            <a:avLst/>
          </a:prstGeom>
          <a:ln>
            <a:solidFill>
              <a:schemeClr val="bg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2428860" y="4000505"/>
            <a:ext cx="2520925" cy="714379"/>
          </a:xfrm>
          <a:prstGeom prst="straightConnector1">
            <a:avLst/>
          </a:prstGeom>
          <a:ln>
            <a:solidFill>
              <a:schemeClr val="bg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0" idx="3"/>
          </p:cNvCxnSpPr>
          <p:nvPr/>
        </p:nvCxnSpPr>
        <p:spPr>
          <a:xfrm>
            <a:off x="2996519" y="5160031"/>
            <a:ext cx="1861233" cy="912175"/>
          </a:xfrm>
          <a:prstGeom prst="straightConnector1">
            <a:avLst/>
          </a:prstGeom>
          <a:ln>
            <a:solidFill>
              <a:schemeClr val="bg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1" idx="3"/>
          </p:cNvCxnSpPr>
          <p:nvPr/>
        </p:nvCxnSpPr>
        <p:spPr>
          <a:xfrm flipV="1">
            <a:off x="2121408" y="4500571"/>
            <a:ext cx="2879220" cy="1159526"/>
          </a:xfrm>
          <a:prstGeom prst="straightConnector1">
            <a:avLst/>
          </a:prstGeom>
          <a:ln>
            <a:solidFill>
              <a:schemeClr val="bg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4" descr="C:\Users\n.popov\AppData\Local\Microsoft\Windows\Temporary Internet Files\Content.IE5\94RQ2NU7\MC90043441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1625600" cy="1643074"/>
          </a:xfrm>
          <a:prstGeom prst="rect">
            <a:avLst/>
          </a:prstGeom>
          <a:noFill/>
        </p:spPr>
      </p:pic>
      <p:pic>
        <p:nvPicPr>
          <p:cNvPr id="24" name="Picture 4" descr="C:\Users\n.popov\AppData\Local\Microsoft\Windows\Temporary Internet Files\Content.IE5\94RQ2NU7\MC90043441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214290"/>
            <a:ext cx="1625600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5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5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5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15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35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5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2000240"/>
            <a:ext cx="7286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chemeClr val="bg2">
                    <a:lumMod val="75000"/>
                  </a:schemeClr>
                </a:solidFill>
              </a:rPr>
              <a:t>http://saratov-shkola.ru/images/photos/542c773a5072b184280edd946ae4b15d.jpg</a:t>
            </a:r>
            <a:endParaRPr lang="ru-RU" b="1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2571744"/>
            <a:ext cx="67866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chemeClr val="bg2">
                    <a:lumMod val="75000"/>
                  </a:schemeClr>
                </a:solidFill>
              </a:rPr>
              <a:t>http://bowmen.ru/wp-content/uploads/2010/04/7257_004.jpg</a:t>
            </a:r>
            <a:endParaRPr lang="ru-RU" b="1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3000372"/>
            <a:ext cx="67151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chemeClr val="bg2">
                    <a:lumMod val="75000"/>
                  </a:schemeClr>
                </a:solidFill>
              </a:rPr>
              <a:t>http://him.1september.ru/2010/12/21-1.jpg</a:t>
            </a:r>
            <a:endParaRPr lang="ru-RU" b="1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3500438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chemeClr val="bg2">
                    <a:lumMod val="75000"/>
                  </a:schemeClr>
                </a:solidFill>
              </a:rPr>
              <a:t>http://bowmen.ru/wp-content/uploads/2010/04/7257_004.jpg</a:t>
            </a:r>
            <a:endParaRPr lang="ru-RU" b="1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3929066"/>
            <a:ext cx="66437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chemeClr val="bg2">
                    <a:lumMod val="75000"/>
                  </a:schemeClr>
                </a:solidFill>
              </a:rPr>
              <a:t>http://him.1september.ru/2003/30/5-11.jpg</a:t>
            </a:r>
            <a:endParaRPr lang="ru-RU" b="1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4286256"/>
            <a:ext cx="7429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chemeClr val="bg2">
                    <a:lumMod val="75000"/>
                  </a:schemeClr>
                </a:solidFill>
              </a:rPr>
              <a:t>http://900igr.net/datas/khimija/Neorganicheskaja-khimija/0093-093-Elektroliz-vodnykh-rastvorov.jpg</a:t>
            </a:r>
            <a:endParaRPr lang="ru-RU" b="1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7224" y="214290"/>
            <a:ext cx="6500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2">
                    <a:lumMod val="75000"/>
                  </a:schemeClr>
                </a:solidFill>
              </a:rPr>
              <a:t>Источники литературы:</a:t>
            </a:r>
            <a:endParaRPr lang="ru-RU" sz="2400" b="1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282" y="714356"/>
            <a:ext cx="8929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2">
                    <a:lumMod val="75000"/>
                  </a:schemeClr>
                </a:solidFill>
              </a:rPr>
              <a:t>И.И. </a:t>
            </a:r>
            <a:r>
              <a:rPr lang="ru-RU" b="1" i="1" dirty="0" err="1" smtClean="0">
                <a:solidFill>
                  <a:schemeClr val="bg2">
                    <a:lumMod val="75000"/>
                  </a:schemeClr>
                </a:solidFill>
              </a:rPr>
              <a:t>Новошинский</a:t>
            </a:r>
            <a:r>
              <a:rPr lang="ru-RU" b="1" i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i="1" dirty="0" smtClean="0">
                <a:solidFill>
                  <a:schemeClr val="bg2">
                    <a:lumMod val="75000"/>
                  </a:schemeClr>
                </a:solidFill>
              </a:rPr>
              <a:t>,</a:t>
            </a:r>
            <a:r>
              <a:rPr lang="ru-RU" b="1" i="1" dirty="0" smtClean="0">
                <a:solidFill>
                  <a:schemeClr val="bg2">
                    <a:lumMod val="75000"/>
                  </a:schemeClr>
                </a:solidFill>
              </a:rPr>
              <a:t> Н.С. </a:t>
            </a:r>
            <a:r>
              <a:rPr lang="ru-RU" b="1" i="1" dirty="0" err="1" smtClean="0">
                <a:solidFill>
                  <a:schemeClr val="bg2">
                    <a:lumMod val="75000"/>
                  </a:schemeClr>
                </a:solidFill>
              </a:rPr>
              <a:t>Новошинская</a:t>
            </a:r>
            <a:r>
              <a:rPr lang="ru-RU" b="1" i="1" dirty="0" smtClean="0">
                <a:solidFill>
                  <a:schemeClr val="bg2">
                    <a:lumMod val="75000"/>
                  </a:schemeClr>
                </a:solidFill>
              </a:rPr>
              <a:t>  Химия  профильный уровень 10 класс</a:t>
            </a:r>
            <a:endParaRPr lang="ru-RU" b="1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00166" y="1285860"/>
            <a:ext cx="5214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2">
                    <a:lumMod val="75000"/>
                  </a:schemeClr>
                </a:solidFill>
              </a:rPr>
              <a:t>Источники изображений</a:t>
            </a:r>
            <a:r>
              <a:rPr lang="ru-RU" b="1" i="1" dirty="0" smtClean="0">
                <a:solidFill>
                  <a:schemeClr val="bg2">
                    <a:lumMod val="75000"/>
                  </a:schemeClr>
                </a:solidFill>
              </a:rPr>
              <a:t>:</a:t>
            </a:r>
            <a:endParaRPr lang="ru-RU" b="1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85786" y="5072074"/>
            <a:ext cx="70723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chemeClr val="bg2">
                    <a:lumMod val="75000"/>
                  </a:schemeClr>
                </a:solidFill>
              </a:rPr>
              <a:t>http://900igr.net/datas/fizika/Elektricheskij-tok-v-poluprovodnikakh/0015-015-Primenenie-elektroliza-Ochistka-metallov-ot-primesej-poluchenie-chistoj.jpg</a:t>
            </a:r>
            <a:endParaRPr lang="ru-RU" b="1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85786" y="6000768"/>
            <a:ext cx="58579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chemeClr val="bg2">
                    <a:lumMod val="75000"/>
                  </a:schemeClr>
                </a:solidFill>
              </a:rPr>
              <a:t>http://ppt4web.ru/images/40/2332/310/img11.jpg</a:t>
            </a:r>
            <a:endParaRPr lang="ru-RU" b="1" i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3929066"/>
            <a:ext cx="81439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2">
                    <a:lumMod val="75000"/>
                  </a:schemeClr>
                </a:solidFill>
              </a:rPr>
              <a:t>Электролиз-это совокупность окислительно-восстановительных процессов</a:t>
            </a:r>
            <a:r>
              <a:rPr lang="en-US" sz="2800" b="1" i="1" dirty="0" smtClean="0">
                <a:solidFill>
                  <a:schemeClr val="bg2">
                    <a:lumMod val="75000"/>
                  </a:schemeClr>
                </a:solidFill>
              </a:rPr>
              <a:t>,</a:t>
            </a:r>
            <a:r>
              <a:rPr lang="ru-RU" sz="2800" b="1" i="1" dirty="0" smtClean="0">
                <a:solidFill>
                  <a:schemeClr val="bg2">
                    <a:lumMod val="75000"/>
                  </a:schemeClr>
                </a:solidFill>
              </a:rPr>
              <a:t>протекающих при прохождении постоянного электрического тока через раствор или расплав электролита с погруженными в него электродами</a:t>
            </a:r>
            <a:endParaRPr lang="ru-RU" sz="2800" b="1" i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026" name="Picture 2" descr="http://im8-tub-ru.yandex.net/i?id=238013670-20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57166"/>
            <a:ext cx="4429156" cy="2428892"/>
          </a:xfrm>
          <a:prstGeom prst="rect">
            <a:avLst/>
          </a:prstGeom>
          <a:noFill/>
        </p:spPr>
      </p:pic>
      <p:sp>
        <p:nvSpPr>
          <p:cNvPr id="4" name="Выгнутая вправо стрелка 3"/>
          <p:cNvSpPr/>
          <p:nvPr/>
        </p:nvSpPr>
        <p:spPr>
          <a:xfrm>
            <a:off x="5143504" y="571480"/>
            <a:ext cx="3643338" cy="350046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хема эксперимента. Перемещение ионов в электролите под действием электрического поля. Катод. Анод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428604"/>
            <a:ext cx="6215106" cy="435771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43438" y="5143512"/>
            <a:ext cx="45005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bg2">
                    <a:lumMod val="75000"/>
                  </a:schemeClr>
                </a:solidFill>
              </a:rPr>
              <a:t>Катод-это  отрицательно заряженный электрод -он обозначается </a:t>
            </a:r>
            <a:r>
              <a:rPr lang="en-US" sz="2400" b="1" i="1" dirty="0" smtClean="0">
                <a:solidFill>
                  <a:schemeClr val="bg2">
                    <a:lumMod val="75000"/>
                  </a:schemeClr>
                </a:solidFill>
              </a:rPr>
              <a:t> K(-)</a:t>
            </a:r>
            <a:endParaRPr lang="ru-RU" sz="2400" b="1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5214950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bg2">
                    <a:lumMod val="75000"/>
                  </a:schemeClr>
                </a:solidFill>
              </a:rPr>
              <a:t>Анод – это положительно заряженный электрод- он обозначается </a:t>
            </a:r>
            <a:r>
              <a:rPr lang="en-US" sz="2400" b="1" i="1" dirty="0" smtClean="0">
                <a:solidFill>
                  <a:schemeClr val="bg2">
                    <a:lumMod val="75000"/>
                  </a:schemeClr>
                </a:solidFill>
              </a:rPr>
              <a:t> A(+)</a:t>
            </a:r>
            <a:endParaRPr lang="ru-RU" sz="2400" b="1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Выгнутая влево стрелка 5"/>
          <p:cNvSpPr/>
          <p:nvPr/>
        </p:nvSpPr>
        <p:spPr>
          <a:xfrm rot="8318197">
            <a:off x="5610641" y="1977577"/>
            <a:ext cx="1931705" cy="300783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Выгнутая вправо стрелка 6"/>
          <p:cNvSpPr/>
          <p:nvPr/>
        </p:nvSpPr>
        <p:spPr>
          <a:xfrm rot="13080056">
            <a:off x="1130586" y="2068755"/>
            <a:ext cx="1933202" cy="294606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286256"/>
            <a:ext cx="50006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2">
                    <a:lumMod val="75000"/>
                  </a:schemeClr>
                </a:solidFill>
              </a:rPr>
              <a:t>Под действием электрического тока  ионы приобретают направленное движение</a:t>
            </a:r>
            <a:r>
              <a:rPr lang="en-US" sz="2400" b="1" i="1" dirty="0" smtClean="0">
                <a:solidFill>
                  <a:schemeClr val="bg2">
                    <a:lumMod val="75000"/>
                  </a:schemeClr>
                </a:solidFill>
              </a:rPr>
              <a:t>,</a:t>
            </a:r>
            <a:r>
              <a:rPr lang="ru-RU" sz="2400" b="1" i="1" dirty="0" smtClean="0">
                <a:solidFill>
                  <a:schemeClr val="bg2">
                    <a:lumMod val="75000"/>
                  </a:schemeClr>
                </a:solidFill>
              </a:rPr>
              <a:t> т.е. катионы движутся к катоду </a:t>
            </a:r>
            <a:r>
              <a:rPr lang="en-US" sz="2400" b="1" i="1" dirty="0" smtClean="0">
                <a:solidFill>
                  <a:schemeClr val="bg2">
                    <a:lumMod val="75000"/>
                  </a:schemeClr>
                </a:solidFill>
              </a:rPr>
              <a:t>,</a:t>
            </a:r>
            <a:r>
              <a:rPr lang="ru-RU" sz="2400" b="1" i="1" dirty="0" smtClean="0">
                <a:solidFill>
                  <a:schemeClr val="bg2">
                    <a:lumMod val="75000"/>
                  </a:schemeClr>
                </a:solidFill>
              </a:rPr>
              <a:t>а анионы движутся к аноду</a:t>
            </a:r>
            <a:endParaRPr lang="ru-RU" sz="2400" b="1" i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5362" name="Picture 2" descr="http://im0-tub-ru.yandex.net/i?id=327906351-48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1071546"/>
            <a:ext cx="3286148" cy="257176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071670" y="357166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bg2">
                    <a:lumMod val="75000"/>
                  </a:schemeClr>
                </a:solidFill>
              </a:rPr>
              <a:t>CuCL</a:t>
            </a:r>
            <a:r>
              <a:rPr lang="en-US" sz="2800" b="1" i="1" baseline="-25000" dirty="0" smtClean="0">
                <a:solidFill>
                  <a:schemeClr val="bg2">
                    <a:lumMod val="75000"/>
                  </a:schemeClr>
                </a:solidFill>
              </a:rPr>
              <a:t>2</a:t>
            </a:r>
            <a:endParaRPr lang="ru-RU" sz="2800" b="1" i="1" baseline="-25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357166"/>
            <a:ext cx="882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chemeClr val="bg2">
                    <a:lumMod val="75000"/>
                  </a:schemeClr>
                </a:solidFill>
              </a:rPr>
              <a:t>Cu</a:t>
            </a:r>
            <a:r>
              <a:rPr lang="en-US" sz="2800" b="1" i="1" baseline="30000" dirty="0" smtClean="0">
                <a:solidFill>
                  <a:schemeClr val="bg2">
                    <a:lumMod val="75000"/>
                  </a:schemeClr>
                </a:solidFill>
              </a:rPr>
              <a:t>2+</a:t>
            </a:r>
            <a:endParaRPr lang="ru-RU" sz="2800" b="1" i="1" baseline="30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72132" y="357166"/>
            <a:ext cx="42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</a:rPr>
              <a:t>+</a:t>
            </a:r>
            <a:endParaRPr lang="ru-RU" sz="2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72198" y="214290"/>
            <a:ext cx="8643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en-US" sz="2800" b="1" i="1" dirty="0" smtClean="0">
                <a:solidFill>
                  <a:schemeClr val="bg2">
                    <a:lumMod val="75000"/>
                  </a:schemeClr>
                </a:solidFill>
              </a:rPr>
              <a:t>Cl</a:t>
            </a:r>
            <a:r>
              <a:rPr lang="en-US" sz="2800" b="1" i="1" baseline="30000" dirty="0" smtClean="0">
                <a:solidFill>
                  <a:schemeClr val="bg2">
                    <a:lumMod val="75000"/>
                  </a:schemeClr>
                </a:solidFill>
              </a:rPr>
              <a:t>-</a:t>
            </a:r>
            <a:endParaRPr lang="ru-RU" sz="2800" b="1" i="1" baseline="30000" dirty="0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3286116" y="642918"/>
            <a:ext cx="1226248" cy="1588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4786314" y="428625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smtClean="0">
                <a:solidFill>
                  <a:schemeClr val="bg2">
                    <a:lumMod val="75000"/>
                  </a:schemeClr>
                </a:solidFill>
              </a:rPr>
              <a:t>При электролизе за счет электрической энергии протекают химические реакции :восстановление</a:t>
            </a:r>
          </a:p>
          <a:p>
            <a:r>
              <a:rPr lang="ru-RU" sz="2400" b="1" i="1" dirty="0" smtClean="0">
                <a:solidFill>
                  <a:schemeClr val="bg2">
                    <a:lumMod val="75000"/>
                  </a:schemeClr>
                </a:solidFill>
              </a:rPr>
              <a:t> на катоде и окисление на аноде</a:t>
            </a:r>
            <a:endParaRPr lang="ru-RU" sz="2400" b="1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2285984" y="3643314"/>
            <a:ext cx="928694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5572132" y="3643314"/>
            <a:ext cx="928694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6" grpId="0"/>
      <p:bldP spid="7" grpId="0"/>
      <p:bldP spid="8" grpId="0"/>
      <p:bldP spid="9" grpId="0"/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4290"/>
            <a:ext cx="97155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bg2">
                    <a:lumMod val="75000"/>
                  </a:schemeClr>
                </a:solidFill>
              </a:rPr>
              <a:t>Английский физик и химик, </a:t>
            </a:r>
          </a:p>
          <a:p>
            <a:pPr algn="ctr"/>
            <a:r>
              <a:rPr lang="ru-RU" sz="3200" b="1" i="1" dirty="0" smtClean="0">
                <a:solidFill>
                  <a:schemeClr val="bg2">
                    <a:lumMod val="75000"/>
                  </a:schemeClr>
                </a:solidFill>
              </a:rPr>
              <a:t>один из основателей электрохимии</a:t>
            </a:r>
            <a:endParaRPr lang="ru-RU" sz="3200" b="1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428596" y="5103674"/>
            <a:ext cx="871540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cs typeface="Arial" pitchFamily="34" charset="0"/>
              </a:rPr>
              <a:t>В 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cs typeface="Arial" pitchFamily="34" charset="0"/>
              </a:rPr>
              <a:t> конце 18 века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cs typeface="Arial" pitchFamily="34" charset="0"/>
              </a:rPr>
              <a:t> 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cs typeface="Arial" pitchFamily="34" charset="0"/>
              </a:rPr>
              <a:t> он</a:t>
            </a:r>
            <a:r>
              <a:rPr lang="ru-RU" sz="2000" b="1" i="1" dirty="0" smtClean="0">
                <a:solidFill>
                  <a:schemeClr val="bg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cs typeface="Arial" pitchFamily="34" charset="0"/>
              </a:rPr>
              <a:t>приобрел  репутацию хорошего химика. </a:t>
            </a:r>
            <a:b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cs typeface="Arial" pitchFamily="34" charset="0"/>
              </a:rPr>
            </a:b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cs typeface="Arial" pitchFamily="34" charset="0"/>
              </a:rPr>
              <a:t>В первые годы XIX века  Дэви увлекся изучением действия электрического тока на различные вещества, в том числе на расплавленные соли и щелочи</a:t>
            </a:r>
          </a:p>
        </p:txBody>
      </p:sp>
      <p:pic>
        <p:nvPicPr>
          <p:cNvPr id="6" name="Picture 2" descr="http://saratov-shkola.ru/images/photos/542c773a5072b184280edd946ae4b15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1285860"/>
            <a:ext cx="2714644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357158" y="5683110"/>
            <a:ext cx="878684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857232"/>
            <a:ext cx="300039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Первые его работы в  области электрохимии были посвящены изучению действия электрического тока на химические соединения. </a:t>
            </a:r>
          </a:p>
          <a:p>
            <a:r>
              <a:rPr lang="ru-RU" b="1" i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Он показал, что электрический ток вызывает разложение (электролиз) кислот и солей.</a:t>
            </a:r>
          </a:p>
          <a:p>
            <a:r>
              <a:rPr lang="ru-RU" b="1" i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Дэви получил электролизом два новых металла из расплавов их соединений - калий и натрий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29388" y="857232"/>
            <a:ext cx="250033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Тридцатилетний ученый сумел в течение двух лет получить также  в свободном виде еще ранее неизвестные металлы: барий, кальций, магний и стронций. </a:t>
            </a:r>
          </a:p>
          <a:p>
            <a:endParaRPr lang="ru-RU" b="1" i="1" dirty="0" smtClean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Это стало одним из самых выдающихся событий в истории открытия новых металлов</a:t>
            </a:r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8" name="Picture 2" descr="http://www.uv.es/bertomeu/revquim/persona/images/davy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1071546"/>
            <a:ext cx="310515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8" presetClass="emph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1" grpId="0"/>
      <p:bldP spid="4" grpId="0"/>
      <p:bldP spid="6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4290"/>
            <a:ext cx="400049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2">
                    <a:lumMod val="75000"/>
                  </a:schemeClr>
                </a:solidFill>
              </a:rPr>
              <a:t>Сущность электролиза изображают  с помощью схемы</a:t>
            </a:r>
            <a:r>
              <a:rPr lang="en-US" sz="2800" b="1" i="1" dirty="0" smtClean="0">
                <a:solidFill>
                  <a:schemeClr val="bg2">
                    <a:lumMod val="75000"/>
                  </a:schemeClr>
                </a:solidFill>
              </a:rPr>
              <a:t> ,</a:t>
            </a:r>
            <a:r>
              <a:rPr lang="ru-RU" sz="2800" b="1" i="1" dirty="0" smtClean="0">
                <a:solidFill>
                  <a:schemeClr val="bg2">
                    <a:lumMod val="75000"/>
                  </a:schemeClr>
                </a:solidFill>
              </a:rPr>
              <a:t> которая </a:t>
            </a:r>
          </a:p>
          <a:p>
            <a:pPr algn="ctr"/>
            <a:r>
              <a:rPr lang="ru-RU" sz="2800" b="1" i="1" dirty="0" smtClean="0">
                <a:solidFill>
                  <a:schemeClr val="bg2">
                    <a:lumMod val="75000"/>
                  </a:schemeClr>
                </a:solidFill>
              </a:rPr>
              <a:t>показывает диссоциацию электролита,</a:t>
            </a:r>
            <a:r>
              <a:rPr lang="en-US" sz="2800" b="1" i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800" b="1" i="1" dirty="0" smtClean="0">
                <a:solidFill>
                  <a:schemeClr val="bg2">
                    <a:lumMod val="75000"/>
                  </a:schemeClr>
                </a:solidFill>
              </a:rPr>
              <a:t>направление движения ионов</a:t>
            </a:r>
            <a:r>
              <a:rPr lang="en-US" sz="2800" b="1" i="1" dirty="0" smtClean="0">
                <a:solidFill>
                  <a:schemeClr val="bg2">
                    <a:lumMod val="75000"/>
                  </a:schemeClr>
                </a:solidFill>
              </a:rPr>
              <a:t>,</a:t>
            </a:r>
            <a:r>
              <a:rPr lang="ru-RU" sz="2800" b="1" i="1" dirty="0" smtClean="0">
                <a:solidFill>
                  <a:schemeClr val="bg2">
                    <a:lumMod val="75000"/>
                  </a:schemeClr>
                </a:solidFill>
              </a:rPr>
              <a:t> процессы на  электродах и выделяющиеся вещества</a:t>
            </a:r>
            <a:endParaRPr lang="ru-RU" sz="2800" b="1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00464" y="2928934"/>
            <a:ext cx="5143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err="1" smtClean="0">
                <a:solidFill>
                  <a:schemeClr val="bg2">
                    <a:lumMod val="75000"/>
                  </a:schemeClr>
                </a:solidFill>
              </a:rPr>
              <a:t>NaCl</a:t>
            </a:r>
            <a:r>
              <a:rPr lang="en-US" sz="3600" b="1" i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3600" b="1" i="1" dirty="0" smtClean="0">
                <a:solidFill>
                  <a:schemeClr val="bg2">
                    <a:lumMod val="75000"/>
                  </a:schemeClr>
                </a:solidFill>
                <a:sym typeface="Symbol"/>
              </a:rPr>
              <a:t> </a:t>
            </a:r>
            <a:r>
              <a:rPr lang="en-US" sz="3600" b="1" i="1" dirty="0" smtClean="0">
                <a:solidFill>
                  <a:schemeClr val="bg2">
                    <a:lumMod val="75000"/>
                  </a:schemeClr>
                </a:solidFill>
                <a:sym typeface="Symbol"/>
              </a:rPr>
              <a:t>Na</a:t>
            </a:r>
            <a:r>
              <a:rPr lang="en-US" sz="3600" b="1" i="1" baseline="30000" dirty="0" smtClean="0">
                <a:solidFill>
                  <a:schemeClr val="bg2">
                    <a:lumMod val="75000"/>
                  </a:schemeClr>
                </a:solidFill>
                <a:sym typeface="Symbol"/>
              </a:rPr>
              <a:t>+</a:t>
            </a:r>
            <a:r>
              <a:rPr lang="en-US" sz="3600" b="1" i="1" dirty="0" smtClean="0">
                <a:solidFill>
                  <a:schemeClr val="bg2">
                    <a:lumMod val="75000"/>
                  </a:schemeClr>
                </a:solidFill>
                <a:sym typeface="Symbol"/>
              </a:rPr>
              <a:t> + CL</a:t>
            </a:r>
            <a:r>
              <a:rPr lang="en-US" sz="3600" b="1" i="1" baseline="30000" dirty="0" smtClean="0">
                <a:solidFill>
                  <a:schemeClr val="bg2">
                    <a:lumMod val="75000"/>
                  </a:schemeClr>
                </a:solidFill>
                <a:sym typeface="Symbol"/>
              </a:rPr>
              <a:t>-</a:t>
            </a:r>
            <a:endParaRPr lang="ru-RU" sz="3600" b="1" i="1" baseline="30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9058" y="4500570"/>
            <a:ext cx="1000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chemeClr val="bg2">
                    <a:lumMod val="75000"/>
                  </a:schemeClr>
                </a:solidFill>
              </a:rPr>
              <a:t>K(-)</a:t>
            </a:r>
            <a:endParaRPr lang="ru-RU" sz="3200" b="1" i="1" dirty="0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rot="10800000" flipV="1">
            <a:off x="4071934" y="3429000"/>
            <a:ext cx="2214578" cy="107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643834" y="4572008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chemeClr val="bg2">
                    <a:lumMod val="75000"/>
                  </a:schemeClr>
                </a:solidFill>
              </a:rPr>
              <a:t>A</a:t>
            </a:r>
            <a:r>
              <a:rPr lang="en-US" sz="2800" b="1" i="1" dirty="0" smtClean="0">
                <a:solidFill>
                  <a:schemeClr val="bg2">
                    <a:lumMod val="75000"/>
                  </a:schemeClr>
                </a:solidFill>
              </a:rPr>
              <a:t>(+)</a:t>
            </a:r>
            <a:endParaRPr lang="ru-RU" sz="2800" b="1" i="1" dirty="0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6215074" y="3429000"/>
            <a:ext cx="2143140" cy="1214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500430" y="5214950"/>
            <a:ext cx="2928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chemeClr val="bg2">
                    <a:lumMod val="75000"/>
                  </a:schemeClr>
                </a:solidFill>
              </a:rPr>
              <a:t>Na</a:t>
            </a:r>
            <a:r>
              <a:rPr lang="en-US" sz="3200" b="1" i="1" baseline="30000" dirty="0" smtClean="0">
                <a:solidFill>
                  <a:schemeClr val="bg2">
                    <a:lumMod val="75000"/>
                  </a:schemeClr>
                </a:solidFill>
              </a:rPr>
              <a:t>+ </a:t>
            </a:r>
            <a:r>
              <a:rPr lang="en-US" sz="3200" b="1" i="1" dirty="0" smtClean="0">
                <a:solidFill>
                  <a:schemeClr val="bg2">
                    <a:lumMod val="75000"/>
                  </a:schemeClr>
                </a:solidFill>
              </a:rPr>
              <a:t>+ 1e</a:t>
            </a:r>
            <a:r>
              <a:rPr lang="en-US" sz="3200" b="1" i="1" baseline="30000" dirty="0" smtClean="0">
                <a:solidFill>
                  <a:schemeClr val="bg2">
                    <a:lumMod val="75000"/>
                  </a:schemeClr>
                </a:solidFill>
              </a:rPr>
              <a:t>-</a:t>
            </a:r>
            <a:r>
              <a:rPr lang="en-US" sz="3200" b="1" i="1" dirty="0" smtClean="0">
                <a:solidFill>
                  <a:schemeClr val="bg2">
                    <a:lumMod val="75000"/>
                  </a:schemeClr>
                </a:solidFill>
              </a:rPr>
              <a:t>=Na</a:t>
            </a:r>
            <a:r>
              <a:rPr lang="en-US" sz="3200" b="1" i="1" baseline="30000" dirty="0" smtClean="0">
                <a:solidFill>
                  <a:schemeClr val="bg2">
                    <a:lumMod val="75000"/>
                  </a:schemeClr>
                </a:solidFill>
              </a:rPr>
              <a:t>0</a:t>
            </a:r>
            <a:endParaRPr lang="ru-RU" sz="3200" b="1" i="1" baseline="30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94391" y="5143512"/>
            <a:ext cx="2749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en-US" sz="3200" b="1" i="1" dirty="0" smtClean="0">
                <a:solidFill>
                  <a:schemeClr val="bg2">
                    <a:lumMod val="75000"/>
                  </a:schemeClr>
                </a:solidFill>
              </a:rPr>
              <a:t>Cl</a:t>
            </a:r>
            <a:r>
              <a:rPr lang="en-US" sz="3200" b="1" i="1" baseline="30000" dirty="0" smtClean="0">
                <a:solidFill>
                  <a:schemeClr val="bg2">
                    <a:lumMod val="75000"/>
                  </a:schemeClr>
                </a:solidFill>
              </a:rPr>
              <a:t>-</a:t>
            </a:r>
            <a:r>
              <a:rPr lang="en-US" sz="3200" b="1" i="1" dirty="0" smtClean="0">
                <a:solidFill>
                  <a:schemeClr val="bg2">
                    <a:lumMod val="75000"/>
                  </a:schemeClr>
                </a:solidFill>
              </a:rPr>
              <a:t> -2e</a:t>
            </a:r>
            <a:r>
              <a:rPr lang="en-US" sz="3200" b="1" i="1" baseline="30000" dirty="0" smtClean="0">
                <a:solidFill>
                  <a:schemeClr val="bg2">
                    <a:lumMod val="75000"/>
                  </a:schemeClr>
                </a:solidFill>
              </a:rPr>
              <a:t>-</a:t>
            </a:r>
            <a:r>
              <a:rPr lang="en-US" sz="3200" b="1" i="1" dirty="0" smtClean="0">
                <a:solidFill>
                  <a:schemeClr val="bg2">
                    <a:lumMod val="75000"/>
                  </a:schemeClr>
                </a:solidFill>
              </a:rPr>
              <a:t>=CL</a:t>
            </a:r>
            <a:r>
              <a:rPr lang="en-US" sz="3200" b="1" i="1" baseline="-25000" dirty="0" smtClean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en-US" sz="3200" b="1" i="1" baseline="30000" dirty="0" smtClean="0">
                <a:solidFill>
                  <a:schemeClr val="bg2">
                    <a:lumMod val="75000"/>
                  </a:schemeClr>
                </a:solidFill>
              </a:rPr>
              <a:t>o</a:t>
            </a:r>
            <a:endParaRPr lang="ru-RU" sz="3200" b="1" i="1" baseline="300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6" name="Picture 2" descr="http://bowmen.ru/wp-content/uploads/2010/04/7257_00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285728"/>
            <a:ext cx="3786214" cy="2643206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3500430" y="5929330"/>
            <a:ext cx="52864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dirty="0" smtClean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en-US" sz="3200" b="1" i="1" dirty="0" smtClean="0">
                <a:solidFill>
                  <a:schemeClr val="bg2">
                    <a:lumMod val="75000"/>
                  </a:schemeClr>
                </a:solidFill>
              </a:rPr>
              <a:t>NaCL </a:t>
            </a:r>
            <a:r>
              <a:rPr lang="en-US" sz="2000" b="1" i="1" dirty="0" smtClean="0">
                <a:solidFill>
                  <a:schemeClr val="bg2">
                    <a:lumMod val="75000"/>
                  </a:schemeClr>
                </a:solidFill>
              </a:rPr>
              <a:t>             </a:t>
            </a:r>
            <a:r>
              <a:rPr lang="en-US" sz="2400" b="1" i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4400" b="1" i="1" dirty="0" smtClean="0">
                <a:solidFill>
                  <a:schemeClr val="bg2">
                    <a:lumMod val="75000"/>
                  </a:schemeClr>
                </a:solidFill>
              </a:rPr>
              <a:t>2</a:t>
            </a:r>
            <a:r>
              <a:rPr lang="en-US" sz="3200" b="1" i="1" dirty="0" smtClean="0">
                <a:solidFill>
                  <a:schemeClr val="bg2">
                    <a:lumMod val="75000"/>
                  </a:schemeClr>
                </a:solidFill>
              </a:rPr>
              <a:t>Na + Cl</a:t>
            </a:r>
            <a:r>
              <a:rPr lang="en-US" sz="2800" b="1" i="1" dirty="0" smtClean="0">
                <a:solidFill>
                  <a:schemeClr val="bg2">
                    <a:lumMod val="75000"/>
                  </a:schemeClr>
                </a:solidFill>
              </a:rPr>
              <a:t>2</a:t>
            </a:r>
            <a:endParaRPr lang="ru-RU" sz="2000" b="1" i="1" dirty="0">
              <a:solidFill>
                <a:schemeClr val="bg2">
                  <a:lumMod val="75000"/>
                </a:schemeClr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5500694" y="6357958"/>
            <a:ext cx="720000" cy="1588"/>
          </a:xfrm>
          <a:prstGeom prst="straightConnector1">
            <a:avLst/>
          </a:prstGeom>
          <a:ln w="5715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10" grpId="0"/>
      <p:bldP spid="13" grpId="0"/>
      <p:bldP spid="14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him.1september.ru/2003/30/5-14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143116"/>
            <a:ext cx="6643734" cy="442915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1500174"/>
            <a:ext cx="8215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bg2">
                    <a:lumMod val="75000"/>
                  </a:schemeClr>
                </a:solidFill>
              </a:rPr>
              <a:t>Электролиз </a:t>
            </a:r>
            <a:r>
              <a:rPr lang="en-US" sz="3200" b="1" i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3200" b="1" i="1" dirty="0" smtClean="0">
                <a:solidFill>
                  <a:schemeClr val="bg2">
                    <a:lumMod val="75000"/>
                  </a:schemeClr>
                </a:solidFill>
              </a:rPr>
              <a:t> расплава  </a:t>
            </a:r>
            <a:r>
              <a:rPr lang="en-US" sz="3200" b="1" i="1" dirty="0" err="1" smtClean="0">
                <a:solidFill>
                  <a:schemeClr val="bg2">
                    <a:lumMod val="75000"/>
                  </a:schemeClr>
                </a:solidFill>
              </a:rPr>
              <a:t>NaBr</a:t>
            </a:r>
            <a:endParaRPr lang="ru-RU" sz="3200" b="1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bg2">
                    <a:lumMod val="75000"/>
                  </a:schemeClr>
                </a:solidFill>
              </a:rPr>
              <a:t>I.</a:t>
            </a:r>
            <a:r>
              <a:rPr lang="ru-RU" sz="2400" b="1" i="1" dirty="0" smtClean="0">
                <a:solidFill>
                  <a:schemeClr val="bg2">
                    <a:lumMod val="75000"/>
                  </a:schemeClr>
                </a:solidFill>
              </a:rPr>
              <a:t> В расплаве электролита присутствуют только ионы</a:t>
            </a:r>
            <a:r>
              <a:rPr lang="en-US" sz="2400" b="1" i="1" dirty="0" smtClean="0">
                <a:solidFill>
                  <a:schemeClr val="bg2">
                    <a:lumMod val="75000"/>
                  </a:schemeClr>
                </a:solidFill>
              </a:rPr>
              <a:t>,</a:t>
            </a:r>
            <a:r>
              <a:rPr lang="ru-RU" sz="2400" b="1" i="1" dirty="0" smtClean="0">
                <a:solidFill>
                  <a:schemeClr val="bg2">
                    <a:lumMod val="75000"/>
                  </a:schemeClr>
                </a:solidFill>
              </a:rPr>
              <a:t> образовавшиеся при его</a:t>
            </a:r>
          </a:p>
          <a:p>
            <a:pPr algn="ctr"/>
            <a:r>
              <a:rPr lang="ru-RU" sz="2400" b="1" i="1" dirty="0" smtClean="0">
                <a:solidFill>
                  <a:schemeClr val="bg2">
                    <a:lumMod val="75000"/>
                  </a:schemeClr>
                </a:solidFill>
              </a:rPr>
              <a:t>диссоциации</a:t>
            </a:r>
            <a:r>
              <a:rPr lang="en-US" sz="2400" b="1" i="1" dirty="0" smtClean="0">
                <a:solidFill>
                  <a:schemeClr val="bg2">
                    <a:lumMod val="75000"/>
                  </a:schemeClr>
                </a:solidFill>
              </a:rPr>
              <a:t>,</a:t>
            </a:r>
            <a:r>
              <a:rPr lang="ru-RU" sz="2400" b="1" i="1" dirty="0" smtClean="0">
                <a:solidFill>
                  <a:schemeClr val="bg2">
                    <a:lumMod val="75000"/>
                  </a:schemeClr>
                </a:solidFill>
              </a:rPr>
              <a:t> они и участвуют в окислительно-восстановительном процессе</a:t>
            </a:r>
            <a:endParaRPr lang="ru-RU" sz="2400" b="1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Выгнутая вправо стрелка 7"/>
          <p:cNvSpPr/>
          <p:nvPr/>
        </p:nvSpPr>
        <p:spPr>
          <a:xfrm rot="974942">
            <a:off x="7101178" y="2003812"/>
            <a:ext cx="1827867" cy="320305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1598</TotalTime>
  <Words>1011</Words>
  <Application>Microsoft Office PowerPoint</Application>
  <PresentationFormat>Экран (4:3)</PresentationFormat>
  <Paragraphs>161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Бумажная</vt:lpstr>
      <vt:lpstr>Слайд 1</vt:lpstr>
      <vt:lpstr>ЭЛЕКТРОЛИЗ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ЭЛЕКТРОЛИЗ</dc:title>
  <dc:creator>Попов Николай Анатольевич</dc:creator>
  <cp:lastModifiedBy>Попов Николай Анатольевич</cp:lastModifiedBy>
  <cp:revision>168</cp:revision>
  <dcterms:created xsi:type="dcterms:W3CDTF">2013-04-26T18:13:41Z</dcterms:created>
  <dcterms:modified xsi:type="dcterms:W3CDTF">2013-05-19T18:54:04Z</dcterms:modified>
</cp:coreProperties>
</file>