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9" r:id="rId3"/>
    <p:sldId id="262" r:id="rId4"/>
    <p:sldId id="260" r:id="rId5"/>
    <p:sldId id="261" r:id="rId6"/>
    <p:sldId id="263" r:id="rId7"/>
    <p:sldId id="272" r:id="rId8"/>
    <p:sldId id="282" r:id="rId9"/>
    <p:sldId id="264" r:id="rId10"/>
    <p:sldId id="265" r:id="rId11"/>
    <p:sldId id="266" r:id="rId12"/>
    <p:sldId id="287" r:id="rId13"/>
    <p:sldId id="288" r:id="rId14"/>
    <p:sldId id="267" r:id="rId15"/>
    <p:sldId id="269" r:id="rId16"/>
    <p:sldId id="273" r:id="rId17"/>
    <p:sldId id="268" r:id="rId18"/>
    <p:sldId id="270" r:id="rId19"/>
    <p:sldId id="274" r:id="rId20"/>
    <p:sldId id="280" r:id="rId21"/>
    <p:sldId id="275" r:id="rId22"/>
    <p:sldId id="281" r:id="rId23"/>
    <p:sldId id="276" r:id="rId24"/>
    <p:sldId id="277" r:id="rId25"/>
    <p:sldId id="278" r:id="rId26"/>
    <p:sldId id="279" r:id="rId27"/>
    <p:sldId id="283" r:id="rId28"/>
    <p:sldId id="284" r:id="rId29"/>
    <p:sldId id="271" r:id="rId30"/>
    <p:sldId id="289" r:id="rId31"/>
    <p:sldId id="290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47" autoAdjust="0"/>
    <p:restoredTop sz="94660"/>
  </p:normalViewPr>
  <p:slideViewPr>
    <p:cSldViewPr>
      <p:cViewPr>
        <p:scale>
          <a:sx n="100" d="100"/>
          <a:sy n="100" d="100"/>
        </p:scale>
        <p:origin x="-666" y="7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1716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ru-RU" dirty="0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 dirty="0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1F45824E-B1BB-4C2B-84A3-28A062C48EC1}" type="slidenum">
              <a:rPr lang="ru-RU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620713"/>
            <a:ext cx="5905500" cy="1109662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088" y="1508125"/>
            <a:ext cx="5905500" cy="696913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>
              <a:buFontTx/>
              <a:buNone/>
              <a:defRPr sz="2400" b="1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940425" y="115888"/>
            <a:ext cx="1871663" cy="6553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23850" y="115888"/>
            <a:ext cx="5464175" cy="6553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850" y="692150"/>
            <a:ext cx="3632200" cy="5976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08450" y="692150"/>
            <a:ext cx="3632200" cy="5976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15888"/>
            <a:ext cx="74168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692150"/>
            <a:ext cx="7416800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" TargetMode="External"/><Relationship Id="rId3" Type="http://schemas.openxmlformats.org/officeDocument/2006/relationships/hyperlink" Target="http://yandex.ru/yandsearch?lr=20&amp;text" TargetMode="External"/><Relationship Id="rId7" Type="http://schemas.openxmlformats.org/officeDocument/2006/relationships/hyperlink" Target="http://ru.wikipedia.org/wiki/%D0%9A%D1%83%D1%80%D0%B8%D1%82%D1%8C" TargetMode="External"/><Relationship Id="rId2" Type="http://schemas.openxmlformats.org/officeDocument/2006/relationships/hyperlink" Target="http://www.dvinainform.ru/society/2012/05/31/8118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e-kurim.ru/articles/stat/statistika-kureniya-v-rossii/" TargetMode="External"/><Relationship Id="rId5" Type="http://schemas.openxmlformats.org/officeDocument/2006/relationships/hyperlink" Target="http://images.yandex.ru/yandsearch?text" TargetMode="External"/><Relationship Id="rId10" Type="http://schemas.openxmlformats.org/officeDocument/2006/relationships/hyperlink" Target="http://www.ja-zdorov.ru/blog" TargetMode="External"/><Relationship Id="rId4" Type="http://schemas.openxmlformats.org/officeDocument/2006/relationships/hyperlink" Target="http://www.arh.aif.ru/society/church/331726" TargetMode="External"/><Relationship Id="rId9" Type="http://schemas.openxmlformats.org/officeDocument/2006/relationships/hyperlink" Target="http://constructorus.ru/aforizmy/vyskazyvaniya-velikix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57240" y="1071546"/>
            <a:ext cx="7429520" cy="2357430"/>
          </a:xfrm>
        </p:spPr>
        <p:txBody>
          <a:bodyPr lIns="90000"/>
          <a:lstStyle/>
          <a:p>
            <a:pPr algn="ctr"/>
            <a:r>
              <a:rPr lang="ru-RU" dirty="0" smtClean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charset="0"/>
              </a:rPr>
              <a:t/>
            </a:r>
            <a:br>
              <a:rPr lang="ru-RU" dirty="0" smtClean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charset="0"/>
              </a:rPr>
            </a:br>
            <a:r>
              <a:rPr lang="ru-RU" sz="4800" i="1" dirty="0" smtClean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Международный день отказа от курение</a:t>
            </a:r>
            <a:r>
              <a:rPr lang="ru-RU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en-US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42910" y="4429132"/>
            <a:ext cx="7858180" cy="1785950"/>
          </a:xfrm>
        </p:spPr>
        <p:txBody>
          <a:bodyPr/>
          <a:lstStyle/>
          <a:p>
            <a:pPr algn="r"/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Автор: </a:t>
            </a:r>
          </a:p>
          <a:p>
            <a:pPr algn="r"/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учитель </a:t>
            </a: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Романенко Е.Л.</a:t>
            </a:r>
          </a:p>
          <a:p>
            <a:pPr algn="r"/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МБОУ </a:t>
            </a: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СОШ № 33</a:t>
            </a:r>
          </a:p>
          <a:p>
            <a:pPr algn="r"/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г.Архангельск</a:t>
            </a:r>
            <a:endParaRPr lang="ru-RU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r"/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3600" y="285728"/>
            <a:ext cx="7416800" cy="1143008"/>
          </a:xfrm>
        </p:spPr>
        <p:txBody>
          <a:bodyPr/>
          <a:lstStyle/>
          <a:p>
            <a:pPr algn="ctr"/>
            <a:r>
              <a:rPr lang="ru-RU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Как же влияет курение на наш организм?</a:t>
            </a:r>
            <a:br>
              <a:rPr lang="ru-RU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endParaRPr lang="ru-RU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6715172" cy="4429156"/>
          </a:xfrm>
        </p:spPr>
        <p:txBody>
          <a:bodyPr/>
          <a:lstStyle/>
          <a:p>
            <a:r>
              <a:rPr lang="ru-RU" sz="17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17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Замедляет рост и развитие </a:t>
            </a:r>
            <a:r>
              <a:rPr lang="ru-RU" sz="17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некоторых органов</a:t>
            </a:r>
            <a:endParaRPr lang="ru-RU" sz="17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  <a:cs typeface="+mn-cs"/>
            </a:endParaRPr>
          </a:p>
          <a:p>
            <a:r>
              <a:rPr lang="ru-RU" sz="17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 Цвет лица становится желтоватым, т.к. частицы дыма проникают в кожу и там задерживаются, кожа тонкой, ранки на ней хуже заживают.</a:t>
            </a:r>
          </a:p>
          <a:p>
            <a:r>
              <a:rPr lang="ru-RU" sz="17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 От табака глупеют</a:t>
            </a:r>
          </a:p>
          <a:p>
            <a:r>
              <a:rPr lang="ru-RU" sz="17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 Воспаляются голосовые связки, голос грубеет.</a:t>
            </a:r>
          </a:p>
          <a:p>
            <a:r>
              <a:rPr lang="ru-RU" sz="17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 Болеют лёгкие, трудно дышать, появляется кашель.</a:t>
            </a:r>
          </a:p>
          <a:p>
            <a:r>
              <a:rPr lang="ru-RU" sz="17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 Многолетнее курение развивает язву желудка</a:t>
            </a:r>
          </a:p>
          <a:p>
            <a:r>
              <a:rPr lang="ru-RU" sz="17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 Курение приводит к раку губы, языка, горла, лёгких.</a:t>
            </a:r>
          </a:p>
          <a:p>
            <a:r>
              <a:rPr lang="ru-RU" sz="17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 Способствует раннему облысению</a:t>
            </a:r>
          </a:p>
          <a:p>
            <a:r>
              <a:rPr lang="ru-RU" sz="17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 Плохо сказывается на слух.</a:t>
            </a:r>
          </a:p>
          <a:p>
            <a:endParaRPr lang="ru-RU" sz="17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 descr="full_Sig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9457" y="1552611"/>
            <a:ext cx="2213137" cy="28765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69066" y="115888"/>
            <a:ext cx="8605868" cy="508000"/>
          </a:xfrm>
        </p:spPr>
        <p:txBody>
          <a:bodyPr/>
          <a:lstStyle/>
          <a:p>
            <a:pPr algn="ctr"/>
            <a:r>
              <a:rPr lang="ru-RU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Курильщик и окружение</a:t>
            </a:r>
            <a:endParaRPr lang="ru-RU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214282" y="642918"/>
            <a:ext cx="7273956" cy="4429156"/>
          </a:xfrm>
        </p:spPr>
        <p:txBody>
          <a:bodyPr/>
          <a:lstStyle/>
          <a:p>
            <a:pPr>
              <a:buNone/>
            </a:pPr>
            <a:r>
              <a:rPr lang="ru-RU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          </a:t>
            </a: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( Arial Narrow)"/>
              </a:rPr>
              <a:t>Курильщик </a:t>
            </a:r>
            <a:r>
              <a:rPr lang="ru-RU" sz="1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( Arial Narrow)"/>
              </a:rPr>
              <a:t>социально опасен, так как он наносит вред не только своему здоровью, но и здоровью окружающих людей</a:t>
            </a: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( Arial Narrow)"/>
              </a:rPr>
              <a:t>.</a:t>
            </a:r>
          </a:p>
          <a:p>
            <a:pPr>
              <a:buNone/>
            </a:pP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( Arial Narrow)"/>
              </a:rPr>
              <a:t>          Всех </a:t>
            </a:r>
            <a:r>
              <a:rPr lang="ru-RU" sz="1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( Arial Narrow)"/>
              </a:rPr>
              <a:t>людей, которые находятся рядом с курильщиком и </a:t>
            </a: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( Arial Narrow)"/>
              </a:rPr>
              <a:t>вынуждены  </a:t>
            </a:r>
            <a:r>
              <a:rPr lang="ru-RU" sz="1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( Arial Narrow)"/>
              </a:rPr>
              <a:t>вместе с ним вдыхать табачный дым, называют пассивными курильщиками. Пассивные курильщики болеют теми же заболеваниями, что и сами курильщики. </a:t>
            </a:r>
            <a:endParaRPr lang="ru-RU" sz="18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( Arial Narrow)"/>
            </a:endParaRPr>
          </a:p>
          <a:p>
            <a:pPr>
              <a:buNone/>
            </a:pP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( Arial Narrow)"/>
              </a:rPr>
              <a:t>          Дети </a:t>
            </a:r>
            <a:r>
              <a:rPr lang="ru-RU" sz="1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( Arial Narrow)"/>
              </a:rPr>
              <a:t>курящих родителей чаще страдают заболеваниями органов дыхания, расстройством сна и аппетита, нарушением работы желудка</a:t>
            </a: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( Arial Narrow)"/>
              </a:rPr>
              <a:t>,</a:t>
            </a:r>
          </a:p>
          <a:p>
            <a:pPr>
              <a:buNone/>
            </a:pP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( Arial Narrow)"/>
              </a:rPr>
              <a:t> 	плохой </a:t>
            </a:r>
            <a:r>
              <a:rPr lang="ru-RU" sz="1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( Arial Narrow)"/>
              </a:rPr>
              <a:t>успеваемостью. </a:t>
            </a:r>
            <a:endParaRPr lang="ru-RU" sz="18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( Arial Narrow)"/>
            </a:endParaRPr>
          </a:p>
          <a:p>
            <a:pPr>
              <a:buNone/>
            </a:pP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( Arial Narrow)"/>
              </a:rPr>
              <a:t>          Жёны </a:t>
            </a:r>
            <a:r>
              <a:rPr lang="ru-RU" sz="1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( Arial Narrow)"/>
              </a:rPr>
              <a:t>у курящих мужей в 3 раза </a:t>
            </a:r>
            <a:endParaRPr lang="ru-RU" sz="18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( Arial Narrow)"/>
            </a:endParaRPr>
          </a:p>
          <a:p>
            <a:pPr>
              <a:buNone/>
            </a:pP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( Arial Narrow)"/>
              </a:rPr>
              <a:t>	чаще </a:t>
            </a:r>
            <a:r>
              <a:rPr lang="ru-RU" sz="1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( Arial Narrow)"/>
              </a:rPr>
              <a:t>умирают от рака лёгких</a:t>
            </a: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( Arial Narrow)"/>
              </a:rPr>
              <a:t>,</a:t>
            </a:r>
          </a:p>
          <a:p>
            <a:pPr>
              <a:buNone/>
            </a:pP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( Arial Narrow)"/>
              </a:rPr>
              <a:t>      </a:t>
            </a:r>
            <a:r>
              <a:rPr lang="ru-RU" sz="1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( Arial Narrow)"/>
              </a:rPr>
              <a:t>чем у некурящих.</a:t>
            </a:r>
          </a:p>
          <a:p>
            <a:pPr>
              <a:buNone/>
            </a:pPr>
            <a:r>
              <a:rPr lang="ru-RU" sz="1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( Arial Narrow)"/>
              </a:rPr>
              <a:t> </a:t>
            </a:r>
          </a:p>
          <a:p>
            <a:endParaRPr lang="ru-RU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 descr="5(24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4071942"/>
            <a:ext cx="3271033" cy="269419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</a:rPr>
              <a:t>По данным </a:t>
            </a:r>
            <a:r>
              <a:rPr lang="ru-RU" sz="2400" dirty="0" err="1" smtClean="0">
                <a:solidFill>
                  <a:schemeClr val="tx1">
                    <a:lumMod val="75000"/>
                  </a:schemeClr>
                </a:solidFill>
              </a:rPr>
              <a:t>Роспотребнадзора</a:t>
            </a:r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</a:rPr>
              <a:t>, всего в России курят 67,7% ребят от 15 до 17 лет. </a:t>
            </a:r>
          </a:p>
          <a:p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</a:rPr>
              <a:t>Кроме того, 52% женщин продолжают курить во время беременности.</a:t>
            </a:r>
          </a:p>
          <a:p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</a:rPr>
              <a:t>За последние 20 лет число 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</a:rPr>
              <a:t>    курильщиков в России 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</a:rPr>
              <a:t>    увеличилась на 440 тыс. человек.</a:t>
            </a:r>
          </a:p>
          <a:p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</a:rPr>
              <a:t> При этом статистика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</a:rPr>
              <a:t>    последних лет показывает – 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</a:rPr>
              <a:t>    около 50% всех курильщиков –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</a:rPr>
              <a:t>    это подростки в возрасте 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</a:rPr>
              <a:t>    от 15 до 19 лет.</a:t>
            </a:r>
          </a:p>
          <a:p>
            <a:endParaRPr lang="ru-RU" sz="2400" dirty="0"/>
          </a:p>
        </p:txBody>
      </p:sp>
      <p:pic>
        <p:nvPicPr>
          <p:cNvPr id="1027" name="Picture 3" descr="C:\Users\R^R\Desktop\курение\63421fa-smoking-boysb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2500306"/>
            <a:ext cx="2669208" cy="35719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В Архангельском областном центре медицинской профилактики привели еще более пугающую статистику - первую сигарету дети выкуривают 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    в 10 лет, 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    а к 12 годам 80 % подростков 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    становятся заядлыми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    курильщиками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    и выкуривают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    не меньше 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    полпачки в день.</a:t>
            </a:r>
          </a:p>
          <a:p>
            <a:endParaRPr lang="ru-RU" dirty="0"/>
          </a:p>
        </p:txBody>
      </p:sp>
      <p:pic>
        <p:nvPicPr>
          <p:cNvPr id="2050" name="Picture 2" descr="C:\Users\R^R\Desktop\курение\187058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3714752"/>
            <a:ext cx="4429156" cy="274320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3600" y="115888"/>
            <a:ext cx="7416800" cy="508000"/>
          </a:xfrm>
        </p:spPr>
        <p:txBody>
          <a:bodyPr/>
          <a:lstStyle/>
          <a:p>
            <a:pPr algn="ctr"/>
            <a:r>
              <a:rPr lang="ru-RU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Курение и жизнь</a:t>
            </a:r>
            <a:endParaRPr lang="ru-RU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85794"/>
            <a:ext cx="5857916" cy="2857520"/>
          </a:xfrm>
        </p:spPr>
        <p:txBody>
          <a:bodyPr/>
          <a:lstStyle/>
          <a:p>
            <a:r>
              <a:rPr lang="ru-RU" sz="1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Ежегодно от болезней, связанных с табаком, умирают 4 миллиона человек, или 1 человек каждые 8 секунд</a:t>
            </a: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>
              <a:buNone/>
            </a:pP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 </a:t>
            </a:r>
            <a:r>
              <a:rPr lang="ru-RU" sz="1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прогнозам </a:t>
            </a: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специалистов </a:t>
            </a:r>
          </a:p>
          <a:p>
            <a:pPr>
              <a:buNone/>
            </a:pP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к </a:t>
            </a:r>
            <a:r>
              <a:rPr lang="ru-RU" sz="1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2020-2040 годам курение будет отправлять своих «клиентов» на вечный покой каждые 3 секунды.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de52_01_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388" y="785794"/>
            <a:ext cx="2381250" cy="40576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74" name="Picture 2" descr="C:\Users\R^R\Desktop\курение\images (4).jpg"/>
          <p:cNvPicPr>
            <a:picLocks noChangeAspect="1" noChangeArrowheads="1"/>
          </p:cNvPicPr>
          <p:nvPr/>
        </p:nvPicPr>
        <p:blipFill>
          <a:blip r:embed="rId3" cstate="print">
            <a:lum contrast="33000"/>
          </a:blip>
          <a:srcRect/>
          <a:stretch>
            <a:fillRect/>
          </a:stretch>
        </p:blipFill>
        <p:spPr bwMode="auto">
          <a:xfrm>
            <a:off x="785786" y="3571876"/>
            <a:ext cx="2428892" cy="3033094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63600" y="115888"/>
            <a:ext cx="7416800" cy="508000"/>
          </a:xfrm>
        </p:spPr>
        <p:txBody>
          <a:bodyPr/>
          <a:lstStyle/>
          <a:p>
            <a:pPr algn="ctr"/>
            <a:r>
              <a:rPr lang="ru-RU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Борьба с курением</a:t>
            </a:r>
            <a:endParaRPr lang="ru-RU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714348" y="928670"/>
            <a:ext cx="5273692" cy="5786454"/>
          </a:xfrm>
        </p:spPr>
        <p:txBody>
          <a:bodyPr/>
          <a:lstStyle/>
          <a:p>
            <a:r>
              <a:rPr lang="ru-RU" sz="1800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С табачным зельем в давние времена велась жестокая борьба. В конце 16 столетия в Англии за курение казнили, а головы казненных с трубкой во рту выставляли на площади</a:t>
            </a:r>
            <a:r>
              <a:rPr lang="ru-RU" sz="18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8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1800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Французский король Людовик XIII издал специальный указ о том, что лишь аптекарям разрешается продавать табак только как лечебное </a:t>
            </a:r>
            <a:r>
              <a:rPr lang="ru-RU" sz="18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средство. </a:t>
            </a:r>
          </a:p>
          <a:p>
            <a:r>
              <a:rPr lang="ru-RU" sz="18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Турции курильщиков сажали на кол. </a:t>
            </a:r>
          </a:p>
          <a:p>
            <a:r>
              <a:rPr lang="ru-RU" sz="18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Италии, в назидание потомству, пятеро монахов, уличенных в курении, были заживо замурованы в монастырской стене.</a:t>
            </a:r>
            <a:endParaRPr lang="ru-RU" sz="1800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 descr="тчатп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16" y="857232"/>
            <a:ext cx="1785926" cy="17859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0" name="Picture 2" descr="C:\Users\R^R\Desktop\курение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4929198"/>
            <a:ext cx="2857500" cy="1600200"/>
          </a:xfrm>
          <a:prstGeom prst="rect">
            <a:avLst/>
          </a:prstGeom>
          <a:gradFill>
            <a:gsLst>
              <a:gs pos="0">
                <a:schemeClr val="tx2">
                  <a:lumMod val="95000"/>
                  <a:lumOff val="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</a:gra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7416800" cy="5976938"/>
          </a:xfrm>
        </p:spPr>
        <p:txBody>
          <a:bodyPr/>
          <a:lstStyle/>
          <a:p>
            <a:pPr>
              <a:buNone/>
            </a:pP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None/>
            </a:pPr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		В России в царствование Михаила Федоровича уличенных в первый раз наказывали палочными ударами, </a:t>
            </a:r>
          </a:p>
          <a:p>
            <a:pPr>
              <a:buNone/>
            </a:pPr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во второй - отрезанием носа или ушей. </a:t>
            </a:r>
          </a:p>
          <a:p>
            <a:pPr>
              <a:buNone/>
            </a:pPr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		В 19 веке в Петербурге запрещалось курить на улице. Нарушителей порядка строго штрафовали. </a:t>
            </a:r>
          </a:p>
          <a:p>
            <a:pPr>
              <a:buNone/>
            </a:pPr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		Но постепенно запрет на курение отменяется. С годами к вредной привычке приобщились люди независимо от возраста.</a:t>
            </a:r>
          </a:p>
          <a:p>
            <a:pPr>
              <a:buNone/>
            </a:pPr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</a:t>
            </a:r>
          </a:p>
          <a:p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170" name="Picture 2" descr="C:\Users\R^R\Desktop\курение\83e95005074d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5429264"/>
            <a:ext cx="3515815" cy="113346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786058"/>
            <a:ext cx="7391422" cy="385765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lnSpc>
                <a:spcPts val="3000"/>
              </a:lnSpc>
              <a:spcBef>
                <a:spcPts val="600"/>
              </a:spcBef>
              <a:buNone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Какой Земля предстанет дальше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ts val="3000"/>
              </a:lnSpc>
              <a:spcBef>
                <a:spcPts val="600"/>
              </a:spcBef>
              <a:buNone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Какой мир в будущем найдем?</a:t>
            </a:r>
          </a:p>
          <a:p>
            <a:pPr>
              <a:lnSpc>
                <a:spcPts val="3000"/>
              </a:lnSpc>
              <a:spcBef>
                <a:spcPts val="600"/>
              </a:spcBef>
              <a:buNone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Сигарете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“Нет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!” -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мы скажем,</a:t>
            </a:r>
          </a:p>
          <a:p>
            <a:pPr>
              <a:lnSpc>
                <a:spcPts val="3000"/>
              </a:lnSpc>
              <a:spcBef>
                <a:spcPts val="600"/>
              </a:spcBef>
              <a:buNone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Спасем планету - общий дом.</a:t>
            </a:r>
          </a:p>
          <a:p>
            <a:pPr>
              <a:lnSpc>
                <a:spcPts val="3000"/>
              </a:lnSpc>
              <a:spcBef>
                <a:spcPts val="600"/>
              </a:spcBef>
              <a:buNone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Возьмем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наш мир мы в свои руки</a:t>
            </a:r>
          </a:p>
          <a:p>
            <a:pPr>
              <a:lnSpc>
                <a:spcPts val="3000"/>
              </a:lnSpc>
              <a:spcBef>
                <a:spcPts val="600"/>
              </a:spcBef>
              <a:buNone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 в жизнь достойную войдем.</a:t>
            </a:r>
          </a:p>
          <a:p>
            <a:pPr>
              <a:lnSpc>
                <a:spcPts val="3000"/>
              </a:lnSpc>
              <a:spcBef>
                <a:spcPts val="600"/>
              </a:spcBef>
              <a:buNone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 там ждут звездные дороги,</a:t>
            </a:r>
          </a:p>
          <a:p>
            <a:pPr>
              <a:lnSpc>
                <a:spcPts val="3000"/>
              </a:lnSpc>
              <a:spcBef>
                <a:spcPts val="600"/>
              </a:spcBef>
              <a:buNone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 этом гимн наш пропоем.</a:t>
            </a:r>
          </a:p>
          <a:p>
            <a:endParaRPr lang="ru-RU" dirty="0"/>
          </a:p>
        </p:txBody>
      </p:sp>
      <p:pic>
        <p:nvPicPr>
          <p:cNvPr id="5" name="Рисунок 4" descr="30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174" y="3500438"/>
            <a:ext cx="1928826" cy="3471887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nformation_items_32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43372" y="2643182"/>
            <a:ext cx="4810125" cy="27146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57158" y="214290"/>
            <a:ext cx="8501122" cy="230832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78000">
                <a:schemeClr val="accent6">
                  <a:tint val="90000"/>
                  <a:shade val="89000"/>
                  <a:satMod val="220000"/>
                </a:schemeClr>
              </a:gs>
              <a:gs pos="100000">
                <a:schemeClr val="accent6">
                  <a:tint val="12000"/>
                  <a:satMod val="255000"/>
                </a:schemeClr>
              </a:gs>
            </a:gsLst>
            <a:lin ang="13500000" scaled="1"/>
            <a:tileRect/>
          </a:gradFill>
          <a:ln w="19050">
            <a:gradFill flip="none" rotWithShape="1">
              <a:gsLst>
                <a:gs pos="0">
                  <a:schemeClr val="tx2">
                    <a:lumMod val="95000"/>
                    <a:lumOff val="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“Спасенье в нас самих, ребята!</a:t>
            </a:r>
          </a:p>
          <a:p>
            <a:pPr algn="ctr"/>
            <a:r>
              <a:rPr lang="ru-RU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Скажите никотину: “</a:t>
            </a:r>
            <a:r>
              <a:rPr lang="ru-RU" sz="4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itchFamily="18" charset="-127"/>
                <a:ea typeface="Batang" pitchFamily="18" charset="-127"/>
                <a:cs typeface="Arial Unicode MS" pitchFamily="34" charset="-128"/>
              </a:rPr>
              <a:t>Нет!</a:t>
            </a:r>
            <a:r>
              <a:rPr lang="ru-RU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”</a:t>
            </a:r>
          </a:p>
          <a:p>
            <a:pPr algn="ctr"/>
            <a:r>
              <a:rPr lang="ru-RU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Вернется чистота и свежесть,</a:t>
            </a:r>
          </a:p>
          <a:p>
            <a:pPr algn="ctr"/>
            <a:r>
              <a:rPr lang="ru-RU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Мы станем лучшей из планет!”</a:t>
            </a:r>
          </a:p>
        </p:txBody>
      </p:sp>
      <p:pic>
        <p:nvPicPr>
          <p:cNvPr id="5122" name="Picture 2" descr="C:\Users\R^R\Desktop\курение\images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214818"/>
            <a:ext cx="2867015" cy="232585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Вопросы по теме:</a:t>
            </a:r>
            <a:r>
              <a:rPr lang="ru-RU" b="1" i="1" u="sng" dirty="0" smtClean="0"/>
              <a:t/>
            </a:r>
            <a:br>
              <a:rPr lang="ru-RU" b="1" i="1" u="sng" dirty="0" smtClean="0"/>
            </a:b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Вопрос 1</a:t>
            </a:r>
            <a:endParaRPr lang="ru-RU" b="1" i="1" dirty="0" smtClean="0">
              <a:solidFill>
                <a:schemeClr val="accent1">
                  <a:lumMod val="40000"/>
                  <a:lumOff val="60000"/>
                </a:schemeClr>
              </a:solidFill>
              <a:latin typeface="Cooper Black" pitchFamily="18" charset="0"/>
            </a:endParaRP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каком веке весь мир</a:t>
            </a:r>
          </a:p>
          <a:p>
            <a:pPr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узнал о таком растении,</a:t>
            </a:r>
          </a:p>
          <a:p>
            <a:pPr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как табак?</a:t>
            </a:r>
          </a:p>
          <a:p>
            <a:pPr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Ответы:</a:t>
            </a:r>
          </a:p>
          <a:p>
            <a:pPr>
              <a:buNone/>
            </a:pP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hlinkClick r:id="rId2" action="ppaction://hlinksldjump"/>
              </a:rPr>
              <a:t>1. Вторая половина 16 века.</a:t>
            </a:r>
            <a:endParaRPr lang="ru-RU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>
              <a:buNone/>
            </a:pP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hlinkClick r:id="rId3" action="ppaction://hlinksldjump"/>
              </a:rPr>
              <a:t>2. 15 век.</a:t>
            </a:r>
          </a:p>
          <a:p>
            <a:pPr marL="533400" indent="-533400">
              <a:buNone/>
            </a:pP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hlinkClick r:id="rId3" action="ppaction://hlinksldjump"/>
              </a:rPr>
              <a:t>3. Конец 16 века.</a:t>
            </a:r>
          </a:p>
          <a:p>
            <a:pPr marL="533400" indent="-533400">
              <a:buNone/>
            </a:pP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hlinkClick r:id="rId3" action="ppaction://hlinksldjump"/>
              </a:rPr>
              <a:t>4. 17 век.</a:t>
            </a:r>
            <a:endParaRPr lang="ru-RU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hlinkClick r:id="" action="ppaction://noaction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Picture 10" descr="j02991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054288" y="3071810"/>
            <a:ext cx="2732553" cy="3238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Что </a:t>
            </a:r>
            <a:r>
              <a:rPr lang="ru-RU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такое табак?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14356"/>
            <a:ext cx="7416800" cy="5976938"/>
          </a:xfrm>
        </p:spPr>
        <p:txBody>
          <a:bodyPr/>
          <a:lstStyle/>
          <a:p>
            <a:pPr>
              <a:buNone/>
            </a:pPr>
            <a:r>
              <a:rPr lang="ru-RU" sz="2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Это </a:t>
            </a:r>
            <a:r>
              <a:rPr lang="ru-RU" sz="2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“продукт” ядовитого растения, смешанный с различными добавками, чтобы отбить неприятный вкус. </a:t>
            </a:r>
            <a:endParaRPr lang="ru-RU" sz="21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ru-RU" sz="2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Им </a:t>
            </a:r>
            <a:r>
              <a:rPr lang="ru-RU" sz="2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можно травить себя, травить окружающих людей, загрязнять атмосферу. </a:t>
            </a:r>
            <a:endParaRPr lang="ru-RU" sz="21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endParaRPr lang="ru-RU" sz="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ru-RU" sz="2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По </a:t>
            </a:r>
            <a:r>
              <a:rPr lang="ru-RU" sz="2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данным русского ученого А. </a:t>
            </a:r>
            <a:r>
              <a:rPr lang="ru-RU" sz="2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ижевского</a:t>
            </a:r>
            <a:r>
              <a:rPr lang="ru-RU" sz="2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выкуривая всего одну сигарету, табачник убивает ионы кислорода на площади в 450 квадратных метров на этаже, где сам находится, и по 150 квадратных метров этажами выше и ниже. Если на планете уменьшится количество буферного кислорода на 0.5% - жизнь на планете прекратится.</a:t>
            </a:r>
          </a:p>
          <a:p>
            <a:endParaRPr lang="ru-RU" dirty="0"/>
          </a:p>
        </p:txBody>
      </p:sp>
      <p:pic>
        <p:nvPicPr>
          <p:cNvPr id="4" name="Рисунок 3" descr="4400571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16" y="2357430"/>
            <a:ext cx="2190750" cy="28575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rgbClr val="FF5050"/>
                </a:solidFill>
              </a:rPr>
              <a:t>Правильно!</a:t>
            </a:r>
          </a:p>
          <a:p>
            <a:pPr>
              <a:buNone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     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15 век .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 descr="C:\Users\R^R\Desktop\курение\terpning_-_crow_pipe_ceremo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8" y="2369695"/>
            <a:ext cx="7572426" cy="3824009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Вопрос 2</a:t>
            </a:r>
            <a:endParaRPr lang="ru-RU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 </a:t>
            </a: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 какому году </a:t>
            </a: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курение будет отправлять своих «клиентов» на вечный покой каждые 3 секунды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Ответы: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533400" indent="-533400">
              <a:buFontTx/>
              <a:buAutoNum type="arabicPeriod"/>
            </a:pP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hlinkClick r:id="" action="ppaction://noaction"/>
              </a:rPr>
              <a:t>2088г.</a:t>
            </a:r>
            <a:endParaRPr lang="ru-RU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marL="533400" indent="-533400">
              <a:buFontTx/>
              <a:buAutoNum type="arabicPeriod"/>
            </a:pP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hlinkClick r:id="" action="ppaction://noaction"/>
              </a:rPr>
              <a:t>2015г.</a:t>
            </a:r>
          </a:p>
          <a:p>
            <a:pPr marL="533400" indent="-533400">
              <a:buFontTx/>
              <a:buAutoNum type="arabicPeriod"/>
            </a:pP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hlinkClick r:id="" action="ppaction://noaction"/>
              </a:rPr>
              <a:t>2020г.</a:t>
            </a:r>
            <a:endParaRPr lang="ru-RU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marL="533400" indent="-533400">
              <a:buFontTx/>
              <a:buAutoNum type="arabicPeriod"/>
            </a:pPr>
            <a:r>
              <a:rPr lang="ru-RU" b="1" u="sng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2055г.</a:t>
            </a:r>
            <a:endParaRPr lang="ru-RU" b="1" u="sng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" name="Picture 10" descr="j02991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643570" y="3000372"/>
            <a:ext cx="2732553" cy="3238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rgbClr val="FF5050"/>
                </a:solidFill>
              </a:rPr>
              <a:t>Правильно!</a:t>
            </a:r>
          </a:p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в 2020 году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 descr="C:\Users\R^R\Desktop\курение\0007_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714620"/>
            <a:ext cx="5657850" cy="33909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  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Вопрос 3</a:t>
            </a:r>
            <a:endParaRPr lang="ru-RU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какой стране за курение казнили, а головы казненных с трубкой во рту выставляли на площади.</a:t>
            </a:r>
          </a:p>
          <a:p>
            <a:pPr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</a:t>
            </a:r>
          </a:p>
          <a:p>
            <a:pPr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Ответы:</a:t>
            </a:r>
          </a:p>
          <a:p>
            <a:pPr>
              <a:buNone/>
            </a:pPr>
            <a:r>
              <a:rPr lang="ru-RU" b="1" u="sng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1.Россия.</a:t>
            </a:r>
          </a:p>
          <a:p>
            <a:pPr>
              <a:buNone/>
            </a:pPr>
            <a:r>
              <a:rPr lang="ru-RU" b="1" u="sng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2. Франция.</a:t>
            </a:r>
          </a:p>
          <a:p>
            <a:pPr>
              <a:buNone/>
            </a:pPr>
            <a:r>
              <a:rPr lang="ru-RU" b="1" u="sng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3.Англия.</a:t>
            </a:r>
          </a:p>
          <a:p>
            <a:pPr>
              <a:buNone/>
            </a:pPr>
            <a:r>
              <a:rPr lang="ru-RU" b="1" u="sng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4.Турция.</a:t>
            </a:r>
          </a:p>
          <a:p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Picture 10" descr="j02991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643570" y="3000372"/>
            <a:ext cx="2732553" cy="3238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b="1" i="1" u="sng" dirty="0" smtClean="0">
                <a:solidFill>
                  <a:srgbClr val="FF5050"/>
                </a:solidFill>
              </a:rPr>
              <a:t>Правильно!</a:t>
            </a:r>
          </a:p>
          <a:p>
            <a:pPr>
              <a:buNone/>
            </a:pPr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Англия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0" name="Picture 2" descr="C:\Users\R^R\Desktop\курение\5fcde81204af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143116"/>
            <a:ext cx="6337156" cy="4082939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     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Вопрос 4</a:t>
            </a:r>
            <a:endParaRPr lang="ru-RU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Какой мореплаватель привез листья табака из Америки в Европу.</a:t>
            </a:r>
          </a:p>
          <a:p>
            <a:pPr>
              <a:buNone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</a:t>
            </a:r>
          </a:p>
          <a:p>
            <a:pPr>
              <a:buNone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Ответы:</a:t>
            </a:r>
          </a:p>
          <a:p>
            <a:pPr>
              <a:buNone/>
            </a:pP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None/>
            </a:pPr>
            <a:r>
              <a:rPr lang="ru-RU" sz="2600" b="1" u="sng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ea typeface="Arial Unicode MS" pitchFamily="34" charset="-128"/>
                <a:cs typeface="Arial Unicode MS" pitchFamily="34" charset="-128"/>
              </a:rPr>
              <a:t>1.  Магеллан</a:t>
            </a:r>
          </a:p>
          <a:p>
            <a:pPr>
              <a:buNone/>
            </a:pPr>
            <a:r>
              <a:rPr lang="ru-RU" sz="2600" b="1" u="sng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ea typeface="Arial Unicode MS" pitchFamily="34" charset="-128"/>
                <a:cs typeface="Arial Unicode MS" pitchFamily="34" charset="-128"/>
              </a:rPr>
              <a:t>2.  Христофор Колумб</a:t>
            </a:r>
          </a:p>
          <a:p>
            <a:pPr>
              <a:buNone/>
            </a:pPr>
            <a:r>
              <a:rPr lang="ru-RU" sz="2600" b="1" u="sng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ea typeface="Arial Unicode MS" pitchFamily="34" charset="-128"/>
                <a:cs typeface="Arial Unicode MS" pitchFamily="34" charset="-128"/>
              </a:rPr>
              <a:t>3.  Адмирал Лазарев</a:t>
            </a:r>
          </a:p>
          <a:p>
            <a:pPr>
              <a:buNone/>
            </a:pPr>
            <a:r>
              <a:rPr lang="ru-RU" sz="2600" b="1" u="sng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ea typeface="Arial Unicode MS" pitchFamily="34" charset="-128"/>
                <a:cs typeface="Arial Unicode MS" pitchFamily="34" charset="-128"/>
              </a:rPr>
              <a:t>4.  Адмирал Дэвид </a:t>
            </a:r>
            <a:r>
              <a:rPr lang="ru-RU" sz="2600" b="1" u="sng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ea typeface="Arial Unicode MS" pitchFamily="34" charset="-128"/>
                <a:cs typeface="Arial Unicode MS" pitchFamily="34" charset="-128"/>
              </a:rPr>
              <a:t>Битти</a:t>
            </a:r>
            <a:endParaRPr lang="ru-RU" sz="2600" b="1" u="sng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ea typeface="Arial Unicode MS" pitchFamily="34" charset="-128"/>
              <a:cs typeface="Arial Unicode MS" pitchFamily="34" charset="-128"/>
            </a:endParaRPr>
          </a:p>
          <a:p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10" descr="j02991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643570" y="3000372"/>
            <a:ext cx="2732553" cy="3238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rgbClr val="FF5050"/>
                </a:solidFill>
              </a:rPr>
              <a:t>Правильно!</a:t>
            </a:r>
          </a:p>
          <a:p>
            <a:pPr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  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Христофор Колумб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R^R\Desktop\курение\1353313680___ch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428868"/>
            <a:ext cx="5429288" cy="3809809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98" y="142852"/>
            <a:ext cx="8715404" cy="1000132"/>
          </a:xfrm>
        </p:spPr>
        <p:txBody>
          <a:bodyPr/>
          <a:lstStyle/>
          <a:p>
            <a:pPr algn="ctr"/>
            <a:r>
              <a:rPr lang="ru-RU" sz="35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Высказывание знаменитых о курении</a:t>
            </a:r>
            <a:endParaRPr lang="ru-RU" sz="35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i="1" dirty="0" smtClean="0"/>
          </a:p>
          <a:p>
            <a:pPr algn="ctr">
              <a:buNone/>
            </a:pPr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Георгий Александров –министр культуры СССР (1954-1955г.г.)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1</a:t>
            </a:r>
            <a:r>
              <a:rPr lang="ru-RU" sz="27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2700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«Каждая тонна окурков </a:t>
            </a:r>
          </a:p>
          <a:p>
            <a:pPr>
              <a:buNone/>
            </a:pPr>
            <a:r>
              <a:rPr lang="ru-RU" sz="2700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делает брешь в национальной </a:t>
            </a:r>
          </a:p>
          <a:p>
            <a:pPr>
              <a:buNone/>
            </a:pPr>
            <a:r>
              <a:rPr lang="ru-RU" sz="2700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безопасности страны»</a:t>
            </a:r>
          </a:p>
          <a:p>
            <a:pPr>
              <a:buNone/>
            </a:pPr>
            <a:endParaRPr lang="ru-RU" sz="2500" dirty="0" smtClean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2. </a:t>
            </a:r>
            <a:r>
              <a:rPr lang="ru-RU" sz="2700" dirty="0" smtClean="0">
                <a:solidFill>
                  <a:srgbClr val="C00000"/>
                </a:solidFill>
              </a:rPr>
              <a:t>«У курящей девушки </a:t>
            </a:r>
          </a:p>
          <a:p>
            <a:pPr>
              <a:buNone/>
            </a:pPr>
            <a:r>
              <a:rPr lang="ru-RU" sz="2700" dirty="0" smtClean="0">
                <a:solidFill>
                  <a:srgbClr val="C00000"/>
                </a:solidFill>
              </a:rPr>
              <a:t>падают шансы, как у курящего </a:t>
            </a:r>
          </a:p>
          <a:p>
            <a:pPr>
              <a:buNone/>
            </a:pPr>
            <a:r>
              <a:rPr lang="ru-RU" sz="2700" dirty="0" smtClean="0">
                <a:solidFill>
                  <a:srgbClr val="C00000"/>
                </a:solidFill>
              </a:rPr>
              <a:t>юноши потенция.»</a:t>
            </a:r>
            <a:r>
              <a:rPr lang="ru-RU" sz="2700" dirty="0" smtClean="0"/>
              <a:t> </a:t>
            </a:r>
            <a:endParaRPr lang="ru-RU" sz="2700" dirty="0">
              <a:solidFill>
                <a:srgbClr val="C00000"/>
              </a:solidFill>
            </a:endParaRPr>
          </a:p>
        </p:txBody>
      </p:sp>
      <p:pic>
        <p:nvPicPr>
          <p:cNvPr id="8198" name="Picture 6" descr="C:\Users\R^R\Desktop\курение\alexandrov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429256" y="2357430"/>
            <a:ext cx="3143272" cy="421960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R^R\Desktop\курение\46b0bb7f4adfc298aa3480932b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2071678"/>
            <a:ext cx="2966994" cy="4000528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Писатель  Алексей Викторович  Иванов</a:t>
            </a:r>
          </a:p>
          <a:p>
            <a:endParaRPr lang="ru-RU" i="1" dirty="0" smtClean="0"/>
          </a:p>
          <a:p>
            <a:pPr marL="514350" indent="-514350">
              <a:buNone/>
            </a:pPr>
            <a:r>
              <a:rPr lang="ru-RU" sz="2700" dirty="0" smtClean="0">
                <a:solidFill>
                  <a:schemeClr val="tx2"/>
                </a:solidFill>
              </a:rPr>
              <a:t>1. </a:t>
            </a:r>
            <a:r>
              <a:rPr lang="ru-RU" sz="2700" dirty="0" smtClean="0">
                <a:solidFill>
                  <a:srgbClr val="C00000"/>
                </a:solidFill>
              </a:rPr>
              <a:t>«Кинь сигарету, пока она </a:t>
            </a:r>
          </a:p>
          <a:p>
            <a:pPr marL="514350" indent="-514350">
              <a:buNone/>
            </a:pPr>
            <a:r>
              <a:rPr lang="ru-RU" sz="2700" dirty="0" smtClean="0">
                <a:solidFill>
                  <a:srgbClr val="C00000"/>
                </a:solidFill>
              </a:rPr>
              <a:t>    не «кинула» тебя.» </a:t>
            </a:r>
            <a:r>
              <a:rPr lang="ru-RU" dirty="0" smtClean="0">
                <a:solidFill>
                  <a:srgbClr val="C00000"/>
                </a:solidFill>
              </a:rPr>
              <a:t> </a:t>
            </a:r>
          </a:p>
          <a:p>
            <a:pPr marL="514350" indent="-514350"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tx2"/>
                </a:solidFill>
              </a:rPr>
              <a:t>2. </a:t>
            </a:r>
            <a:r>
              <a:rPr lang="ru-RU" sz="2700" dirty="0" smtClean="0">
                <a:solidFill>
                  <a:srgbClr val="C00000"/>
                </a:solidFill>
              </a:rPr>
              <a:t>Курение помогает людям, </a:t>
            </a:r>
          </a:p>
          <a:p>
            <a:pPr>
              <a:buNone/>
            </a:pPr>
            <a:r>
              <a:rPr lang="ru-RU" sz="2700" dirty="0" smtClean="0">
                <a:solidFill>
                  <a:srgbClr val="C00000"/>
                </a:solidFill>
              </a:rPr>
              <a:t>боящимся поправиться,</a:t>
            </a:r>
            <a:r>
              <a:rPr lang="ru-RU" sz="2700" dirty="0" smtClean="0"/>
              <a:t>: </a:t>
            </a:r>
          </a:p>
          <a:p>
            <a:pPr>
              <a:buNone/>
            </a:pPr>
            <a:r>
              <a:rPr lang="ru-RU" sz="2700" dirty="0" smtClean="0">
                <a:solidFill>
                  <a:srgbClr val="C00000"/>
                </a:solidFill>
              </a:rPr>
              <a:t>они умирают худыми.</a:t>
            </a:r>
          </a:p>
          <a:p>
            <a:pPr>
              <a:buNone/>
            </a:pPr>
            <a:r>
              <a:rPr lang="ru-RU" sz="2700" dirty="0" smtClean="0">
                <a:solidFill>
                  <a:srgbClr val="C00000"/>
                </a:solidFill>
              </a:rPr>
              <a:t>От рака легких. </a:t>
            </a:r>
            <a:r>
              <a:rPr lang="ru-RU" dirty="0" smtClean="0">
                <a:solidFill>
                  <a:srgbClr val="C00000"/>
                </a:solidFill>
              </a:rPr>
              <a:t> 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>
          <a:xfrm>
            <a:off x="1928794" y="692150"/>
            <a:ext cx="7072362" cy="5976938"/>
          </a:xfrm>
        </p:spPr>
        <p:txBody>
          <a:bodyPr/>
          <a:lstStyle/>
          <a:p>
            <a:pPr algn="r">
              <a:buNone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Трудно себе представить то благотворное изменение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</a:p>
          <a:p>
            <a:pPr algn="r">
              <a:buNone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которое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произошло бы во всей жизни людской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</a:p>
          <a:p>
            <a:pPr algn="r">
              <a:buNone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если бы люди перестали одурманивать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</a:t>
            </a:r>
          </a:p>
          <a:p>
            <a:pPr algn="r">
              <a:buNone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отравлять себя 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r">
              <a:buNone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водкой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вином, 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r">
              <a:buNone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табаком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 опиумом</a:t>
            </a:r>
          </a:p>
          <a:p>
            <a:pPr algn="r">
              <a:buNone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 </a:t>
            </a:r>
          </a:p>
          <a:p>
            <a:pPr algn="r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Л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 Н.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Толстой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 descr="90_07_07_2009_1010ee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3000372"/>
            <a:ext cx="2273736" cy="31702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2903532"/>
            <a:ext cx="8759836" cy="3954468"/>
          </a:xfrm>
        </p:spPr>
        <p:txBody>
          <a:bodyPr/>
          <a:lstStyle/>
          <a:p>
            <a:pPr>
              <a:buNone/>
            </a:pPr>
            <a:r>
              <a:rPr lang="ru-RU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      </a:t>
            </a: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Курение </a:t>
            </a:r>
            <a:r>
              <a:rPr lang="ru-RU" sz="1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табака возникло еще в глубокой древности. В Европу табак попал из Америки, где в 1492 </a:t>
            </a: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г  побывал </a:t>
            </a:r>
            <a:r>
              <a:rPr lang="ru-RU" sz="1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мореплаватель Христофор Колумб. </a:t>
            </a:r>
            <a:endParaRPr lang="ru-RU" sz="18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	Высадившись </a:t>
            </a:r>
            <a:r>
              <a:rPr lang="ru-RU" sz="1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на незнакомый берег, Колумб и его спутники увидели, что </a:t>
            </a: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туземцы,  </a:t>
            </a:r>
            <a:r>
              <a:rPr lang="ru-RU" sz="1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взрослые и дети </a:t>
            </a: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,  </a:t>
            </a:r>
            <a:r>
              <a:rPr lang="ru-RU" sz="1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держали в зубах дымящиеся пучки тлеющих листьев неизвестного европейцам растения. </a:t>
            </a:r>
            <a:endParaRPr lang="ru-RU" sz="18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      Выяснили</a:t>
            </a:r>
            <a:r>
              <a:rPr lang="ru-RU" sz="1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, что "дикари" традиционно используют листья для частого вдыхания дыма. Туземцы предлагали путешественникам покурить, и если кто-то отказывался от предлагаемой «трубки мира», это воспринималось индейцами как враждебное к ним отношение. </a:t>
            </a:r>
            <a:endParaRPr lang="ru-RU" sz="18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      Возвращаясь </a:t>
            </a:r>
            <a:r>
              <a:rPr lang="ru-RU" sz="1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 Европу, Колумб захватил с собой несколько кип сушеных листьев </a:t>
            </a: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« </a:t>
            </a:r>
            <a:r>
              <a:rPr lang="ru-RU" sz="18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табакко</a:t>
            </a: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» и   </a:t>
            </a:r>
            <a:r>
              <a:rPr lang="ru-RU" sz="1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нескольких курильщиков. </a:t>
            </a:r>
            <a:endParaRPr lang="en-US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Рисунок 3" descr="12582215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214290"/>
            <a:ext cx="3078175" cy="26241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Спасибо за внимание!</a:t>
            </a:r>
            <a:endParaRPr lang="ru-RU" dirty="0"/>
          </a:p>
        </p:txBody>
      </p:sp>
      <p:pic>
        <p:nvPicPr>
          <p:cNvPr id="3074" name="Picture 2" descr="C:\Users\R^R\Desktop\курение\positive-wallpapers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924560"/>
            <a:ext cx="6429420" cy="564771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b="1" cap="all" dirty="0" smtClean="0">
                <a:ln w="9000" cmpd="sng">
                  <a:solidFill>
                    <a:schemeClr val="tx2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2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hlinkClick r:id="rId2"/>
              </a:rPr>
              <a:t>Литература:</a:t>
            </a:r>
          </a:p>
          <a:p>
            <a:pPr>
              <a:buNone/>
            </a:pPr>
            <a:r>
              <a:rPr lang="ru-RU" sz="2000" dirty="0" smtClean="0">
                <a:hlinkClick r:id="rId2"/>
              </a:rPr>
              <a:t>1.</a:t>
            </a:r>
            <a:r>
              <a:rPr lang="en-US" sz="2000" dirty="0" smtClean="0">
                <a:hlinkClick r:id="rId2"/>
              </a:rPr>
              <a:t>http://www.dvinainform.ru/society/2012/05/31/8118.html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>
                <a:hlinkClick r:id="rId3"/>
              </a:rPr>
              <a:t>2.</a:t>
            </a:r>
            <a:r>
              <a:rPr lang="en-US" sz="2000" dirty="0" smtClean="0">
                <a:hlinkClick r:id="rId3"/>
              </a:rPr>
              <a:t>http://yandex.ru/yandsearch?lr=20&amp;text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>
                <a:hlinkClick r:id="rId4"/>
              </a:rPr>
              <a:t>3.</a:t>
            </a:r>
            <a:r>
              <a:rPr lang="en-US" sz="2000" dirty="0" smtClean="0">
                <a:hlinkClick r:id="rId4"/>
              </a:rPr>
              <a:t>http://www.arh.aif.ru/society/church/331726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>
                <a:hlinkClick r:id="rId5"/>
              </a:rPr>
              <a:t>4.</a:t>
            </a:r>
            <a:r>
              <a:rPr lang="en-US" sz="2000" dirty="0" smtClean="0">
                <a:hlinkClick r:id="rId5"/>
              </a:rPr>
              <a:t>http://images.yandex.ru/yandsearch?text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>
                <a:hlinkClick r:id="rId6"/>
              </a:rPr>
              <a:t>5.</a:t>
            </a:r>
            <a:r>
              <a:rPr lang="en-US" sz="2000" dirty="0" smtClean="0">
                <a:hlinkClick r:id="rId6"/>
              </a:rPr>
              <a:t>http://ne-kurim.ru/articles/stat/statistika-kureniya-v-rossii/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>
                <a:hlinkClick r:id="rId7"/>
              </a:rPr>
              <a:t>6.</a:t>
            </a:r>
            <a:r>
              <a:rPr lang="en-US" sz="2000" dirty="0" smtClean="0">
                <a:hlinkClick r:id="rId8"/>
              </a:rPr>
              <a:t> http://ru.wikipedia.org/wiki/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>
                <a:hlinkClick r:id="rId9"/>
              </a:rPr>
              <a:t>7.</a:t>
            </a:r>
            <a:r>
              <a:rPr lang="en-US" sz="2000" dirty="0" smtClean="0">
                <a:hlinkClick r:id="rId9"/>
              </a:rPr>
              <a:t>http://constructorus.ru/aforizmy/vyskazyvaniya-velikix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>
                <a:hlinkClick r:id="rId10"/>
              </a:rPr>
              <a:t>8.</a:t>
            </a:r>
            <a:r>
              <a:rPr lang="en-US" sz="2000" dirty="0" smtClean="0">
                <a:hlinkClick r:id="rId10"/>
              </a:rPr>
              <a:t>http://www.ja-zdorov.ru/blog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7416800" cy="1098534"/>
          </a:xfrm>
        </p:spPr>
        <p:txBody>
          <a:bodyPr/>
          <a:lstStyle/>
          <a:p>
            <a:pPr algn="ctr"/>
            <a:r>
              <a:rPr lang="ru-RU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Курение в России</a:t>
            </a:r>
            <a:endParaRPr lang="ru-RU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6357982" cy="5383228"/>
          </a:xfrm>
        </p:spPr>
        <p:txBody>
          <a:bodyPr/>
          <a:lstStyle/>
          <a:p>
            <a:pPr>
              <a:buNone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      	</a:t>
            </a:r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  <a:cs typeface="Adobe Arabic" pitchFamily="18" charset="-78"/>
              </a:rPr>
              <a:t>Постепенно </a:t>
            </a:r>
            <a:r>
              <a:rPr lang="ru-RU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  <a:cs typeface="Adobe Arabic" pitchFamily="18" charset="-78"/>
              </a:rPr>
              <a:t>курение стало "путешествовать" по Европе, дошло до России, но активного распространения не получило, пока царевич Петр Алексеевич, постоянно общавшийся с чужеземцами, не научился курить</a:t>
            </a:r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  <a:cs typeface="Adobe Arabic" pitchFamily="18" charset="-78"/>
              </a:rPr>
              <a:t>.  </a:t>
            </a:r>
          </a:p>
          <a:p>
            <a:pPr>
              <a:buNone/>
            </a:pPr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  <a:cs typeface="Adobe Arabic" pitchFamily="18" charset="-78"/>
              </a:rPr>
              <a:t>      	потом </a:t>
            </a:r>
            <a:r>
              <a:rPr lang="ru-RU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  <a:cs typeface="Adobe Arabic" pitchFamily="18" charset="-78"/>
              </a:rPr>
              <a:t>он стал царем и начал, как известно, вводить в России "европейские" порядки, в том числе и пропаганду курения. </a:t>
            </a:r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  <a:cs typeface="Adobe Arabic" pitchFamily="18" charset="-78"/>
              </a:rPr>
              <a:t> </a:t>
            </a:r>
          </a:p>
          <a:p>
            <a:pPr>
              <a:buNone/>
            </a:pPr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  <a:cs typeface="Adobe Arabic" pitchFamily="18" charset="-78"/>
              </a:rPr>
              <a:t>		При </a:t>
            </a:r>
            <a:r>
              <a:rPr lang="ru-RU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  <a:cs typeface="Adobe Arabic" pitchFamily="18" charset="-78"/>
              </a:rPr>
              <a:t>Петре I </a:t>
            </a:r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  <a:cs typeface="Adobe Arabic" pitchFamily="18" charset="-78"/>
              </a:rPr>
              <a:t> в </a:t>
            </a:r>
            <a:r>
              <a:rPr lang="ru-RU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  <a:cs typeface="Adobe Arabic" pitchFamily="18" charset="-78"/>
              </a:rPr>
              <a:t>России появились первые </a:t>
            </a:r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  <a:cs typeface="Adobe Arabic" pitchFamily="18" charset="-78"/>
              </a:rPr>
              <a:t> табачные </a:t>
            </a:r>
            <a:r>
              <a:rPr lang="ru-RU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  <a:cs typeface="Adobe Arabic" pitchFamily="18" charset="-78"/>
              </a:rPr>
              <a:t>фабрики. Курение распространилось по всей стране. </a:t>
            </a:r>
            <a:endParaRPr lang="ru-RU" sz="20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Narrow" pitchFamily="34" charset="0"/>
              <a:cs typeface="Adobe Arabic" pitchFamily="18" charset="-78"/>
            </a:endParaRPr>
          </a:p>
          <a:p>
            <a:pPr>
              <a:buNone/>
            </a:pPr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  <a:cs typeface="Adobe Arabic" pitchFamily="18" charset="-78"/>
              </a:rPr>
              <a:t>              Тогда </a:t>
            </a:r>
            <a:r>
              <a:rPr lang="ru-RU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  <a:cs typeface="Adobe Arabic" pitchFamily="18" charset="-78"/>
              </a:rPr>
              <a:t>еще никто не знал, насколько опасна эта привычка. </a:t>
            </a:r>
          </a:p>
          <a:p>
            <a:pPr>
              <a:buNone/>
            </a:pPr>
            <a:r>
              <a:rPr lang="ru-RU" sz="2000" dirty="0">
                <a:solidFill>
                  <a:schemeClr val="bg1"/>
                </a:solidFill>
                <a:cs typeface="Adobe Arabic" pitchFamily="18" charset="-78"/>
              </a:rPr>
              <a:t> </a:t>
            </a:r>
          </a:p>
          <a:p>
            <a:endParaRPr lang="ru-RU" dirty="0"/>
          </a:p>
        </p:txBody>
      </p:sp>
      <p:pic>
        <p:nvPicPr>
          <p:cNvPr id="6146" name="Picture 2" descr="C:\Users\R^R\Desktop\курение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1500174"/>
            <a:ext cx="2286016" cy="391357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115888"/>
            <a:ext cx="7715304" cy="1955790"/>
          </a:xfrm>
        </p:spPr>
        <p:txBody>
          <a:bodyPr/>
          <a:lstStyle/>
          <a:p>
            <a:pPr algn="ctr"/>
            <a:r>
              <a:rPr lang="ru-RU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Что же представляет собой табачный дым? 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 </a:t>
            </a:r>
            <a:r>
              <a:rPr lang="ru-RU" dirty="0"/>
              <a:t/>
            </a:r>
            <a:br>
              <a:rPr lang="ru-RU" dirty="0"/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142844" y="1643050"/>
            <a:ext cx="5072098" cy="5026038"/>
          </a:xfrm>
        </p:spPr>
        <p:txBody>
          <a:bodyPr/>
          <a:lstStyle/>
          <a:p>
            <a:pPr>
              <a:buNone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	</a:t>
            </a: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S"/>
                <a:ea typeface="Arial Unicode MS" pitchFamily="34" charset="-128"/>
                <a:cs typeface="Arial Unicode MS" pitchFamily="34" charset="-128"/>
              </a:rPr>
              <a:t>Дым </a:t>
            </a:r>
            <a:r>
              <a:rPr lang="ru-RU" sz="16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S"/>
                <a:ea typeface="Arial Unicode MS" pitchFamily="34" charset="-128"/>
                <a:cs typeface="Arial Unicode MS" pitchFamily="34" charset="-128"/>
              </a:rPr>
              <a:t>абсолютно всех табачных изделий содержит вещества, многие из которых являются </a:t>
            </a:r>
            <a:r>
              <a:rPr lang="ru-RU" sz="16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S"/>
                <a:ea typeface="Arial Unicode MS" pitchFamily="34" charset="-128"/>
                <a:cs typeface="Arial Unicode MS" pitchFamily="34" charset="-128"/>
              </a:rPr>
              <a:t>ядовитыми</a:t>
            </a:r>
            <a:r>
              <a:rPr lang="ru-RU" sz="16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S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ru-RU" sz="1600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tang" pitchFamily="18" charset="-127"/>
                <a:ea typeface="Batang" pitchFamily="18" charset="-127"/>
                <a:cs typeface="Arial Unicode MS" pitchFamily="34" charset="-128"/>
              </a:rPr>
              <a:t>аммиак, окись углерода, синильная кислота, сероводород, никотин, ртуть, ацетон, свинец. </a:t>
            </a:r>
            <a:endParaRPr lang="ru-RU" sz="1600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atang" pitchFamily="18" charset="-127"/>
              <a:ea typeface="Batang" pitchFamily="18" charset="-127"/>
              <a:cs typeface="Arial Unicode MS" pitchFamily="34" charset="-128"/>
            </a:endParaRPr>
          </a:p>
          <a:p>
            <a:pPr>
              <a:buNone/>
            </a:pP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S"/>
                <a:ea typeface="Arial Unicode MS" pitchFamily="34" charset="-128"/>
                <a:cs typeface="Arial Unicode MS" pitchFamily="34" charset="-128"/>
              </a:rPr>
              <a:t>		В </a:t>
            </a:r>
            <a:r>
              <a:rPr lang="ru-RU" sz="16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S"/>
                <a:ea typeface="Arial Unicode MS" pitchFamily="34" charset="-128"/>
                <a:cs typeface="Arial Unicode MS" pitchFamily="34" charset="-128"/>
              </a:rPr>
              <a:t>табачном дыме содержатся табачный дёготь, канцерогенные вещества (от латинского слова «канцер»-рак), способствующие возникновению злокачественных опухолей. </a:t>
            </a:r>
            <a:endParaRPr lang="ru-RU" sz="16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NarrowS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S"/>
                <a:ea typeface="Arial Unicode MS" pitchFamily="34" charset="-128"/>
                <a:cs typeface="Arial Unicode MS" pitchFamily="34" charset="-128"/>
              </a:rPr>
              <a:t>		Некоторые </a:t>
            </a:r>
            <a:r>
              <a:rPr lang="ru-RU" sz="16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S"/>
                <a:ea typeface="Arial Unicode MS" pitchFamily="34" charset="-128"/>
                <a:cs typeface="Arial Unicode MS" pitchFamily="34" charset="-128"/>
              </a:rPr>
              <a:t>курильщики полагают, что сигаретные фильтры, освобождая дым от содержащихся в нём частиц, делают его безвредным. К сожалению это не так. Они могут </a:t>
            </a:r>
            <a:r>
              <a:rPr lang="ru-RU" sz="16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задержать не более 20% веществ, а основная масса поступает в лёгкие.</a:t>
            </a:r>
          </a:p>
          <a:p>
            <a:pPr>
              <a:buNone/>
            </a:pPr>
            <a:r>
              <a:rPr lang="ru-RU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 </a:t>
            </a:r>
          </a:p>
          <a:p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2" name="Содержимое 11" descr="img_18012357_15_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29256" y="2357430"/>
            <a:ext cx="3571900" cy="2574611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7416800" cy="884220"/>
          </a:xfrm>
        </p:spPr>
        <p:txBody>
          <a:bodyPr/>
          <a:lstStyle/>
          <a:p>
            <a:pPr algn="ctr"/>
            <a:r>
              <a:rPr lang="ru-RU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Никотин</a:t>
            </a:r>
            <a:endParaRPr lang="ru-RU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1214422"/>
            <a:ext cx="6176976" cy="3500462"/>
          </a:xfrm>
        </p:spPr>
        <p:txBody>
          <a:bodyPr/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Никотин</a:t>
            </a:r>
            <a:r>
              <a:rPr lang="ru-RU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1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– </a:t>
            </a:r>
            <a:r>
              <a:rPr lang="ru-RU" sz="1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это сильнейший наркотический яд растительного происхождения. </a:t>
            </a:r>
            <a:endParaRPr lang="ru-RU" sz="18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В </a:t>
            </a:r>
            <a:r>
              <a:rPr lang="ru-RU" sz="1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чистом виде никотин – это прозрачная маслянистая жидкость со жгучим вкусом. Именно такой вкус ощущает курильщик, когда докуривает окурок, где оседает никотин. В фильтре сигареты может накопиться такое количество никотина, которого достаточно, чтобы убить мышь. </a:t>
            </a:r>
          </a:p>
        </p:txBody>
      </p:sp>
      <p:pic>
        <p:nvPicPr>
          <p:cNvPr id="4" name="Рисунок 3" descr="smoking_sil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7950" y="214290"/>
            <a:ext cx="2434467" cy="30241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692150"/>
            <a:ext cx="7416800" cy="4951428"/>
          </a:xfrm>
        </p:spPr>
        <p:txBody>
          <a:bodyPr/>
          <a:lstStyle/>
          <a:p>
            <a:r>
              <a:rPr lang="ru-RU" sz="20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Воробьи, голуби и другие птицы </a:t>
            </a:r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погибают, если к их клюву всего лишь поднести стеклянную палочку смоченную никотином. </a:t>
            </a:r>
          </a:p>
          <a:p>
            <a:endParaRPr lang="ru-RU" sz="8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20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Кролики</a:t>
            </a:r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погибают от ¼ капли никотина, </a:t>
            </a:r>
          </a:p>
          <a:p>
            <a:endParaRPr lang="ru-RU" sz="8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20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собаки</a:t>
            </a:r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– от ½ капли. </a:t>
            </a:r>
          </a:p>
          <a:p>
            <a:endParaRPr lang="ru-RU" sz="8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Говорят, что капля никотина убивает </a:t>
            </a:r>
            <a:r>
              <a:rPr lang="ru-RU" sz="20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лошадь</a:t>
            </a:r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но если быть более точным, то одной капли никотина хватит, чтобы уничтожить </a:t>
            </a:r>
            <a:r>
              <a:rPr lang="ru-RU" sz="20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тройку взрослых лошадей </a:t>
            </a:r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массой до полутоны каждая. </a:t>
            </a:r>
          </a:p>
          <a:p>
            <a:endParaRPr lang="ru-RU" sz="8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Для </a:t>
            </a:r>
            <a:r>
              <a:rPr lang="ru-RU" sz="20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человека </a:t>
            </a:r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смертельная доза никотина составляет от 50 до 100мг, или 2-3 капли.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2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момент затяжки дымом сигареты температура на ее конце достигает 60 градусов и выше.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sz="2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Происходит возгонка табака и папиросной бумаги, при этом образуется около 200 вредных веществ.</a:t>
            </a:r>
          </a:p>
          <a:p>
            <a:pPr>
              <a:lnSpc>
                <a:spcPct val="90000"/>
              </a:lnSpc>
              <a:defRPr/>
            </a:pPr>
            <a:endParaRPr lang="ru-RU" dirty="0" smtClean="0">
              <a:latin typeface="Arial Narrow)"/>
            </a:endParaRPr>
          </a:p>
        </p:txBody>
      </p:sp>
      <p:pic>
        <p:nvPicPr>
          <p:cNvPr id="5125" name="Picture 5" descr="C:\Users\R^R\Desktop\курение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286124"/>
            <a:ext cx="3152790" cy="214314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63600" y="214290"/>
            <a:ext cx="7416800" cy="508000"/>
          </a:xfrm>
        </p:spPr>
        <p:txBody>
          <a:bodyPr/>
          <a:lstStyle/>
          <a:p>
            <a:pPr algn="ctr"/>
            <a:r>
              <a:rPr lang="ru-RU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Здоровье и курение</a:t>
            </a:r>
            <a:endParaRPr lang="ru-RU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285720" y="1142984"/>
            <a:ext cx="4929222" cy="3857652"/>
          </a:xfrm>
        </p:spPr>
        <p:txBody>
          <a:bodyPr/>
          <a:lstStyle/>
          <a:p>
            <a:pPr lvl="1">
              <a:buNone/>
            </a:pPr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    </a:t>
            </a:r>
            <a:r>
              <a:rPr lang="ru-RU" sz="20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Курильщик </a:t>
            </a:r>
            <a:r>
              <a:rPr lang="ru-RU" sz="2000" b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собственноручно сокращает свою жизнь на </a:t>
            </a:r>
            <a:r>
              <a:rPr lang="ru-RU" sz="2000" b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3 – 8 лет</a:t>
            </a:r>
            <a:r>
              <a:rPr lang="ru-RU" sz="20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.</a:t>
            </a:r>
          </a:p>
          <a:p>
            <a:pPr lvl="1">
              <a:buNone/>
            </a:pPr>
            <a:r>
              <a:rPr lang="ru-RU" sz="20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+mn-ea"/>
                <a:cs typeface="+mn-cs"/>
              </a:rPr>
              <a:t>   </a:t>
            </a:r>
            <a:r>
              <a:rPr lang="ru-RU" sz="20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2000" b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Если человек курит в день до 9 сигарет, то сокращает свою жизнь на </a:t>
            </a:r>
            <a:r>
              <a:rPr lang="ru-RU" sz="2000" b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4 года</a:t>
            </a:r>
            <a:r>
              <a:rPr lang="ru-RU" sz="2000" b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, </a:t>
            </a:r>
            <a:endParaRPr lang="ru-RU" sz="2000" b="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  <a:cs typeface="+mn-cs"/>
            </a:endParaRPr>
          </a:p>
          <a:p>
            <a:pPr lvl="1">
              <a:buNone/>
            </a:pPr>
            <a:r>
              <a:rPr lang="ru-RU" sz="20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+mn-ea"/>
                <a:cs typeface="+mn-cs"/>
              </a:rPr>
              <a:t>    </a:t>
            </a:r>
            <a:r>
              <a:rPr lang="ru-RU" sz="20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10-19 </a:t>
            </a:r>
            <a:r>
              <a:rPr lang="ru-RU" sz="2000" b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сигарет - </a:t>
            </a:r>
            <a:r>
              <a:rPr lang="ru-RU" sz="2000" b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5 лет</a:t>
            </a:r>
            <a:r>
              <a:rPr lang="ru-RU" sz="2000" b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, </a:t>
            </a:r>
            <a:r>
              <a:rPr lang="ru-RU" sz="20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 </a:t>
            </a:r>
          </a:p>
          <a:p>
            <a:pPr lvl="1">
              <a:buNone/>
            </a:pPr>
            <a:r>
              <a:rPr lang="ru-RU" sz="20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+mn-ea"/>
                <a:cs typeface="+mn-cs"/>
              </a:rPr>
              <a:t>     </a:t>
            </a:r>
            <a:r>
              <a:rPr lang="ru-RU" sz="20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20-39 </a:t>
            </a:r>
            <a:r>
              <a:rPr lang="ru-RU" sz="2000" b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сигарет - </a:t>
            </a:r>
            <a:r>
              <a:rPr lang="ru-RU" sz="2000" b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6 лет</a:t>
            </a:r>
            <a:r>
              <a:rPr lang="ru-RU" sz="2000" b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. СМЕРТЕЛЬНАЯ доза для взрослого - 1 пачка сигарет, а для подростка пол пачки.</a:t>
            </a:r>
          </a:p>
          <a:p>
            <a:pPr>
              <a:buNone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 </a:t>
            </a:r>
          </a:p>
        </p:txBody>
      </p:sp>
      <p:pic>
        <p:nvPicPr>
          <p:cNvPr id="4098" name="Picture 2" descr="C:\Users\R^R\Desktop\курение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071546"/>
            <a:ext cx="3600479" cy="391954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template 4">
      <a:dk1>
        <a:srgbClr val="4D4D4D"/>
      </a:dk1>
      <a:lt1>
        <a:srgbClr val="FFFFFF"/>
      </a:lt1>
      <a:dk2>
        <a:srgbClr val="000000"/>
      </a:dk2>
      <a:lt2>
        <a:srgbClr val="9B6902"/>
      </a:lt2>
      <a:accent1>
        <a:srgbClr val="C75E00"/>
      </a:accent1>
      <a:accent2>
        <a:srgbClr val="FED416"/>
      </a:accent2>
      <a:accent3>
        <a:srgbClr val="FFFFFF"/>
      </a:accent3>
      <a:accent4>
        <a:srgbClr val="404040"/>
      </a:accent4>
      <a:accent5>
        <a:srgbClr val="E0B6AA"/>
      </a:accent5>
      <a:accent6>
        <a:srgbClr val="E6C013"/>
      </a:accent6>
      <a:hlink>
        <a:srgbClr val="EE6600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D5E1F3"/>
        </a:lt2>
        <a:accent1>
          <a:srgbClr val="BC4417"/>
        </a:accent1>
        <a:accent2>
          <a:srgbClr val="CF9C1C"/>
        </a:accent2>
        <a:accent3>
          <a:srgbClr val="FFFFFF"/>
        </a:accent3>
        <a:accent4>
          <a:srgbClr val="404040"/>
        </a:accent4>
        <a:accent5>
          <a:srgbClr val="DAB0AB"/>
        </a:accent5>
        <a:accent6>
          <a:srgbClr val="BB8D18"/>
        </a:accent6>
        <a:hlink>
          <a:srgbClr val="E8C97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BF4413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DCB0AA"/>
        </a:accent5>
        <a:accent6>
          <a:srgbClr val="E79B1D"/>
        </a:accent6>
        <a:hlink>
          <a:srgbClr val="C5A3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4A1B17"/>
        </a:lt2>
        <a:accent1>
          <a:srgbClr val="C66C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DFBAAA"/>
        </a:accent5>
        <a:accent6>
          <a:srgbClr val="E6C013"/>
        </a:accent6>
        <a:hlink>
          <a:srgbClr val="FFDE9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013"/>
        </a:accent6>
        <a:hlink>
          <a:srgbClr val="EE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570301"/>
        </a:lt2>
        <a:accent1>
          <a:srgbClr val="D37E00"/>
        </a:accent1>
        <a:accent2>
          <a:srgbClr val="F5CB03"/>
        </a:accent2>
        <a:accent3>
          <a:srgbClr val="FFFFFF"/>
        </a:accent3>
        <a:accent4>
          <a:srgbClr val="404040"/>
        </a:accent4>
        <a:accent5>
          <a:srgbClr val="E6C0AA"/>
        </a:accent5>
        <a:accent6>
          <a:srgbClr val="DEB802"/>
        </a:accent6>
        <a:hlink>
          <a:srgbClr val="D860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713C0C"/>
        </a:lt2>
        <a:accent1>
          <a:srgbClr val="E4B058"/>
        </a:accent1>
        <a:accent2>
          <a:srgbClr val="FDD912"/>
        </a:accent2>
        <a:accent3>
          <a:srgbClr val="FFFFFF"/>
        </a:accent3>
        <a:accent4>
          <a:srgbClr val="404040"/>
        </a:accent4>
        <a:accent5>
          <a:srgbClr val="EFD4B4"/>
        </a:accent5>
        <a:accent6>
          <a:srgbClr val="E5C40F"/>
        </a:accent6>
        <a:hlink>
          <a:srgbClr val="E063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D87200"/>
        </a:lt2>
        <a:accent1>
          <a:srgbClr val="E29B07"/>
        </a:accent1>
        <a:accent2>
          <a:srgbClr val="EDBF03"/>
        </a:accent2>
        <a:accent3>
          <a:srgbClr val="FFFFFF"/>
        </a:accent3>
        <a:accent4>
          <a:srgbClr val="404040"/>
        </a:accent4>
        <a:accent5>
          <a:srgbClr val="EECBAA"/>
        </a:accent5>
        <a:accent6>
          <a:srgbClr val="D7AD02"/>
        </a:accent6>
        <a:hlink>
          <a:srgbClr val="7CA43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D24D06"/>
        </a:lt2>
        <a:accent1>
          <a:srgbClr val="E59709"/>
        </a:accent1>
        <a:accent2>
          <a:srgbClr val="E9AC24"/>
        </a:accent2>
        <a:accent3>
          <a:srgbClr val="FFFFFF"/>
        </a:accent3>
        <a:accent4>
          <a:srgbClr val="404040"/>
        </a:accent4>
        <a:accent5>
          <a:srgbClr val="F0C9AA"/>
        </a:accent5>
        <a:accent6>
          <a:srgbClr val="D39B20"/>
        </a:accent6>
        <a:hlink>
          <a:srgbClr val="F7B80B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CD5003"/>
        </a:lt2>
        <a:accent1>
          <a:srgbClr val="419DCF"/>
        </a:accent1>
        <a:accent2>
          <a:srgbClr val="BC1F1F"/>
        </a:accent2>
        <a:accent3>
          <a:srgbClr val="FFFFFF"/>
        </a:accent3>
        <a:accent4>
          <a:srgbClr val="404040"/>
        </a:accent4>
        <a:accent5>
          <a:srgbClr val="B0CCE4"/>
        </a:accent5>
        <a:accent6>
          <a:srgbClr val="AA1B1B"/>
        </a:accent6>
        <a:hlink>
          <a:srgbClr val="FFE42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DF2905"/>
        </a:lt2>
        <a:accent1>
          <a:srgbClr val="D05203"/>
        </a:accent1>
        <a:accent2>
          <a:srgbClr val="72A3E1"/>
        </a:accent2>
        <a:accent3>
          <a:srgbClr val="FFFFFF"/>
        </a:accent3>
        <a:accent4>
          <a:srgbClr val="404040"/>
        </a:accent4>
        <a:accent5>
          <a:srgbClr val="E4B3AA"/>
        </a:accent5>
        <a:accent6>
          <a:srgbClr val="6793CC"/>
        </a:accent6>
        <a:hlink>
          <a:srgbClr val="F3A10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597</TotalTime>
  <Words>979</Words>
  <Application>Microsoft Office PowerPoint</Application>
  <PresentationFormat>Экран (4:3)</PresentationFormat>
  <Paragraphs>193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template</vt:lpstr>
      <vt:lpstr> Международный день отказа от курение </vt:lpstr>
      <vt:lpstr>Что  такое табак? </vt:lpstr>
      <vt:lpstr>Слайд 3</vt:lpstr>
      <vt:lpstr>Курение в России</vt:lpstr>
      <vt:lpstr>Что же представляет собой табачный дым?    </vt:lpstr>
      <vt:lpstr>Никотин</vt:lpstr>
      <vt:lpstr>Слайд 7</vt:lpstr>
      <vt:lpstr>Слайд 8</vt:lpstr>
      <vt:lpstr>Здоровье и курение</vt:lpstr>
      <vt:lpstr>Как же влияет курение на наш организм? </vt:lpstr>
      <vt:lpstr>Курильщик и окружение</vt:lpstr>
      <vt:lpstr>Слайд 12</vt:lpstr>
      <vt:lpstr>Слайд 13</vt:lpstr>
      <vt:lpstr>Курение и жизнь</vt:lpstr>
      <vt:lpstr>Борьба с курением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Высказывание знаменитых о курении</vt:lpstr>
      <vt:lpstr>Слайд 28</vt:lpstr>
      <vt:lpstr>Слайд 29</vt:lpstr>
      <vt:lpstr>          Спасибо за внимание!</vt:lpstr>
      <vt:lpstr>Слайд 31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Скажем  никотину: “Нет!”</dc:title>
  <dc:creator>User</dc:creator>
  <cp:lastModifiedBy>R^R</cp:lastModifiedBy>
  <cp:revision>472</cp:revision>
  <dcterms:created xsi:type="dcterms:W3CDTF">2010-03-02T07:07:39Z</dcterms:created>
  <dcterms:modified xsi:type="dcterms:W3CDTF">2013-12-22T18:21:41Z</dcterms:modified>
</cp:coreProperties>
</file>