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78" r:id="rId6"/>
    <p:sldId id="260" r:id="rId7"/>
    <p:sldId id="276" r:id="rId8"/>
    <p:sldId id="262" r:id="rId9"/>
    <p:sldId id="261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7" r:id="rId23"/>
    <p:sldId id="275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C603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B19B-05C6-4C75-ADB4-A3C404380A6D}" type="datetimeFigureOut">
              <a:rPr lang="ru-RU" smtClean="0"/>
              <a:pPr/>
              <a:t>02.09.2013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5D9987C-CCF4-4309-BB83-493D05D6D7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B19B-05C6-4C75-ADB4-A3C404380A6D}" type="datetimeFigureOut">
              <a:rPr lang="ru-RU" smtClean="0"/>
              <a:pPr/>
              <a:t>02.09.2013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9987C-CCF4-4309-BB83-493D05D6D7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B19B-05C6-4C75-ADB4-A3C404380A6D}" type="datetimeFigureOut">
              <a:rPr lang="ru-RU" smtClean="0"/>
              <a:pPr/>
              <a:t>02.09.2013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9987C-CCF4-4309-BB83-493D05D6D7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B19B-05C6-4C75-ADB4-A3C404380A6D}" type="datetimeFigureOut">
              <a:rPr lang="ru-RU" smtClean="0"/>
              <a:pPr/>
              <a:t>02.09.2013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5D9987C-CCF4-4309-BB83-493D05D6D7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B19B-05C6-4C75-ADB4-A3C404380A6D}" type="datetimeFigureOut">
              <a:rPr lang="ru-RU" smtClean="0"/>
              <a:pPr/>
              <a:t>02.09.2013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9987C-CCF4-4309-BB83-493D05D6D7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B19B-05C6-4C75-ADB4-A3C404380A6D}" type="datetimeFigureOut">
              <a:rPr lang="ru-RU" smtClean="0"/>
              <a:pPr/>
              <a:t>02.09.2013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9987C-CCF4-4309-BB83-493D05D6D7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B19B-05C6-4C75-ADB4-A3C404380A6D}" type="datetimeFigureOut">
              <a:rPr lang="ru-RU" smtClean="0"/>
              <a:pPr/>
              <a:t>02.09.2013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95D9987C-CCF4-4309-BB83-493D05D6D7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B19B-05C6-4C75-ADB4-A3C404380A6D}" type="datetimeFigureOut">
              <a:rPr lang="ru-RU" smtClean="0"/>
              <a:pPr/>
              <a:t>02.09.2013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9987C-CCF4-4309-BB83-493D05D6D7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B19B-05C6-4C75-ADB4-A3C404380A6D}" type="datetimeFigureOut">
              <a:rPr lang="ru-RU" smtClean="0"/>
              <a:pPr/>
              <a:t>02.09.2013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9987C-CCF4-4309-BB83-493D05D6D7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B19B-05C6-4C75-ADB4-A3C404380A6D}" type="datetimeFigureOut">
              <a:rPr lang="ru-RU" smtClean="0"/>
              <a:pPr/>
              <a:t>02.09.2013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9987C-CCF4-4309-BB83-493D05D6D7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B19B-05C6-4C75-ADB4-A3C404380A6D}" type="datetimeFigureOut">
              <a:rPr lang="ru-RU" smtClean="0"/>
              <a:pPr/>
              <a:t>02.09.2013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9987C-CCF4-4309-BB83-493D05D6D7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18FB19B-05C6-4C75-ADB4-A3C404380A6D}" type="datetimeFigureOut">
              <a:rPr lang="ru-RU" smtClean="0"/>
              <a:pPr/>
              <a:t>02.09.2013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5D9987C-CCF4-4309-BB83-493D05D6D7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338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r"/>
            <a:r>
              <a:rPr lang="ru-RU" b="1" i="1" dirty="0" smtClean="0">
                <a:solidFill>
                  <a:srgbClr val="0070C0"/>
                </a:solidFill>
              </a:rPr>
              <a:t>Автор: </a:t>
            </a:r>
            <a:br>
              <a:rPr lang="ru-RU" b="1" i="1" dirty="0" smtClean="0">
                <a:solidFill>
                  <a:srgbClr val="0070C0"/>
                </a:solidFill>
              </a:rPr>
            </a:br>
            <a:r>
              <a:rPr lang="ru-RU" b="1" i="1" dirty="0" err="1" smtClean="0">
                <a:solidFill>
                  <a:srgbClr val="0070C0"/>
                </a:solidFill>
              </a:rPr>
              <a:t>Каузова</a:t>
            </a:r>
            <a:r>
              <a:rPr lang="ru-RU" b="1" i="1" dirty="0" smtClean="0">
                <a:solidFill>
                  <a:srgbClr val="0070C0"/>
                </a:solidFill>
              </a:rPr>
              <a:t> Ольга Николаевна</a:t>
            </a:r>
            <a:endParaRPr lang="ru-RU" b="1" i="1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285728"/>
            <a:ext cx="8458200" cy="4514872"/>
          </a:xfrm>
        </p:spPr>
        <p:txBody>
          <a:bodyPr>
            <a:normAutofit/>
          </a:bodyPr>
          <a:lstStyle/>
          <a:p>
            <a:pPr algn="ctr"/>
            <a:r>
              <a:rPr lang="ru-RU" sz="7200" b="1" i="1" dirty="0" smtClean="0">
                <a:solidFill>
                  <a:schemeClr val="bg2">
                    <a:lumMod val="25000"/>
                  </a:schemeClr>
                </a:solidFill>
              </a:rPr>
              <a:t>Презентация </a:t>
            </a:r>
          </a:p>
          <a:p>
            <a:pPr algn="ctr"/>
            <a:r>
              <a:rPr lang="ru-RU" sz="6600" b="1" i="1" dirty="0" smtClean="0">
                <a:solidFill>
                  <a:schemeClr val="bg2">
                    <a:lumMod val="25000"/>
                  </a:schemeClr>
                </a:solidFill>
              </a:rPr>
              <a:t>«Лекарственные растения»</a:t>
            </a:r>
            <a:endParaRPr lang="ru-RU" sz="6600" b="1" i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685784"/>
          </a:xfrm>
        </p:spPr>
        <p:txBody>
          <a:bodyPr/>
          <a:lstStyle/>
          <a:p>
            <a:r>
              <a:rPr lang="ru-RU" dirty="0" smtClean="0"/>
              <a:t>Удивительный состав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071546"/>
            <a:ext cx="8686800" cy="5572164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    В цветочных корзинках ромашки лекарственной содержится эфирное масло, в состав которого входят 26 ценных компонента: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 </a:t>
            </a:r>
            <a:r>
              <a:rPr lang="ru-RU" dirty="0" err="1" smtClean="0"/>
              <a:t>хамазулен</a:t>
            </a:r>
            <a:r>
              <a:rPr lang="ru-RU" dirty="0" smtClean="0"/>
              <a:t> и </a:t>
            </a:r>
            <a:r>
              <a:rPr lang="ru-RU" dirty="0" err="1" smtClean="0"/>
              <a:t>кадинен</a:t>
            </a:r>
            <a:r>
              <a:rPr lang="ru-RU" dirty="0" smtClean="0"/>
              <a:t>; </a:t>
            </a:r>
          </a:p>
          <a:p>
            <a:pPr>
              <a:buFont typeface="Wingdings" pitchFamily="2" charset="2"/>
              <a:buChar char="v"/>
            </a:pPr>
            <a:r>
              <a:rPr lang="ru-RU" dirty="0" err="1" smtClean="0"/>
              <a:t>флавоноиды</a:t>
            </a:r>
            <a:r>
              <a:rPr lang="ru-RU" dirty="0" smtClean="0"/>
              <a:t>, 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никотиновая,  аскорбиновая, </a:t>
            </a:r>
            <a:r>
              <a:rPr lang="ru-RU" dirty="0" err="1" smtClean="0"/>
              <a:t>каприловая</a:t>
            </a:r>
            <a:r>
              <a:rPr lang="ru-RU" dirty="0" smtClean="0"/>
              <a:t>, </a:t>
            </a:r>
            <a:r>
              <a:rPr lang="ru-RU" dirty="0" err="1" smtClean="0"/>
              <a:t>антемисовая</a:t>
            </a:r>
            <a:r>
              <a:rPr lang="ru-RU" dirty="0" smtClean="0"/>
              <a:t>, изовалериановая и </a:t>
            </a:r>
          </a:p>
          <a:p>
            <a:pPr>
              <a:buNone/>
            </a:pPr>
            <a:r>
              <a:rPr lang="ru-RU" dirty="0" smtClean="0"/>
              <a:t>салициловая кислоты, 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кумарины и холин, </a:t>
            </a:r>
          </a:p>
          <a:p>
            <a:pPr>
              <a:buFont typeface="Wingdings" pitchFamily="2" charset="2"/>
              <a:buChar char="v"/>
            </a:pPr>
            <a:r>
              <a:rPr lang="ru-RU" dirty="0" err="1" smtClean="0"/>
              <a:t>фитостерины</a:t>
            </a:r>
            <a:r>
              <a:rPr lang="ru-RU" dirty="0" smtClean="0"/>
              <a:t> и каротин, 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горечи и слизи, 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камедь и сахара, 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белковые вещества,  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гликозид спазмолитического и  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гликозид потогонного действия,</a:t>
            </a:r>
          </a:p>
          <a:p>
            <a:pPr>
              <a:buFont typeface="Wingdings" pitchFamily="2" charset="2"/>
              <a:buChar char="v"/>
            </a:pPr>
            <a:r>
              <a:rPr lang="ru-RU" dirty="0" err="1" smtClean="0"/>
              <a:t>апигенин</a:t>
            </a:r>
            <a:r>
              <a:rPr lang="ru-RU" dirty="0" smtClean="0"/>
              <a:t> и </a:t>
            </a:r>
            <a:r>
              <a:rPr lang="ru-RU" dirty="0" err="1" smtClean="0"/>
              <a:t>апиин</a:t>
            </a:r>
            <a:r>
              <a:rPr lang="ru-RU" dirty="0" smtClean="0"/>
              <a:t>, </a:t>
            </a:r>
          </a:p>
          <a:p>
            <a:pPr>
              <a:buFont typeface="Wingdings" pitchFamily="2" charset="2"/>
              <a:buChar char="v"/>
            </a:pPr>
            <a:r>
              <a:rPr lang="ru-RU" dirty="0" err="1" smtClean="0"/>
              <a:t>герниарин</a:t>
            </a:r>
            <a:r>
              <a:rPr lang="ru-RU" dirty="0" smtClean="0"/>
              <a:t> и </a:t>
            </a:r>
            <a:r>
              <a:rPr lang="ru-RU" dirty="0" err="1" smtClean="0"/>
              <a:t>матрицин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 descr="romashka_lekarstvennay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5754" y="3000372"/>
            <a:ext cx="3778245" cy="38576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Места произрастания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357298"/>
            <a:ext cx="8686800" cy="514353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Ромашка лекарственная</a:t>
            </a:r>
          </a:p>
          <a:p>
            <a:pPr>
              <a:buNone/>
            </a:pPr>
            <a:r>
              <a:rPr lang="ru-RU" dirty="0" smtClean="0"/>
              <a:t> растет на лугах, полях,</a:t>
            </a:r>
          </a:p>
          <a:p>
            <a:pPr>
              <a:buNone/>
            </a:pPr>
            <a:r>
              <a:rPr lang="ru-RU" dirty="0" smtClean="0"/>
              <a:t> возле дорог как сорняк,</a:t>
            </a:r>
          </a:p>
          <a:p>
            <a:pPr>
              <a:buNone/>
            </a:pPr>
            <a:r>
              <a:rPr lang="ru-RU" dirty="0" smtClean="0"/>
              <a:t> предпочитает песчаные</a:t>
            </a:r>
          </a:p>
          <a:p>
            <a:pPr>
              <a:buNone/>
            </a:pPr>
            <a:r>
              <a:rPr lang="ru-RU" dirty="0" smtClean="0"/>
              <a:t> почвы.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medherb13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8" y="1500174"/>
            <a:ext cx="3041248" cy="46672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Терапевтическое</a:t>
            </a:r>
            <a:br>
              <a:rPr lang="ru-RU" dirty="0" smtClean="0"/>
            </a:br>
            <a:r>
              <a:rPr lang="ru-RU" dirty="0" smtClean="0"/>
              <a:t> действие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554162"/>
            <a:ext cx="8777318" cy="4525963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увеличивает секреторную </a:t>
            </a:r>
          </a:p>
          <a:p>
            <a:pPr>
              <a:buNone/>
            </a:pPr>
            <a:r>
              <a:rPr lang="ru-RU" dirty="0" smtClean="0"/>
              <a:t>деятельность пищеварительных желез, </a:t>
            </a:r>
          </a:p>
          <a:p>
            <a:r>
              <a:rPr lang="ru-RU" dirty="0" smtClean="0"/>
              <a:t>стимулирует желчевыделение,</a:t>
            </a:r>
          </a:p>
          <a:p>
            <a:r>
              <a:rPr lang="ru-RU" dirty="0" smtClean="0"/>
              <a:t>возбуждает аппетит,</a:t>
            </a:r>
          </a:p>
          <a:p>
            <a:r>
              <a:rPr lang="ru-RU" dirty="0" smtClean="0"/>
              <a:t>снимает спазмы органов брюшной полости, </a:t>
            </a:r>
          </a:p>
          <a:p>
            <a:r>
              <a:rPr lang="ru-RU" dirty="0" smtClean="0"/>
              <a:t>снижает образование газов в кишечнике, </a:t>
            </a:r>
          </a:p>
          <a:p>
            <a:r>
              <a:rPr lang="ru-RU" dirty="0" smtClean="0"/>
              <a:t>проявляет </a:t>
            </a:r>
            <a:r>
              <a:rPr lang="ru-RU" dirty="0" err="1" smtClean="0"/>
              <a:t>дермотоническое</a:t>
            </a:r>
            <a:r>
              <a:rPr lang="ru-RU" dirty="0" smtClean="0"/>
              <a:t>, болеутоляющее, противовоспалительное и </a:t>
            </a:r>
            <a:r>
              <a:rPr lang="ru-RU" dirty="0" err="1" smtClean="0"/>
              <a:t>антимикробное</a:t>
            </a:r>
            <a:r>
              <a:rPr lang="ru-RU" dirty="0" smtClean="0"/>
              <a:t> действие,</a:t>
            </a:r>
          </a:p>
          <a:p>
            <a:r>
              <a:rPr lang="ru-RU" dirty="0" smtClean="0"/>
              <a:t>уменьшает зуд, </a:t>
            </a:r>
          </a:p>
          <a:p>
            <a:r>
              <a:rPr lang="ru-RU" dirty="0" smtClean="0"/>
              <a:t>усиливает потоотделение, </a:t>
            </a:r>
          </a:p>
          <a:p>
            <a:r>
              <a:rPr lang="ru-RU" dirty="0" smtClean="0"/>
              <a:t>регулирует менструации, </a:t>
            </a:r>
          </a:p>
          <a:p>
            <a:r>
              <a:rPr lang="ru-RU" dirty="0" smtClean="0"/>
              <a:t>обладает противоаллергическими свойствами.</a:t>
            </a:r>
            <a:endParaRPr lang="ru-RU" dirty="0"/>
          </a:p>
        </p:txBody>
      </p:sp>
      <p:pic>
        <p:nvPicPr>
          <p:cNvPr id="4" name="Рисунок 3" descr="x_5361b89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7950" y="0"/>
            <a:ext cx="2786050" cy="21402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Применение ромашки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Отвары для полоскания,</a:t>
            </a:r>
          </a:p>
          <a:p>
            <a:r>
              <a:rPr lang="ru-RU" dirty="0" smtClean="0"/>
              <a:t>Отвары для приема </a:t>
            </a:r>
          </a:p>
          <a:p>
            <a:pPr>
              <a:buNone/>
            </a:pPr>
            <a:r>
              <a:rPr lang="ru-RU" dirty="0" smtClean="0"/>
              <a:t>препарата внутрь,</a:t>
            </a:r>
          </a:p>
          <a:p>
            <a:r>
              <a:rPr lang="ru-RU" dirty="0" smtClean="0"/>
              <a:t>Настои для натирания, </a:t>
            </a:r>
          </a:p>
          <a:p>
            <a:r>
              <a:rPr lang="ru-RU" dirty="0" smtClean="0"/>
              <a:t>Настои для компрессов,</a:t>
            </a:r>
          </a:p>
          <a:p>
            <a:r>
              <a:rPr lang="ru-RU" dirty="0" smtClean="0"/>
              <a:t>Кашицы для наружного</a:t>
            </a:r>
          </a:p>
          <a:p>
            <a:pPr>
              <a:buNone/>
            </a:pPr>
            <a:r>
              <a:rPr lang="ru-RU" dirty="0" smtClean="0"/>
              <a:t> применения и др.</a:t>
            </a:r>
            <a:endParaRPr lang="ru-RU" dirty="0"/>
          </a:p>
        </p:txBody>
      </p:sp>
      <p:pic>
        <p:nvPicPr>
          <p:cNvPr id="4" name="Рисунок 3" descr="46807433_5382437_romashk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3570" y="1285860"/>
            <a:ext cx="3249354" cy="48339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Отвары для приема внутрь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заболевания желудочно-кишечного тракта,</a:t>
            </a:r>
          </a:p>
          <a:p>
            <a:r>
              <a:rPr lang="ru-RU" dirty="0" smtClean="0"/>
              <a:t>спазмы мочевыводящих путей,</a:t>
            </a:r>
          </a:p>
          <a:p>
            <a:r>
              <a:rPr lang="ru-RU" dirty="0" smtClean="0"/>
              <a:t>метеоризм,</a:t>
            </a:r>
          </a:p>
          <a:p>
            <a:r>
              <a:rPr lang="ru-RU" dirty="0" smtClean="0"/>
              <a:t>заболевания печени (желчнокаменная болезнь),</a:t>
            </a:r>
          </a:p>
          <a:p>
            <a:r>
              <a:rPr lang="ru-RU" dirty="0" smtClean="0"/>
              <a:t>детский понос, сопровождающийся болями, коликами и вздутием кишечника, </a:t>
            </a:r>
          </a:p>
          <a:p>
            <a:r>
              <a:rPr lang="ru-RU" dirty="0" smtClean="0"/>
              <a:t>при нарушении менструального цикла, болезненных менструациях и воспалительных заболеваниях женских половых органов, тошноте у беременных. </a:t>
            </a:r>
            <a:endParaRPr lang="ru-RU" dirty="0"/>
          </a:p>
        </p:txBody>
      </p:sp>
      <p:pic>
        <p:nvPicPr>
          <p:cNvPr id="4" name="Рисунок 3" descr="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0364" y="0"/>
            <a:ext cx="3286148" cy="466725"/>
          </a:xfrm>
          <a:prstGeom prst="rect">
            <a:avLst/>
          </a:prstGeom>
        </p:spPr>
      </p:pic>
      <p:pic>
        <p:nvPicPr>
          <p:cNvPr id="5" name="Рисунок 4" descr="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0" y="0"/>
            <a:ext cx="2857500" cy="466725"/>
          </a:xfrm>
          <a:prstGeom prst="rect">
            <a:avLst/>
          </a:prstGeom>
        </p:spPr>
      </p:pic>
      <p:pic>
        <p:nvPicPr>
          <p:cNvPr id="6" name="Рисунок 5" descr="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000364" cy="466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Отвары для полоскания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воспаление слизистых оболочек горла, десен и рта, </a:t>
            </a:r>
          </a:p>
          <a:p>
            <a:r>
              <a:rPr lang="ru-RU" dirty="0" smtClean="0"/>
              <a:t>промывание гнойных ран, язв и геморроидальных узлов.</a:t>
            </a:r>
            <a:endParaRPr lang="ru-RU" dirty="0"/>
          </a:p>
        </p:txBody>
      </p:sp>
      <p:pic>
        <p:nvPicPr>
          <p:cNvPr id="4" name="Рисунок 3" descr="7d0dd6868b2f_enl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1990" y="3786190"/>
            <a:ext cx="4672010" cy="3071810"/>
          </a:xfrm>
          <a:prstGeom prst="rect">
            <a:avLst/>
          </a:prstGeom>
        </p:spPr>
      </p:pic>
      <p:pic>
        <p:nvPicPr>
          <p:cNvPr id="5" name="Рисунок 4" descr="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57628"/>
            <a:ext cx="4500558" cy="30003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4062359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4422"/>
            <a:ext cx="9144000" cy="564357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Настои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для компрессов и примочек при конъюнктивите, </a:t>
            </a:r>
          </a:p>
          <a:p>
            <a:r>
              <a:rPr lang="ru-RU" dirty="0" smtClean="0"/>
              <a:t>профессиональном дерматите,</a:t>
            </a:r>
          </a:p>
          <a:p>
            <a:r>
              <a:rPr lang="ru-RU" dirty="0" smtClean="0"/>
              <a:t>воспалении кожи и фурункулах, </a:t>
            </a:r>
          </a:p>
          <a:p>
            <a:r>
              <a:rPr lang="ru-RU" dirty="0" smtClean="0"/>
              <a:t>для спринцеваний при </a:t>
            </a:r>
            <a:r>
              <a:rPr lang="ru-RU" dirty="0" err="1" smtClean="0"/>
              <a:t>кольпите</a:t>
            </a:r>
            <a:r>
              <a:rPr lang="ru-RU" dirty="0" smtClean="0"/>
              <a:t>, </a:t>
            </a:r>
            <a:r>
              <a:rPr lang="ru-RU" dirty="0" err="1" smtClean="0"/>
              <a:t>вульвите</a:t>
            </a:r>
            <a:r>
              <a:rPr lang="ru-RU" dirty="0" smtClean="0"/>
              <a:t> и </a:t>
            </a:r>
            <a:r>
              <a:rPr lang="ru-RU" dirty="0" err="1" smtClean="0"/>
              <a:t>эндоцервиците</a:t>
            </a:r>
            <a:r>
              <a:rPr lang="ru-RU" dirty="0" smtClean="0"/>
              <a:t>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143240" cy="466725"/>
          </a:xfrm>
          <a:prstGeom prst="rect">
            <a:avLst/>
          </a:prstGeom>
        </p:spPr>
      </p:pic>
      <p:pic>
        <p:nvPicPr>
          <p:cNvPr id="5" name="Рисунок 4" descr="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3240" y="0"/>
            <a:ext cx="3214710" cy="466725"/>
          </a:xfrm>
          <a:prstGeom prst="rect">
            <a:avLst/>
          </a:prstGeom>
        </p:spPr>
      </p:pic>
      <p:pic>
        <p:nvPicPr>
          <p:cNvPr id="6" name="Рисунок 5" descr="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0" y="0"/>
            <a:ext cx="2857500" cy="466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Кашицы из соцветий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00174"/>
            <a:ext cx="8686800" cy="5089548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лечат рак кожи (делают припарки на пораженные участки),</a:t>
            </a:r>
          </a:p>
          <a:p>
            <a:r>
              <a:rPr lang="ru-RU" dirty="0" smtClean="0"/>
              <a:t>горячие кашицы на </a:t>
            </a:r>
          </a:p>
          <a:p>
            <a:pPr>
              <a:buNone/>
            </a:pPr>
            <a:r>
              <a:rPr lang="ru-RU" dirty="0" smtClean="0"/>
              <a:t>масле используют для</a:t>
            </a:r>
          </a:p>
          <a:p>
            <a:pPr>
              <a:buNone/>
            </a:pPr>
            <a:r>
              <a:rPr lang="ru-RU" dirty="0" smtClean="0"/>
              <a:t>натираний при </a:t>
            </a:r>
          </a:p>
          <a:p>
            <a:pPr>
              <a:buNone/>
            </a:pPr>
            <a:r>
              <a:rPr lang="ru-RU" dirty="0" smtClean="0"/>
              <a:t>подагрических и </a:t>
            </a:r>
          </a:p>
          <a:p>
            <a:pPr>
              <a:buNone/>
            </a:pPr>
            <a:r>
              <a:rPr lang="ru-RU" dirty="0" smtClean="0"/>
              <a:t>ревматических болях, </a:t>
            </a:r>
          </a:p>
          <a:p>
            <a:pPr>
              <a:buNone/>
            </a:pPr>
            <a:r>
              <a:rPr lang="ru-RU" dirty="0" smtClean="0"/>
              <a:t>для компрессов на </a:t>
            </a:r>
          </a:p>
          <a:p>
            <a:pPr>
              <a:buNone/>
            </a:pPr>
            <a:r>
              <a:rPr lang="ru-RU" dirty="0" smtClean="0"/>
              <a:t>шею при потере голоса.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romashka_lekarstvennay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504" y="2071678"/>
            <a:ext cx="4000496" cy="46434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Внимание!!!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большие дозы вызывают головную боль, хрипоту, кашель, конъюнктивит, чрезмерные и болезненные менструации и даже психические расстройства (раздражительность, страх, галлюцинации, бредовые идеи).</a:t>
            </a:r>
          </a:p>
          <a:p>
            <a:pPr>
              <a:buNone/>
            </a:pPr>
            <a:endParaRPr lang="ru-RU" dirty="0" smtClean="0"/>
          </a:p>
          <a:p>
            <a:pPr algn="r">
              <a:buNone/>
            </a:pPr>
            <a:r>
              <a:rPr lang="ru-RU" dirty="0" smtClean="0"/>
              <a:t>Будьте осторожны!!!</a:t>
            </a:r>
            <a:endParaRPr lang="ru-RU" dirty="0"/>
          </a:p>
        </p:txBody>
      </p:sp>
      <p:pic>
        <p:nvPicPr>
          <p:cNvPr id="4" name="Рисунок 3" descr="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0" y="0"/>
            <a:ext cx="2857500" cy="466725"/>
          </a:xfrm>
          <a:prstGeom prst="rect">
            <a:avLst/>
          </a:prstGeom>
        </p:spPr>
      </p:pic>
      <p:pic>
        <p:nvPicPr>
          <p:cNvPr id="5" name="Рисунок 4" descr="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1802" y="0"/>
            <a:ext cx="3214690" cy="466725"/>
          </a:xfrm>
          <a:prstGeom prst="rect">
            <a:avLst/>
          </a:prstGeom>
        </p:spPr>
      </p:pic>
      <p:pic>
        <p:nvPicPr>
          <p:cNvPr id="6" name="Рисунок 5" descr="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071802" cy="466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romashki-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9877"/>
            <a:ext cx="9144000" cy="687787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Приготовление настоев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b="1" dirty="0" smtClean="0">
                <a:solidFill>
                  <a:srgbClr val="FF0000"/>
                </a:solidFill>
              </a:rPr>
              <a:t>1 ст.л. соцветий лекарственной ромашки заливают 1 стаканом кипятка, настаивают в закрытой посуде 30 минут, процеживают. Принимают по 1/3 стакана 3 раза в день до еды.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400_F_2613763_MVtu3ZsXLVnSGhisByz9fKmH5kGZrf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78" y="0"/>
            <a:ext cx="9137422" cy="6858001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1357298"/>
          </a:xfrm>
        </p:spPr>
        <p:txBody>
          <a:bodyPr>
            <a:normAutofit fontScale="90000"/>
          </a:bodyPr>
          <a:lstStyle/>
          <a:p>
            <a:pPr algn="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 каком лекарственном растении </a:t>
            </a:r>
            <a:br>
              <a:rPr lang="ru-RU" dirty="0" smtClean="0"/>
            </a:br>
            <a:r>
              <a:rPr lang="ru-RU" dirty="0" smtClean="0"/>
              <a:t>стихотворение</a:t>
            </a:r>
            <a:br>
              <a:rPr lang="ru-RU" dirty="0" smtClean="0"/>
            </a:br>
            <a:r>
              <a:rPr lang="ru-RU" dirty="0" smtClean="0"/>
              <a:t>М. </a:t>
            </a:r>
            <a:r>
              <a:rPr lang="ru-RU" dirty="0" err="1" smtClean="0"/>
              <a:t>Познанской</a:t>
            </a:r>
            <a:r>
              <a:rPr lang="ru-RU" dirty="0" smtClean="0"/>
              <a:t>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92" y="0"/>
            <a:ext cx="910830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Приготовление отваров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b="1" dirty="0" smtClean="0">
                <a:solidFill>
                  <a:srgbClr val="FF0000"/>
                </a:solidFill>
              </a:rPr>
              <a:t>2 ст.л. цветков заливают 1 стаканом кипятка, нагревают на водяной бане 30 минут, настаивают 15 минут, процеживают. Пьют по 1/2 стакана 2 раза в день.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7d0dd6868b2f_enl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778"/>
            <a:ext cx="9144000" cy="683422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Приготовление кашицы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2 ст.л. цветков ромашки залить 70% спиртом так, чтобы он лишь слегка покрывал цветки. Держать в темном месте неделю. Мазать пораженные участки кожи.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4566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23837" y="0"/>
            <a:ext cx="9167838" cy="6858001"/>
          </a:xfrm>
          <a:prstGeom prst="rect">
            <a:avLst/>
          </a:prstGeom>
          <a:noFill/>
        </p:spPr>
      </p:pic>
      <p:pic>
        <p:nvPicPr>
          <p:cNvPr id="5" name="Рисунок 4" descr="1255410652caf5a0a608a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562" y="0"/>
            <a:ext cx="4071934" cy="64050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romashki-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3641"/>
            <a:ext cx="9143999" cy="639429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590075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Спасибо за внимание!!!</a:t>
            </a:r>
            <a:br>
              <a:rPr lang="ru-RU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</a:br>
            <a:r>
              <a:rPr lang="ru-RU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/>
            </a:r>
            <a:br>
              <a:rPr lang="ru-RU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</a:br>
            <a:r>
              <a:rPr lang="ru-RU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/>
            </a:r>
            <a:br>
              <a:rPr lang="ru-RU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</a:br>
            <a:r>
              <a:rPr lang="ru-RU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/>
            </a:r>
            <a:br>
              <a:rPr lang="ru-RU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</a:br>
            <a:r>
              <a:rPr lang="ru-RU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Будьте всегда здоровыми и красивыми!!!</a:t>
            </a:r>
            <a:endParaRPr lang="ru-RU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pic>
        <p:nvPicPr>
          <p:cNvPr id="4" name="Содержимое 3" descr="i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286500" y="0"/>
            <a:ext cx="2857500" cy="466725"/>
          </a:xfrm>
        </p:spPr>
      </p:pic>
      <p:pic>
        <p:nvPicPr>
          <p:cNvPr id="5" name="Рисунок 4" descr="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071782" cy="466725"/>
          </a:xfrm>
          <a:prstGeom prst="rect">
            <a:avLst/>
          </a:prstGeom>
        </p:spPr>
      </p:pic>
      <p:pic>
        <p:nvPicPr>
          <p:cNvPr id="6" name="Рисунок 5" descr="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0364" y="0"/>
            <a:ext cx="3286128" cy="466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14290"/>
            <a:ext cx="8686800" cy="5000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214422"/>
            <a:ext cx="8686800" cy="521497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На лугу у той дорожки,</a:t>
            </a:r>
          </a:p>
          <a:p>
            <a:pPr>
              <a:buNone/>
            </a:pPr>
            <a:r>
              <a:rPr lang="ru-RU" dirty="0" smtClean="0"/>
              <a:t>Что бежит к нам прямо в дом,</a:t>
            </a:r>
          </a:p>
          <a:p>
            <a:pPr>
              <a:buNone/>
            </a:pPr>
            <a:r>
              <a:rPr lang="ru-RU" dirty="0" smtClean="0"/>
              <a:t>Рос цветок на длинной ножке –</a:t>
            </a:r>
          </a:p>
          <a:p>
            <a:pPr>
              <a:buNone/>
            </a:pPr>
            <a:r>
              <a:rPr lang="ru-RU" dirty="0" smtClean="0"/>
              <a:t>Белый с желтеньким глазком.</a:t>
            </a:r>
          </a:p>
          <a:p>
            <a:pPr>
              <a:buNone/>
            </a:pPr>
            <a:r>
              <a:rPr lang="ru-RU" dirty="0" smtClean="0"/>
              <a:t>Я цветок сорвать хотела,</a:t>
            </a:r>
          </a:p>
          <a:p>
            <a:pPr>
              <a:buNone/>
            </a:pPr>
            <a:r>
              <a:rPr lang="ru-RU" dirty="0" smtClean="0"/>
              <a:t>Поднесла к нему ладонь,</a:t>
            </a:r>
          </a:p>
          <a:p>
            <a:pPr>
              <a:buNone/>
            </a:pPr>
            <a:r>
              <a:rPr lang="ru-RU" dirty="0" smtClean="0"/>
              <a:t>А пчела с цветка слетела</a:t>
            </a:r>
          </a:p>
          <a:p>
            <a:pPr>
              <a:buNone/>
            </a:pPr>
            <a:r>
              <a:rPr lang="ru-RU" dirty="0" smtClean="0"/>
              <a:t>И жужжит, жужжит: "Не тронь!"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Правильный ответ: РОМАШКА</a:t>
            </a:r>
            <a:endParaRPr lang="ru-RU" dirty="0"/>
          </a:p>
        </p:txBody>
      </p:sp>
      <p:pic>
        <p:nvPicPr>
          <p:cNvPr id="4" name="Содержимое 3" descr="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3143248"/>
            <a:ext cx="4626004" cy="3469503"/>
          </a:xfrm>
        </p:spPr>
      </p:pic>
      <p:pic>
        <p:nvPicPr>
          <p:cNvPr id="1026" name="Picture 2" descr="http://img1.liveinternet.ru/images/foto/b/3/83/2863083/f_1771159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1285860"/>
            <a:ext cx="4786314" cy="36005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" y="1"/>
            <a:ext cx="9143997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</a:t>
            </a:r>
            <a:r>
              <a:rPr lang="ru-RU" sz="4400" dirty="0" smtClean="0">
                <a:solidFill>
                  <a:srgbClr val="2C6036"/>
                </a:solidFill>
              </a:rPr>
              <a:t> </a:t>
            </a:r>
            <a:r>
              <a:rPr lang="ru-RU" sz="4400" b="1" i="1" dirty="0" smtClean="0">
                <a:solidFill>
                  <a:srgbClr val="2C60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РОМАШКА</a:t>
            </a:r>
            <a:r>
              <a:rPr lang="ru-RU" sz="4400" dirty="0" smtClean="0">
                <a:solidFill>
                  <a:srgbClr val="2C6036"/>
                </a:solidFill>
              </a:rPr>
              <a:t> </a:t>
            </a:r>
            <a:endParaRPr lang="ru-RU" sz="4400" dirty="0">
              <a:solidFill>
                <a:srgbClr val="2C6036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 </a:t>
            </a:r>
            <a:r>
              <a:rPr lang="ru-RU" sz="36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переводится, как «милая простота». </a:t>
            </a:r>
          </a:p>
          <a:p>
            <a:r>
              <a:rPr lang="ru-RU" sz="36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Попала в нашу страну как сорняк, привезенный из Америки, и давно стала любимицей лекарей.</a:t>
            </a:r>
          </a:p>
          <a:p>
            <a:r>
              <a:rPr lang="ru-RU" sz="36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Ромашка - одно из популярнейших средств, находящих широкое применение в косметике. На  её основе делают кремы. </a:t>
            </a:r>
            <a:endParaRPr lang="ru-RU" sz="360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Тема занятия </a:t>
            </a:r>
            <a:br>
              <a:rPr lang="ru-RU" dirty="0" smtClean="0"/>
            </a:br>
            <a:r>
              <a:rPr lang="ru-RU" dirty="0" smtClean="0"/>
              <a:t>«Ромашка лекарственная»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План занятия:</a:t>
            </a:r>
          </a:p>
          <a:p>
            <a:pPr marL="514350" indent="-514350">
              <a:buAutoNum type="arabicPeriod"/>
            </a:pPr>
            <a:r>
              <a:rPr lang="ru-RU" dirty="0" smtClean="0"/>
              <a:t>Систематические категории</a:t>
            </a:r>
          </a:p>
          <a:p>
            <a:pPr marL="514350" indent="-514350">
              <a:buAutoNum type="arabicPeriod"/>
            </a:pPr>
            <a:r>
              <a:rPr lang="ru-RU" dirty="0" smtClean="0"/>
              <a:t>Биологические особенности</a:t>
            </a:r>
          </a:p>
          <a:p>
            <a:pPr marL="514350" indent="-514350">
              <a:buAutoNum type="arabicPeriod"/>
            </a:pPr>
            <a:r>
              <a:rPr lang="ru-RU" dirty="0" smtClean="0"/>
              <a:t>Фармакологические свойства</a:t>
            </a:r>
          </a:p>
          <a:p>
            <a:pPr marL="514350" indent="-514350">
              <a:buAutoNum type="arabicPeriod"/>
            </a:pPr>
            <a:r>
              <a:rPr lang="ru-RU" dirty="0" smtClean="0"/>
              <a:t>Терапевтическое действие</a:t>
            </a:r>
          </a:p>
          <a:p>
            <a:pPr marL="514350" indent="-514350">
              <a:buAutoNum type="arabicPeriod"/>
            </a:pPr>
            <a:r>
              <a:rPr lang="ru-RU" dirty="0" smtClean="0"/>
              <a:t>Применение </a:t>
            </a:r>
          </a:p>
          <a:p>
            <a:pPr marL="514350" indent="-514350">
              <a:buAutoNum type="arabicPeriod"/>
            </a:pPr>
            <a:r>
              <a:rPr lang="ru-RU" dirty="0" smtClean="0"/>
              <a:t>Приготовление настоев и отваров </a:t>
            </a:r>
          </a:p>
          <a:p>
            <a:pPr>
              <a:buBlip>
                <a:blip r:embed="rId2"/>
              </a:buBlip>
            </a:pPr>
            <a:endParaRPr lang="ru-RU" dirty="0"/>
          </a:p>
        </p:txBody>
      </p:sp>
      <p:pic>
        <p:nvPicPr>
          <p:cNvPr id="4" name="Рисунок 3" descr="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857500" cy="466725"/>
          </a:xfrm>
          <a:prstGeom prst="rect">
            <a:avLst/>
          </a:prstGeom>
        </p:spPr>
      </p:pic>
      <p:pic>
        <p:nvPicPr>
          <p:cNvPr id="5" name="Рисунок 4" descr="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488" y="0"/>
            <a:ext cx="3500462" cy="466725"/>
          </a:xfrm>
          <a:prstGeom prst="rect">
            <a:avLst/>
          </a:prstGeom>
        </p:spPr>
      </p:pic>
      <p:pic>
        <p:nvPicPr>
          <p:cNvPr id="6" name="Рисунок 5" descr="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0" y="0"/>
            <a:ext cx="2857500" cy="466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Marguerite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428604"/>
            <a:ext cx="8686800" cy="1328726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Цель</a:t>
            </a:r>
            <a:r>
              <a:rPr 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занятия: Познакомить воспитанников с лекарственными растениями своей местности, в частности ромашкой лекарственной.</a:t>
            </a:r>
            <a:endParaRPr lang="ru-RU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pPr>
              <a:buNone/>
            </a:pPr>
            <a:r>
              <a:rPr lang="ru-RU" sz="3400" b="1" dirty="0" smtClean="0">
                <a:solidFill>
                  <a:srgbClr val="002060"/>
                </a:solidFill>
              </a:rPr>
              <a:t>                                           </a:t>
            </a:r>
          </a:p>
          <a:p>
            <a:pPr>
              <a:buNone/>
            </a:pPr>
            <a:r>
              <a:rPr lang="ru-RU" sz="3400" b="1" dirty="0" smtClean="0">
                <a:solidFill>
                  <a:srgbClr val="002060"/>
                </a:solidFill>
              </a:rPr>
              <a:t>                                                    </a:t>
            </a:r>
            <a:r>
              <a:rPr lang="ru-RU" sz="3300" b="1" dirty="0" smtClean="0">
                <a:solidFill>
                  <a:srgbClr val="002060"/>
                </a:solidFill>
              </a:rPr>
              <a:t>Задачи: </a:t>
            </a:r>
          </a:p>
          <a:p>
            <a:pPr>
              <a:buNone/>
            </a:pPr>
            <a:r>
              <a:rPr lang="ru-RU" sz="3300" b="1" dirty="0" smtClean="0">
                <a:solidFill>
                  <a:srgbClr val="002060"/>
                </a:solidFill>
              </a:rPr>
              <a:t/>
            </a:r>
            <a:br>
              <a:rPr lang="ru-RU" sz="3300" b="1" dirty="0" smtClean="0">
                <a:solidFill>
                  <a:srgbClr val="002060"/>
                </a:solidFill>
              </a:rPr>
            </a:br>
            <a:r>
              <a:rPr lang="ru-RU" sz="33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Образовательная: </a:t>
            </a:r>
            <a:br>
              <a:rPr lang="ru-RU" sz="33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3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 расширение кругозора и знаний по теме, ознакомление с лекарственными свойствами  ромашки аптечной,  приготовление настоев и отваров из ромашки лекарственной </a:t>
            </a:r>
            <a:br>
              <a:rPr lang="ru-RU" sz="33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3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Воспитательная: </a:t>
            </a:r>
            <a:br>
              <a:rPr lang="ru-RU" sz="33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3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 воспитание бережного отношения к природе родного края </a:t>
            </a:r>
            <a:br>
              <a:rPr lang="ru-RU" sz="33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3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 воспитание уважения к мнению товарищей </a:t>
            </a:r>
            <a:br>
              <a:rPr lang="ru-RU" sz="33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3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Развивающая: </a:t>
            </a:r>
            <a:br>
              <a:rPr lang="ru-RU" sz="33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3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 развитие речи учащихся, кругозора, познавательного интереса </a:t>
            </a:r>
            <a:br>
              <a:rPr lang="ru-RU" sz="33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3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 развитие творческих способностей обучающихся </a:t>
            </a:r>
            <a:br>
              <a:rPr lang="ru-RU" sz="33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3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 формирование умения работать с текстовой информацией, словарями, справочниками </a:t>
            </a:r>
            <a:br>
              <a:rPr lang="ru-RU" sz="33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3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 формирование умения работать в группе сверстников.</a:t>
            </a:r>
            <a:r>
              <a:rPr lang="ru-RU" sz="3300" dirty="0" smtClean="0"/>
              <a:t> </a:t>
            </a:r>
            <a:endParaRPr lang="ru-RU" sz="3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ba9bbf42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Систематические категории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Царство:  Растения</a:t>
            </a:r>
          </a:p>
          <a:p>
            <a:r>
              <a:rPr lang="ru-RU" b="1" dirty="0" smtClean="0"/>
              <a:t>Отдел:  Цветковые </a:t>
            </a:r>
          </a:p>
          <a:p>
            <a:r>
              <a:rPr lang="ru-RU" b="1" dirty="0" smtClean="0"/>
              <a:t>Класс:  Двудольные </a:t>
            </a:r>
          </a:p>
          <a:p>
            <a:r>
              <a:rPr lang="ru-RU" b="1" dirty="0" smtClean="0"/>
              <a:t>Порядок:  </a:t>
            </a:r>
            <a:r>
              <a:rPr lang="ru-RU" b="1" dirty="0" err="1" smtClean="0"/>
              <a:t>Астроцветные</a:t>
            </a:r>
            <a:r>
              <a:rPr lang="ru-RU" b="1" dirty="0" smtClean="0"/>
              <a:t> </a:t>
            </a:r>
          </a:p>
          <a:p>
            <a:r>
              <a:rPr lang="ru-RU" b="1" dirty="0" smtClean="0"/>
              <a:t>Семейство:  Астровые</a:t>
            </a:r>
          </a:p>
          <a:p>
            <a:r>
              <a:rPr lang="ru-RU" b="1" dirty="0" smtClean="0"/>
              <a:t>Род:  Ромашка</a:t>
            </a:r>
          </a:p>
          <a:p>
            <a:r>
              <a:rPr lang="ru-RU" b="1" dirty="0" smtClean="0"/>
              <a:t>Вид:  Ромашка аптечная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Ромашка лекарственная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142984"/>
            <a:ext cx="8686800" cy="5715016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однолетнее травянистое растение из семейства сложноцветных;</a:t>
            </a:r>
          </a:p>
          <a:p>
            <a:r>
              <a:rPr lang="ru-RU" dirty="0" err="1" smtClean="0"/>
              <a:t>свето</a:t>
            </a:r>
            <a:r>
              <a:rPr lang="ru-RU" dirty="0" smtClean="0"/>
              <a:t> — и влаголюбивое растение;</a:t>
            </a:r>
          </a:p>
          <a:p>
            <a:r>
              <a:rPr lang="ru-RU" dirty="0" smtClean="0"/>
              <a:t>вегетационный период  короткий: 60-70 дней от прорастания семян до цветения, а полный цикл развития продолжается 3-4 месяца;</a:t>
            </a:r>
          </a:p>
          <a:p>
            <a:r>
              <a:rPr lang="ru-RU" dirty="0" smtClean="0"/>
              <a:t>растение неприхотливое и может хорошо расти на супесчаных и суглинистых почвах, </a:t>
            </a:r>
          </a:p>
          <a:p>
            <a:r>
              <a:rPr lang="ru-RU" dirty="0" smtClean="0"/>
              <a:t>при повышенной влажности — уменьшается количество цветков, снижается содержание эфирного масла, резко снижается урожай;</a:t>
            </a:r>
          </a:p>
          <a:p>
            <a:r>
              <a:rPr lang="ru-RU" dirty="0" smtClean="0"/>
              <a:t>прорастание семян начинается при 2-4 °С, оптимальная температура 20-25 °С;</a:t>
            </a:r>
          </a:p>
          <a:p>
            <a:r>
              <a:rPr lang="ru-RU" dirty="0" smtClean="0"/>
              <a:t>сильное осыпание семян;</a:t>
            </a:r>
          </a:p>
          <a:p>
            <a:r>
              <a:rPr lang="ru-RU" dirty="0" smtClean="0"/>
              <a:t>прорастая поздно осенью, ромашка развивается как озимая культура и очень засоряет поля;</a:t>
            </a:r>
          </a:p>
          <a:p>
            <a:r>
              <a:rPr lang="ru-RU" dirty="0" smtClean="0"/>
              <a:t>корзинки с белыми цветками;</a:t>
            </a:r>
          </a:p>
          <a:p>
            <a:r>
              <a:rPr lang="ru-RU" dirty="0" smtClean="0"/>
              <a:t>цветет в мае — августе;</a:t>
            </a:r>
          </a:p>
          <a:p>
            <a:r>
              <a:rPr lang="ru-RU" dirty="0" smtClean="0"/>
              <a:t>для сбора используются цветочные корзинки ромашки (без стеблей, с длиной остатков цветоножек не более 3 см), собранные в начале цветения.</a:t>
            </a:r>
            <a:endParaRPr lang="ru-RU" dirty="0"/>
          </a:p>
        </p:txBody>
      </p:sp>
      <p:pic>
        <p:nvPicPr>
          <p:cNvPr id="4" name="Рисунок 3" descr="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488" y="0"/>
            <a:ext cx="3429024" cy="466725"/>
          </a:xfrm>
          <a:prstGeom prst="rect">
            <a:avLst/>
          </a:prstGeom>
        </p:spPr>
      </p:pic>
      <p:pic>
        <p:nvPicPr>
          <p:cNvPr id="5" name="Рисунок 4" descr="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857500" cy="466725"/>
          </a:xfrm>
          <a:prstGeom prst="rect">
            <a:avLst/>
          </a:prstGeom>
        </p:spPr>
      </p:pic>
      <p:pic>
        <p:nvPicPr>
          <p:cNvPr id="6" name="Рисунок 5" descr="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0" y="0"/>
            <a:ext cx="2857500" cy="466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176</TotalTime>
  <Words>457</Words>
  <Application>Microsoft Office PowerPoint</Application>
  <PresentationFormat>Экран (4:3)</PresentationFormat>
  <Paragraphs>127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Трек</vt:lpstr>
      <vt:lpstr>Автор:  Каузова Ольга Николаевна</vt:lpstr>
      <vt:lpstr>  О каком лекарственном растении  стихотворение М. Познанской?</vt:lpstr>
      <vt:lpstr>Слайд 3</vt:lpstr>
      <vt:lpstr>Правильный ответ: РОМАШКА</vt:lpstr>
      <vt:lpstr>                        РОМАШКА </vt:lpstr>
      <vt:lpstr>Тема занятия  «Ромашка лекарственная»</vt:lpstr>
      <vt:lpstr> Цель занятия: Познакомить воспитанников с лекарственными растениями своей местности, в частности ромашкой лекарственной.</vt:lpstr>
      <vt:lpstr>Систематические категории</vt:lpstr>
      <vt:lpstr>Ромашка лекарственная</vt:lpstr>
      <vt:lpstr>Удивительный состав</vt:lpstr>
      <vt:lpstr>Места произрастания</vt:lpstr>
      <vt:lpstr>Терапевтическое  действие</vt:lpstr>
      <vt:lpstr>Применение ромашки</vt:lpstr>
      <vt:lpstr>Отвары для приема внутрь</vt:lpstr>
      <vt:lpstr>Отвары для полоскания</vt:lpstr>
      <vt:lpstr>Настои</vt:lpstr>
      <vt:lpstr>Кашицы из соцветий</vt:lpstr>
      <vt:lpstr>Внимание!!!</vt:lpstr>
      <vt:lpstr>Приготовление настоев</vt:lpstr>
      <vt:lpstr>Приготовление отваров</vt:lpstr>
      <vt:lpstr>Приготовление кашицы</vt:lpstr>
      <vt:lpstr>Слайд 22</vt:lpstr>
      <vt:lpstr>  Спасибо за внимание!!!    Будьте всегда здоровыми и красивыми!!!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Автор:  Каузова Ольга Николаевна</dc:title>
  <dc:creator>Admin</dc:creator>
  <cp:lastModifiedBy>1010Ybrf</cp:lastModifiedBy>
  <cp:revision>29</cp:revision>
  <dcterms:created xsi:type="dcterms:W3CDTF">2012-12-08T10:46:27Z</dcterms:created>
  <dcterms:modified xsi:type="dcterms:W3CDTF">2013-09-02T13:13:53Z</dcterms:modified>
</cp:coreProperties>
</file>