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6" r:id="rId3"/>
    <p:sldId id="265" r:id="rId4"/>
    <p:sldId id="264" r:id="rId5"/>
    <p:sldId id="263" r:id="rId6"/>
    <p:sldId id="266" r:id="rId7"/>
    <p:sldId id="267" r:id="rId8"/>
    <p:sldId id="257" r:id="rId9"/>
    <p:sldId id="258" r:id="rId10"/>
    <p:sldId id="259" r:id="rId11"/>
    <p:sldId id="260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42A4-BF5D-496B-9EE0-D684093DAB9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70B9-5FEA-4A33-944D-7ECBB658E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botsad-spb.com/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rosimperija.info/wp-content/uploads/2012/03/%D0%98.-%D0%9D%D0%B8%D0%BA%D0%B8%D1%82%D0%B8%D0%B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osimperija.info/wp-content/uploads/2012/03/250px-Lomonosov_3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rosimperija.info/wp-content/uploads/2012/03/%D0%96.-%D0%9C.-%D0%9D%D0%B0%D1%82%D1%8C%D0%B5-%D0%9F%D0%BE%D1%80%D1%82%D1%80%D0%B5%D1%82-%D0%95%D0%BA%D0%B0%D1%82%D0%B5%D1%80%D0%B8%D0%BD%D1%8B-I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Санкт — Петербург – научный центр России.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/>
              <a:t>Презентацию подготовила</a:t>
            </a:r>
          </a:p>
          <a:p>
            <a:pPr algn="r"/>
            <a:r>
              <a:rPr lang="ru-RU" sz="2400" dirty="0" smtClean="0"/>
              <a:t>Учитель начальных классов </a:t>
            </a:r>
          </a:p>
          <a:p>
            <a:pPr algn="r"/>
            <a:r>
              <a:rPr lang="ru-RU" sz="2400" dirty="0" smtClean="0"/>
              <a:t>МКОУ «</a:t>
            </a:r>
            <a:r>
              <a:rPr lang="ru-RU" sz="2400" dirty="0" err="1" smtClean="0"/>
              <a:t>Золотухинская</a:t>
            </a:r>
            <a:r>
              <a:rPr lang="ru-RU" sz="2400" dirty="0" smtClean="0"/>
              <a:t> СОШ»</a:t>
            </a:r>
          </a:p>
          <a:p>
            <a:pPr algn="r"/>
            <a:r>
              <a:rPr lang="ru-RU" sz="2400" dirty="0" err="1" smtClean="0"/>
              <a:t>Северина</a:t>
            </a:r>
            <a:r>
              <a:rPr lang="ru-RU" sz="2400" dirty="0" smtClean="0"/>
              <a:t> Лилия Михайловна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72476" cy="17859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"</a:t>
            </a:r>
            <a:r>
              <a:rPr lang="ru-RU" sz="2200" i="1" dirty="0" smtClean="0">
                <a:solidFill>
                  <a:schemeClr val="bg1"/>
                </a:solidFill>
              </a:rPr>
              <a:t>Я хочу, чтобы люди смотрели и учились!</a:t>
            </a:r>
            <a:r>
              <a:rPr lang="ru-RU" sz="2200" dirty="0" smtClean="0">
                <a:solidFill>
                  <a:schemeClr val="bg1"/>
                </a:solidFill>
              </a:rPr>
              <a:t>". Такова была воля Петра I – создать в России музей "для поученья и знания о живой и мертвой природе, об искусстве человеческих рук". Причем в отличие от других европейский музеев, вход в Кунсткамеру был не только свободным, но даже поощрялся государевым угощением. Петр считал, что всех желающих приобщиться к знаниям следует "приучать и угощать, а не деньги с них брать"...</a:t>
            </a:r>
            <a:endParaRPr lang="ru-RU" sz="2200" b="1" i="1" dirty="0">
              <a:solidFill>
                <a:schemeClr val="bg1"/>
              </a:solidFill>
            </a:endParaRPr>
          </a:p>
        </p:txBody>
      </p:sp>
      <p:pic>
        <p:nvPicPr>
          <p:cNvPr id="8" name="Picture 4" descr="Файл:Кунсткамера. и 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000396" cy="270396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2643182"/>
            <a:ext cx="3900486" cy="34829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Разделы музея</a:t>
            </a:r>
            <a:endParaRPr lang="ru-RU" b="1" u="sng" dirty="0" smtClean="0">
              <a:solidFill>
                <a:schemeClr val="bg1"/>
              </a:solidFill>
              <a:hlinkClick r:id="rId3" action="ppaction://hlinksldjump"/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rId3" action="ppaction://hlinksldjump"/>
              </a:rPr>
              <a:t>Северная Америка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rId4" action="ppaction://hlinksldjump"/>
              </a:rPr>
              <a:t>Япония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rId5" action="ppaction://hlinksldjump"/>
              </a:rPr>
              <a:t>Африка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rId6" action="ppaction://hlinksldjump"/>
              </a:rPr>
              <a:t>Китай и Монголия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rId7" action="ppaction://hlinksldjump"/>
              </a:rPr>
              <a:t>Индия и Индонезия</a:t>
            </a:r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  <a:hlinkClick r:id="rId8" action="ppaction://hlinksldjump"/>
              </a:rPr>
              <a:t>Анатомический раздел</a:t>
            </a: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b="1" u="sng" dirty="0" smtClean="0">
                <a:solidFill>
                  <a:schemeClr val="bg1"/>
                </a:solidFill>
                <a:hlinkClick r:id="" action="ppaction://noaction"/>
              </a:rPr>
              <a:t>Дополнительная информация</a:t>
            </a:r>
            <a:endParaRPr lang="ru-RU" b="1" u="sng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572140"/>
            <a:ext cx="4544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некоторых экспонатов можно увидеть </a:t>
            </a:r>
          </a:p>
          <a:p>
            <a:r>
              <a:rPr lang="ru-RU" dirty="0" smtClean="0"/>
              <a:t> – перейдя по ссылке </a:t>
            </a:r>
            <a:r>
              <a:rPr lang="ru-RU" u="sng" dirty="0" smtClean="0"/>
              <a:t>http://kunstkamera.ru/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</a:rPr>
              <a:t>Анатомический раздел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pic>
        <p:nvPicPr>
          <p:cNvPr id="11" name="Содержимое 10" descr="Кунцкамера, кунцкамера фото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2786082" cy="1500198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6314" y="1214423"/>
            <a:ext cx="3900486" cy="3214709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5100" b="1" i="1" dirty="0" smtClean="0"/>
              <a:t>В этом разделе собраны экспонаты с анатомическими уродствами и разнообразные природные редкости, например, </a:t>
            </a:r>
            <a:r>
              <a:rPr lang="ru-RU" sz="5100" b="1" i="1" dirty="0" err="1" smtClean="0"/>
              <a:t>сиреномелия</a:t>
            </a:r>
            <a:r>
              <a:rPr lang="ru-RU" sz="5100" b="1" i="1" dirty="0" smtClean="0"/>
              <a:t>, двухголовый ягнёнок, сиамские близнецы и многое другое.</a:t>
            </a:r>
            <a:endParaRPr lang="ru-RU" sz="5100" dirty="0" smtClean="0"/>
          </a:p>
          <a:p>
            <a:pPr lvl="0"/>
            <a:r>
              <a:rPr lang="ru-RU" sz="5100" b="1" i="1" dirty="0" smtClean="0"/>
              <a:t>Первоначальная коллекция Кунсткамеры насчитывала более 2000 экспонатов и была куплена Петром I в 1717 году у её создателя Фредерика </a:t>
            </a:r>
            <a:r>
              <a:rPr lang="ru-RU" sz="5100" b="1" i="1" dirty="0" err="1" smtClean="0"/>
              <a:t>Рюйша</a:t>
            </a:r>
            <a:r>
              <a:rPr lang="ru-RU" sz="5100" b="1" i="1" dirty="0" smtClean="0"/>
              <a:t>, голландского анатома за 30 000 гульденов.</a:t>
            </a:r>
            <a:endParaRPr lang="ru-RU" sz="5100" dirty="0" smtClean="0"/>
          </a:p>
          <a:p>
            <a:endParaRPr lang="ru-RU" dirty="0"/>
          </a:p>
        </p:txBody>
      </p:sp>
      <p:pic>
        <p:nvPicPr>
          <p:cNvPr id="12" name="Picture 4" descr="http://www.irk.ru/img/site/news/24/9481_jpg_300x100000_q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143380"/>
            <a:ext cx="2309829" cy="1732372"/>
          </a:xfrm>
          <a:prstGeom prst="rect">
            <a:avLst/>
          </a:prstGeom>
          <a:noFill/>
        </p:spPr>
      </p:pic>
      <p:pic>
        <p:nvPicPr>
          <p:cNvPr id="13" name="Picture 2" descr="http://votrube.ru/uploads/posts/2009-02/1234638841_jekskursija-v-kunstkameru-(www.votrube.ru)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339835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Библиотека Академии наук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Kikin palace SP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171448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«Библиотека Академии наук </a:t>
            </a:r>
          </a:p>
          <a:p>
            <a:r>
              <a:rPr lang="ru-RU" sz="2400" dirty="0" smtClean="0"/>
              <a:t>была основана в 1714 г. </a:t>
            </a:r>
          </a:p>
          <a:p>
            <a:r>
              <a:rPr lang="ru-RU" sz="2400" dirty="0" smtClean="0"/>
              <a:t>по указу Петра I. </a:t>
            </a:r>
          </a:p>
          <a:p>
            <a:r>
              <a:rPr lang="ru-RU" sz="2400" dirty="0" smtClean="0"/>
              <a:t>В 1718 г. Библиотека была </a:t>
            </a:r>
          </a:p>
          <a:p>
            <a:r>
              <a:rPr lang="ru-RU" sz="2400" dirty="0" smtClean="0"/>
              <a:t>размещена в «</a:t>
            </a:r>
            <a:r>
              <a:rPr lang="ru-RU" sz="2400" dirty="0" err="1" smtClean="0"/>
              <a:t>Кикиных</a:t>
            </a:r>
            <a:r>
              <a:rPr lang="ru-RU" sz="2400" dirty="0" smtClean="0"/>
              <a:t> палатах».</a:t>
            </a:r>
            <a:endParaRPr lang="ru-RU" sz="2400" dirty="0"/>
          </a:p>
        </p:txBody>
      </p:sp>
      <p:pic>
        <p:nvPicPr>
          <p:cNvPr id="6" name="Рисунок 5" descr="http://im3-tub-ru.yandex.net/i?id=47306e35e3c6f7fb7273fe788354846a-71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дание библиоте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8619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71604" y="6286520"/>
            <a:ext cx="5725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Современное здание Библиотеки Академии наук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Ботанический институт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Muziy SPb 2010 344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Ботанический институт им. В.Л. Комарова Российской академии наук — одно из старейших научных учреждений России. Он был основан в 1714 г. (по другим данным — в конце 1713 г.) Императором Петром I как Аптекарский огород.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 настоящее время для посещения работают три маршрута по оранжереям: водные растения, тропический и субтропический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http://www.botsad-spb.com/images/orangerees/orang4-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3"/>
            <a:ext cx="244316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botsad-spb.com/images/orangerees/orang6-b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26098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otsad-spb.com/images/orangerees/orang1-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25274"/>
            <a:ext cx="3827469" cy="147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accent3"/>
                </a:solidFill>
              </a:rPr>
              <a:t>Викторная</a:t>
            </a:r>
            <a:r>
              <a:rPr lang="ru-RU" b="1" dirty="0" smtClean="0">
                <a:solidFill>
                  <a:schemeClr val="accent3"/>
                </a:solidFill>
              </a:rPr>
              <a:t> оранжерея.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Эта специальная оранжерея была построена еще в 1899 году фактически для одного растения – гигантской кувшинки – </a:t>
            </a:r>
            <a:r>
              <a:rPr lang="ru-RU" sz="2000" b="1" dirty="0" smtClean="0">
                <a:solidFill>
                  <a:schemeClr val="accent3"/>
                </a:solidFill>
              </a:rPr>
              <a:t>Виктории амазонской</a:t>
            </a:r>
            <a:r>
              <a:rPr lang="ru-RU" sz="2000" dirty="0" smtClean="0">
                <a:solidFill>
                  <a:schemeClr val="accent3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www.botsad-spb.com/images/orangerees/p10gal2-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botsad-spb.com/images/orangerees/p10gal4-b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30384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otsad-spb.com/images/orangerees/p10gal5-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3"/>
            <a:ext cx="34702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ПАРК</a:t>
            </a:r>
            <a:r>
              <a:rPr lang="ru-RU" sz="2000" dirty="0" smtClean="0">
                <a:solidFill>
                  <a:schemeClr val="accent3"/>
                </a:solidFill>
              </a:rPr>
              <a:t/>
            </a:r>
            <a:br>
              <a:rPr lang="ru-RU" sz="20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Парк-дендрарий Ботанического сада Ботанического института им. В.Л. Комарова РАН является одним из старейших парков России. 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4071942"/>
            <a:ext cx="29670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botsad-spb.com/images/park/park1_4-b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00174"/>
            <a:ext cx="26098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otsad-spb.com/images/park/park1_3-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428736"/>
            <a:ext cx="225583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857892"/>
            <a:ext cx="2798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5"/>
              </a:rPr>
              <a:t>Перейти по ссылке</a:t>
            </a:r>
          </a:p>
          <a:p>
            <a:r>
              <a:rPr lang="ru-RU" u="sng" dirty="0" smtClean="0">
                <a:hlinkClick r:id="rId5"/>
              </a:rPr>
              <a:t>http://www.botsad-spb.com/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Проверим себя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709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1. В болоте родился</a:t>
            </a:r>
          </a:p>
          <a:p>
            <a:pPr>
              <a:buNone/>
            </a:pPr>
            <a:r>
              <a:rPr lang="ru-RU" sz="9600" dirty="0" smtClean="0"/>
              <a:t>Три раза крестился?</a:t>
            </a:r>
          </a:p>
          <a:p>
            <a:pPr>
              <a:buNone/>
            </a:pPr>
            <a:r>
              <a:rPr lang="ru-RU" sz="9600" dirty="0" smtClean="0"/>
              <a:t>- Какие три названия есть у этого города? </a:t>
            </a:r>
          </a:p>
          <a:p>
            <a:pPr>
              <a:buNone/>
            </a:pPr>
            <a:r>
              <a:rPr lang="ru-RU" sz="9600" dirty="0" smtClean="0"/>
              <a:t>2. Кто издал указ о создании Академии наук? </a:t>
            </a:r>
          </a:p>
          <a:p>
            <a:pPr>
              <a:buNone/>
            </a:pPr>
            <a:r>
              <a:rPr lang="ru-RU" sz="9600" dirty="0" smtClean="0"/>
              <a:t>3. Кто правил в России, когда было открытие Академии наук? </a:t>
            </a:r>
          </a:p>
          <a:p>
            <a:pPr>
              <a:buNone/>
            </a:pPr>
            <a:r>
              <a:rPr lang="ru-RU" sz="9600" dirty="0" smtClean="0"/>
              <a:t>4.Кто из известных ученых был  учеником и основателем Академии наук и университета? </a:t>
            </a:r>
          </a:p>
          <a:p>
            <a:pPr>
              <a:buNone/>
            </a:pPr>
            <a:r>
              <a:rPr lang="ru-RU" sz="9600" dirty="0" smtClean="0"/>
              <a:t>5.Какое дерево «находка»  поразила Петра Ι и натолкнуло его на мысль о создании музея кунсткамеры? </a:t>
            </a:r>
          </a:p>
          <a:p>
            <a:pPr>
              <a:buNone/>
            </a:pPr>
            <a:r>
              <a:rPr lang="ru-RU" sz="9600" dirty="0" smtClean="0"/>
              <a:t>6. Какое здание служило хранилищем для экспонатов Кунсткамеры и библиотеки?</a:t>
            </a:r>
          </a:p>
          <a:p>
            <a:pPr fontAlgn="base">
              <a:buNone/>
            </a:pPr>
            <a:r>
              <a:rPr lang="ru-RU" sz="9600" dirty="0" smtClean="0"/>
              <a:t>7. Чье имя носит Ботанический институт</a:t>
            </a:r>
            <a:r>
              <a:rPr lang="ru-RU" sz="9600" smtClean="0"/>
              <a:t>? </a:t>
            </a:r>
            <a:endParaRPr lang="ru-RU" sz="9600" dirty="0" smtClean="0"/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Санкт — Петербург – научный центр России.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143932" cy="43577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Санкт — Петербург — колыбель Российской науки и образования. Именно в Петербурге Указом Петра I была образована Российская Академия наук, первый музей Кунсткамера, появились публичные библиотеки.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современном Санкт-Петербурге действует 745 общеобразовательных учреждений, 75 вузов, 14 из которых — технические.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Триста лет тому назад</a:t>
            </a:r>
            <a:b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Был заложен этот град.</a:t>
            </a:r>
            <a:b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В Невской дельте, средь болот.</a:t>
            </a:r>
            <a:b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 Здесь рождался русский флот</a:t>
            </a:r>
            <a:r>
              <a:rPr lang="ru-RU" sz="2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vasilevskij-ostrov-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014787" cy="3490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4813" y="4627563"/>
            <a:ext cx="8474075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2" charset="0"/>
              </a:rPr>
              <a:t>Город раскинулся на берегах реки Невы. В 1703 году в дельте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2" charset="0"/>
              </a:rPr>
              <a:t>реки, на Заячьем острове,  Петр заложил крепость –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2" charset="0"/>
              </a:rPr>
              <a:t>Санкт-Питер-Бурх, которая в 1720 г. была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2" charset="0"/>
              </a:rPr>
              <a:t> переименована в Санкт-Петербург  </a:t>
            </a: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214438" y="714375"/>
            <a:ext cx="4429125" cy="4143375"/>
          </a:xfrm>
          <a:custGeom>
            <a:avLst/>
            <a:gdLst>
              <a:gd name="T0" fmla="*/ 2214564 w 4429125"/>
              <a:gd name="T1" fmla="*/ 0 h 4143375"/>
              <a:gd name="T2" fmla="*/ 2214563 w 4429125"/>
              <a:gd name="T3" fmla="*/ 2071689 h 4143375"/>
              <a:gd name="T4" fmla="*/ 4429125 w 4429125"/>
              <a:gd name="T5" fmla="*/ 2071689 h 4143375"/>
              <a:gd name="T6" fmla="*/ 0 60000 65536"/>
              <a:gd name="T7" fmla="*/ 0 60000 65536"/>
              <a:gd name="T8" fmla="*/ 0 60000 65536"/>
              <a:gd name="T9" fmla="*/ 2214564 w 4429125"/>
              <a:gd name="T10" fmla="*/ 0 h 4143375"/>
              <a:gd name="T11" fmla="*/ 4429125 w 4429125"/>
              <a:gd name="T12" fmla="*/ 2071689 h 4143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29125" h="4143375" stroke="0">
                <a:moveTo>
                  <a:pt x="2214565" y="0"/>
                </a:moveTo>
                <a:lnTo>
                  <a:pt x="2214564" y="0"/>
                </a:lnTo>
                <a:cubicBezTo>
                  <a:pt x="3437633" y="1"/>
                  <a:pt x="4429126" y="927527"/>
                  <a:pt x="4429126" y="2071688"/>
                </a:cubicBezTo>
                <a:cubicBezTo>
                  <a:pt x="4429126" y="2071689"/>
                  <a:pt x="4429125" y="2071691"/>
                  <a:pt x="4429125" y="2071692"/>
                </a:cubicBezTo>
                <a:lnTo>
                  <a:pt x="2214563" y="2071688"/>
                </a:lnTo>
                <a:lnTo>
                  <a:pt x="2214565" y="0"/>
                </a:lnTo>
                <a:close/>
              </a:path>
              <a:path w="4429125" h="4143375" fill="none">
                <a:moveTo>
                  <a:pt x="2214565" y="0"/>
                </a:moveTo>
                <a:lnTo>
                  <a:pt x="2214564" y="0"/>
                </a:lnTo>
                <a:cubicBezTo>
                  <a:pt x="3437633" y="1"/>
                  <a:pt x="4429126" y="927527"/>
                  <a:pt x="4429126" y="2071688"/>
                </a:cubicBezTo>
                <a:cubicBezTo>
                  <a:pt x="4429126" y="2071689"/>
                  <a:pt x="4429125" y="2071691"/>
                  <a:pt x="4429125" y="2071692"/>
                </a:cubicBezTo>
              </a:path>
            </a:pathLst>
          </a:custGeom>
          <a:noFill/>
          <a:ln w="9360">
            <a:solidFill>
              <a:srgbClr val="4A7EB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149" name="AutoShape 4"/>
          <p:cNvCxnSpPr>
            <a:cxnSpLocks noChangeShapeType="1"/>
          </p:cNvCxnSpPr>
          <p:nvPr/>
        </p:nvCxnSpPr>
        <p:spPr bwMode="auto">
          <a:xfrm>
            <a:off x="5286375" y="1714500"/>
            <a:ext cx="914400" cy="914400"/>
          </a:xfrm>
          <a:prstGeom prst="straightConnector1">
            <a:avLst/>
          </a:prstGeom>
          <a:noFill/>
          <a:ln w="9360">
            <a:solidFill>
              <a:srgbClr val="4A7EBB"/>
            </a:solidFill>
            <a:miter lim="800000"/>
            <a:headEnd/>
            <a:tailEnd type="triangle" w="med" len="med"/>
          </a:ln>
        </p:spPr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13" y="719138"/>
            <a:ext cx="4224337" cy="132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9413" y="1852613"/>
            <a:ext cx="4183062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>
                                      <p:cBhvr additive="repl"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42875" y="2214563"/>
            <a:ext cx="4929188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И думал он: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Отсель грозить мы будем шведу,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Здесь будет город заложен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Назло надменному соседу,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Природой здесь нам суждено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В Европу прорубить окно,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Ногою твердой стать при море. 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Сюда по новым им волнам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Все флаги в гости будут к нам,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И запируем на просторе. 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000000"/>
                </a:solidFill>
                <a:latin typeface="Calibri" pitchFamily="32" charset="0"/>
              </a:rPr>
              <a:t>А. С. Пушкин. </a:t>
            </a:r>
          </a:p>
          <a:p>
            <a:pPr marL="342900" indent="-3413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200" b="1">
                <a:solidFill>
                  <a:srgbClr val="000000"/>
                </a:solidFill>
                <a:latin typeface="Calibri" pitchFamily="32" charset="0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43701" y="1196753"/>
            <a:ext cx="2316149" cy="3013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77825" y="357188"/>
            <a:ext cx="4994275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2" charset="0"/>
              </a:rPr>
              <a:t>Петр Первый – основатель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2" charset="0"/>
              </a:rPr>
              <a:t>нашего города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Российская Академия наук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http://akuaku.ru/static/2013/5/22/f6c2e50122824e0797fe2032bb7bac74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428736"/>
            <a:ext cx="28527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8 февраля 1724 года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(28 января по старому стилю) указом правительствующего Сената по распоряжению Петра I в России была основана Академия наук, первоначально называлась Академией наук и художеств.</a:t>
            </a:r>
          </a:p>
          <a:p>
            <a:pPr>
              <a:buNone/>
            </a:pPr>
            <a:r>
              <a:rPr lang="ru-RU" dirty="0" smtClean="0"/>
              <a:t> В </a:t>
            </a:r>
            <a:r>
              <a:rPr lang="ru-RU" b="1" dirty="0" smtClean="0"/>
              <a:t>1925 году</a:t>
            </a:r>
            <a:r>
              <a:rPr lang="ru-RU" dirty="0" smtClean="0"/>
              <a:t> она была переименована в Академию наук СССР, а в </a:t>
            </a:r>
            <a:r>
              <a:rPr lang="ru-RU" b="1" dirty="0" smtClean="0"/>
              <a:t>1991 </a:t>
            </a:r>
            <a:r>
              <a:rPr lang="ru-RU" dirty="0" smtClean="0"/>
              <a:t>- в Российскую академию наук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. Никитин &quot;Портрет Петра I&quot;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50"/>
            <a:ext cx="1681187" cy="23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.-М. Натье &quot;Портрет Екатерины I&quot;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85728"/>
            <a:ext cx="18240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8" y="3357562"/>
            <a:ext cx="2747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Открылась Академия при </a:t>
            </a:r>
          </a:p>
          <a:p>
            <a:r>
              <a:rPr lang="ru-RU" dirty="0" smtClean="0"/>
              <a:t>Екатерине </a:t>
            </a:r>
            <a:r>
              <a:rPr lang="el-GR" dirty="0" smtClean="0"/>
              <a:t>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714356"/>
            <a:ext cx="1569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Замысел </a:t>
            </a:r>
          </a:p>
          <a:p>
            <a:r>
              <a:rPr lang="ru-RU" dirty="0" smtClean="0"/>
              <a:t>принадлежит </a:t>
            </a:r>
          </a:p>
          <a:p>
            <a:r>
              <a:rPr lang="ru-RU" dirty="0" smtClean="0"/>
              <a:t>Петру </a:t>
            </a:r>
            <a:r>
              <a:rPr lang="el-GR" dirty="0" smtClean="0"/>
              <a:t>Ι</a:t>
            </a:r>
            <a:endParaRPr lang="ru-RU" dirty="0"/>
          </a:p>
        </p:txBody>
      </p:sp>
      <p:pic>
        <p:nvPicPr>
          <p:cNvPr id="8" name="Рисунок 7" descr="М.В. Ломоносов. Работа неизвестного художника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500438"/>
            <a:ext cx="180974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8992" y="5786454"/>
            <a:ext cx="334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М.В.Ломоносов основатель </a:t>
            </a:r>
          </a:p>
          <a:p>
            <a:r>
              <a:rPr lang="ru-RU" dirty="0" smtClean="0"/>
              <a:t>Академии  наук и университета.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унсткамера экспон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История Кунсткамеры и русской науки XVIII в.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Раздел включает три экспозиции, объединённые под условным названием «Музей М. В. Ломоносова». Экспозиция «Зал заседаний („Конференц-зал“) Петербургской академии наук» представляет повседневную деятельность первого научного учреждения России и биографию М. В. Ломоносова. Две другие экспозиции — «Астрономическая обсерватория Академии Наук» и «Большой </a:t>
            </a:r>
            <a:r>
              <a:rPr lang="ru-RU" b="1" i="1" dirty="0" err="1" smtClean="0">
                <a:solidFill>
                  <a:schemeClr val="bg1"/>
                </a:solidFill>
              </a:rPr>
              <a:t>Готторпский</a:t>
            </a:r>
            <a:r>
              <a:rPr lang="ru-RU" b="1" i="1" dirty="0" smtClean="0">
                <a:solidFill>
                  <a:schemeClr val="bg1"/>
                </a:solidFill>
              </a:rPr>
              <a:t> Глобус-Планетарий» — освещают ранний период истории Кунсткамеры, когда в башне здания располагались Астрономическая обсерватория, служба точного времени и условная линия Петербургского меридиана.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6000" dirty="0" smtClean="0">
                <a:solidFill>
                  <a:schemeClr val="tx1"/>
                </a:solidFill>
              </a:rPr>
              <a:t>Кунстка́мера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9" name="Picture 2" descr="Файл:Saint Petersburg Kunstkamera view from the fro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2643206" cy="234478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Кунстка́мера —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кабинет редкостей, в настоящее время — Музей антропологии и этнографии имени Петра Великого Российской академии наук, — первый музей России, учреждённый императором Петром Первым и находящийся в Санкт-Петербурге.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Обладает уникальной коллекцией предметов старины, раскрывающих историю и быт многих народов. Но многим этот музей известен по коллекции «уродцев» — анатомических редкостей и аномалий. Здание Кунсткамеры является с начала XVIII в. символом российской академии наук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647</Words>
  <PresentationFormat>Экран (4:3)</PresentationFormat>
  <Paragraphs>82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Санкт — Петербург – научный центр России.</vt:lpstr>
      <vt:lpstr>Санкт — Петербург – научный центр России.</vt:lpstr>
      <vt:lpstr>  Триста лет тому назад  Был заложен этот град.  В Невской дельте, средь болот.  Здесь рождался русский флот. </vt:lpstr>
      <vt:lpstr>Слайд 4</vt:lpstr>
      <vt:lpstr>Слайд 5</vt:lpstr>
      <vt:lpstr>Российская Академия наук</vt:lpstr>
      <vt:lpstr>Слайд 7</vt:lpstr>
      <vt:lpstr>История Кунсткамеры и русской науки XVIII в.</vt:lpstr>
      <vt:lpstr>Кунстка́мера</vt:lpstr>
      <vt:lpstr> "Я хочу, чтобы люди смотрели и учились!". Такова была воля Петра I – создать в России музей "для поученья и знания о живой и мертвой природе, об искусстве человеческих рук". Причем в отличие от других европейский музеев, вход в Кунсткамеру был не только свободным, но даже поощрялся государевым угощением. Петр считал, что всех желающих приобщиться к знаниям следует "приучать и угощать, а не деньги с них брать"...</vt:lpstr>
      <vt:lpstr>Анатомический раздел</vt:lpstr>
      <vt:lpstr>Библиотека Академии наук</vt:lpstr>
      <vt:lpstr>Ботанический институт</vt:lpstr>
      <vt:lpstr>В настоящее время для посещения работают три маршрута по оранжереям: водные растения, тропический и субтропический</vt:lpstr>
      <vt:lpstr> Викторная оранжерея. Эта специальная оранжерея была построена еще в 1899 году фактически для одного растения – гигантской кувшинки – Виктории амазонской  </vt:lpstr>
      <vt:lpstr>ПАРК Парк-дендрарий Ботанического сада Ботанического института им. В.Л. Комарова РАН является одним из старейших парков России. </vt:lpstr>
      <vt:lpstr>Проверим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2015-03-19T15:45:50Z</dcterms:modified>
</cp:coreProperties>
</file>