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1" r:id="rId6"/>
    <p:sldId id="259" r:id="rId7"/>
    <p:sldId id="260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5ADC26E-8813-45E2-8A4D-27C0D72FFECB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D6718D-744B-406D-86F0-06C074FCC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ABED6-BFD4-4901-9B3E-A47AB1FB814B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9AC0-EEFA-4651-9444-0738AA61D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E6476-A43F-4F55-A150-7135E867EA1F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D726-ACDD-4126-9418-AFFDD61D6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E6E9-F278-40AB-990A-6525D94E27EB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A92AB-E12F-44D3-9695-5D440E131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65B2-B68C-4959-9026-94FF9D537768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D13C-01BE-4FBE-9969-592B16138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2871-ECE0-409A-AE1A-1E0BD49BE274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9CF7D-B7E1-47A9-AC11-EC30E753A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945E-FD21-4B39-9F89-6D2DC3228B10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9574-DA96-44EE-8C49-CEC3B453E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A00B4-AFCE-4E47-9FD0-EDE9E874789B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AD55-54E2-4D48-A541-15401E3C6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17C9-C272-4016-8D97-55E7749DE3E2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1E48-7DEA-4B07-A553-2E8D4AC97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8EFB-4D90-45C5-AC6F-7D402A16CBB2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DEBB-5F30-48B4-BB02-868416197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95E7-5EB2-4609-BB66-5FDF03685D6E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6A498-6A70-483F-83D2-1A9B65EDE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2634-8B92-44F0-8D99-A67175F369C8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49F2-CD8E-430A-8607-EE7705D7B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40EEC8-DF54-4F90-8C1B-44DDED5B8291}" type="datetime1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E5E29E-53A3-4F6A-A293-407843D7D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gif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gif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gif"/><Relationship Id="rId3" Type="http://schemas.openxmlformats.org/officeDocument/2006/relationships/image" Target="../media/image21.gif"/><Relationship Id="rId7" Type="http://schemas.openxmlformats.org/officeDocument/2006/relationships/image" Target="../media/image2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11" Type="http://schemas.openxmlformats.org/officeDocument/2006/relationships/image" Target="../media/image29.gif"/><Relationship Id="rId5" Type="http://schemas.openxmlformats.org/officeDocument/2006/relationships/image" Target="../media/image23.gif"/><Relationship Id="rId10" Type="http://schemas.openxmlformats.org/officeDocument/2006/relationships/image" Target="../media/image28.gif"/><Relationship Id="rId4" Type="http://schemas.openxmlformats.org/officeDocument/2006/relationships/image" Target="../media/image22.gif"/><Relationship Id="rId9" Type="http://schemas.openxmlformats.org/officeDocument/2006/relationships/image" Target="../media/image2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1656184" cy="1381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3528" y="1412776"/>
            <a:ext cx="759111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Дано число 2532843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прочитать число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каких разрядах записана цифра 2? 3? 4? 5? 8?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80928"/>
            <a:ext cx="360040" cy="792088"/>
          </a:xfrm>
          <a:prstGeom prst="rect">
            <a:avLst/>
          </a:prstGeom>
          <a:noFill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2852936"/>
            <a:ext cx="360040" cy="720080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80928"/>
            <a:ext cx="504056" cy="723211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708920"/>
            <a:ext cx="392771" cy="864096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95536" y="2852936"/>
            <a:ext cx="3213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2.Сократить дробь: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95536" y="3717032"/>
            <a:ext cx="7834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знаменатели, после сокращения дробей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6672"/>
            <a:ext cx="521437" cy="720080"/>
          </a:xfrm>
          <a:prstGeom prst="rect">
            <a:avLst/>
          </a:prstGeom>
          <a:noFill/>
        </p:spPr>
      </p:pic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48680"/>
            <a:ext cx="1224136" cy="701204"/>
          </a:xfrm>
          <a:prstGeom prst="rect">
            <a:avLst/>
          </a:prstGeom>
          <a:noFill/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6673"/>
            <a:ext cx="360040" cy="745798"/>
          </a:xfrm>
          <a:prstGeom prst="rect">
            <a:avLst/>
          </a:prstGeom>
          <a:noFill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6672"/>
            <a:ext cx="512599" cy="720080"/>
          </a:xfrm>
          <a:prstGeom prst="rect">
            <a:avLst/>
          </a:prstGeom>
          <a:noFill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48680"/>
            <a:ext cx="469293" cy="648072"/>
          </a:xfrm>
          <a:prstGeom prst="rect">
            <a:avLst/>
          </a:prstGeom>
          <a:noFill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548680"/>
            <a:ext cx="504056" cy="696077"/>
          </a:xfrm>
          <a:prstGeom prst="rect">
            <a:avLst/>
          </a:prstGeom>
          <a:noFill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76672"/>
            <a:ext cx="720080" cy="662931"/>
          </a:xfrm>
          <a:prstGeom prst="rect">
            <a:avLst/>
          </a:prstGeom>
          <a:noFill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543800"/>
            <a:ext cx="533400" cy="552450"/>
          </a:xfrm>
          <a:prstGeom prst="rect">
            <a:avLst/>
          </a:prstGeom>
          <a:noFill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553450"/>
            <a:ext cx="1581150" cy="561975"/>
          </a:xfrm>
          <a:prstGeom prst="rect">
            <a:avLst/>
          </a:prstGeom>
          <a:noFill/>
        </p:spPr>
      </p:pic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-612576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26369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51520" y="29969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506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7086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8096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911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817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548680"/>
            <a:ext cx="625724" cy="576064"/>
          </a:xfrm>
          <a:prstGeom prst="rect">
            <a:avLst/>
          </a:prstGeom>
          <a:noFill/>
        </p:spPr>
      </p:pic>
      <p:pic>
        <p:nvPicPr>
          <p:cNvPr id="33816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76672"/>
            <a:ext cx="648072" cy="671217"/>
          </a:xfrm>
          <a:prstGeom prst="rect">
            <a:avLst/>
          </a:prstGeom>
          <a:noFill/>
        </p:spPr>
      </p:pic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48680"/>
            <a:ext cx="1823391" cy="648072"/>
          </a:xfrm>
          <a:prstGeom prst="rect">
            <a:avLst/>
          </a:prstGeom>
          <a:noFill/>
        </p:spPr>
      </p:pic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3528" y="1700808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Выпишите </a:t>
            </a:r>
            <a:r>
              <a:rPr lang="ru-RU" sz="28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 в столбик правильные </a:t>
            </a:r>
            <a:r>
              <a:rPr lang="ru-RU" sz="28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дроби  </a:t>
            </a:r>
            <a:r>
              <a:rPr lang="ru-RU" sz="28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и                                         замените </a:t>
            </a:r>
            <a:r>
              <a:rPr lang="ru-RU" sz="28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28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десятичной записью</a:t>
            </a:r>
            <a:endParaRPr lang="ru-RU" sz="2800" b="1" dirty="0">
              <a:solidFill>
                <a:srgbClr val="0000FF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3528" y="422108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latin typeface="Monotype Corsiva" pitchFamily="66" charset="0"/>
              </a:rPr>
              <a:t>Выпишите </a:t>
            </a:r>
            <a:r>
              <a:rPr lang="ru-RU" sz="2400" b="1" dirty="0" smtClean="0">
                <a:solidFill>
                  <a:srgbClr val="0000FF"/>
                </a:solidFill>
                <a:latin typeface="Monotype Corsiva" pitchFamily="66" charset="0"/>
              </a:rPr>
              <a:t> в столбик неправильные дроби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Monotype Corsiva" pitchFamily="66" charset="0"/>
              </a:rPr>
              <a:t> и замените </a:t>
            </a:r>
            <a:r>
              <a:rPr lang="ru-RU" sz="2400" b="1" dirty="0">
                <a:solidFill>
                  <a:srgbClr val="0000FF"/>
                </a:solidFill>
                <a:latin typeface="Monotype Corsiva" pitchFamily="66" charset="0"/>
              </a:rPr>
              <a:t>их </a:t>
            </a:r>
            <a:r>
              <a:rPr lang="ru-RU" sz="2400" b="1" dirty="0" smtClean="0">
                <a:solidFill>
                  <a:srgbClr val="0000FF"/>
                </a:solidFill>
                <a:latin typeface="Monotype Corsiva" pitchFamily="66" charset="0"/>
              </a:rPr>
              <a:t>десятичной записью</a:t>
            </a:r>
            <a:endParaRPr lang="ru-RU" sz="24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3" name="Рисунок 32" descr="http://festival.1september.ru/articles/520086/Image2433.gif"/>
          <p:cNvPicPr/>
          <p:nvPr/>
        </p:nvPicPr>
        <p:blipFill>
          <a:blip r:embed="rId11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1584176" cy="1656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Содержимое 33" descr="http://festival.1september.ru/articles/520086/Image2434.gif"/>
          <p:cNvPicPr>
            <a:picLocks noGrp="1"/>
          </p:cNvPicPr>
          <p:nvPr>
            <p:ph idx="1"/>
          </p:nvPr>
        </p:nvPicPr>
        <p:blipFill>
          <a:blip r:embed="rId1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92896"/>
            <a:ext cx="180020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Рисунок 36" descr="http://festival.1september.ru/articles/520086/Image2435.gif"/>
          <p:cNvPicPr/>
          <p:nvPr/>
        </p:nvPicPr>
        <p:blipFill>
          <a:blip r:embed="rId1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41168"/>
            <a:ext cx="100811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Рисунок 37" descr="http://festival.1september.ru/articles/520086/Image2436.gif"/>
          <p:cNvPicPr/>
          <p:nvPr/>
        </p:nvPicPr>
        <p:blipFill>
          <a:blip r:embed="rId1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41168"/>
            <a:ext cx="1152128" cy="144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2656"/>
            <a:ext cx="1594867" cy="1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43074" y="1844825"/>
            <a:ext cx="4125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узнал…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научился…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Мне понравилось…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 затруднялся…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Моё настроение…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записывают и читают десятичные дроби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0648"/>
            <a:ext cx="1607106" cy="134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Прочитайте дроби</a:t>
            </a:r>
            <a:endParaRPr lang="ru-RU" b="1" dirty="0" smtClean="0">
              <a:solidFill>
                <a:srgbClr val="0000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55225-EB31-4E70-8620-2E41B1C2A9A6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0648"/>
            <a:ext cx="1319074" cy="1100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 l="35139" t="51797" r="40510" b="42297"/>
          <a:stretch>
            <a:fillRect/>
          </a:stretch>
        </p:blipFill>
        <p:spPr bwMode="auto">
          <a:xfrm>
            <a:off x="395535" y="2420888"/>
            <a:ext cx="84489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festival.1september.ru/articles/520086/Image2393.gif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71600" y="4437112"/>
            <a:ext cx="79208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festival.1september.ru/articles/520086/Image2395.gif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37112"/>
            <a:ext cx="1152128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festival.1september.ru/articles/520086/Image2396.gif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37112"/>
            <a:ext cx="936104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60648"/>
            <a:ext cx="1378843" cy="1150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79712" y="1556792"/>
          <a:ext cx="5184576" cy="4320480"/>
        </p:xfrm>
        <a:graphic>
          <a:graphicData uri="http://schemas.openxmlformats.org/drawingml/2006/table">
            <a:tbl>
              <a:tblPr/>
              <a:tblGrid>
                <a:gridCol w="1052137"/>
                <a:gridCol w="1417625"/>
                <a:gridCol w="1350716"/>
                <a:gridCol w="1364098"/>
              </a:tblGrid>
              <a:tr h="1144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Дробное число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нулей в знаменателе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Десятичная дробь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цифр после запятой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0,115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2,008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49" name="Рисунок 15" descr="http://festival.1september.ru/articles/520086/Image242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5445224"/>
            <a:ext cx="514350" cy="390525"/>
          </a:xfrm>
          <a:prstGeom prst="rect">
            <a:avLst/>
          </a:prstGeom>
          <a:noFill/>
        </p:spPr>
      </p:pic>
      <p:pic>
        <p:nvPicPr>
          <p:cNvPr id="14" name="Рисунок 13" descr="http://festival.1september.ru/articles/520086/Image2401.gif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200025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festival.1september.ru/articles/520086/Image2405.gif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2857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://festival.1september.ru/articles/520086/Image2409.gif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352425" cy="411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://festival.1september.ru/articles/520086/Image2413.gif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93096"/>
            <a:ext cx="381000" cy="483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://festival.1september.ru/articles/520086/Image2417.gif"/>
          <p:cNvPicPr/>
          <p:nvPr/>
        </p:nvPicPr>
        <p:blipFill>
          <a:blip r:embed="rId8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428625" cy="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2" descr="D:\фото\фото работа\IMG_1102.JPG"/>
          <p:cNvPicPr>
            <a:picLocks noChangeAspect="1" noChangeArrowheads="1"/>
          </p:cNvPicPr>
          <p:nvPr/>
        </p:nvPicPr>
        <p:blipFill>
          <a:blip r:embed="rId2" cstate="print"/>
          <a:srcRect l="42759" t="10209" r="7986" b="31634"/>
          <a:stretch>
            <a:fillRect/>
          </a:stretch>
        </p:blipFill>
        <p:spPr bwMode="auto">
          <a:xfrm>
            <a:off x="1187624" y="836712"/>
            <a:ext cx="64087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перевода обыкновенных дробей в десятичные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Уравнять, если необходимо, число цифр после запятой.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целую часть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(она может быть равна нулю).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Поставить запятую, отделяющую целую часть от дробной.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числитель дробной части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60648"/>
            <a:ext cx="874787" cy="72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дроби и смешанные числа десятичными дробями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 descr="H:\Documents and Settings\Aida\Рабочий стол\текстуры и фоны, клипарты\новеньки картинки\geometry compass shapes ha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0648"/>
            <a:ext cx="1496810" cy="124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7" name="Рисунок 6" descr="http://festival.1september.ru/articles/520086/Image2423.gif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1440160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festival.1september.ru/articles/520086/Image2424.gif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129614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festival.1september.ru/articles/520086/Image2425.gif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1224136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festival.1september.ru/articles/520086/Image2426.gif"/>
          <p:cNvPicPr/>
          <p:nvPr/>
        </p:nvPicPr>
        <p:blipFill>
          <a:blip r:embed="rId6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2936"/>
            <a:ext cx="108012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://festival.1september.ru/articles/520086/Image2427.gif"/>
          <p:cNvPicPr/>
          <p:nvPr/>
        </p:nvPicPr>
        <p:blipFill>
          <a:blip r:embed="rId7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2"/>
            <a:ext cx="115212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festival.1september.ru/articles/520086/Image2428.gif"/>
          <p:cNvPicPr/>
          <p:nvPr/>
        </p:nvPicPr>
        <p:blipFill>
          <a:blip r:embed="rId8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869160"/>
            <a:ext cx="129614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://festival.1september.ru/articles/520086/Image2429.gif"/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852936"/>
            <a:ext cx="1152128" cy="8640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http://festival.1september.ru/articles/520086/Image2430.gif"/>
          <p:cNvPicPr/>
          <p:nvPr/>
        </p:nvPicPr>
        <p:blipFill>
          <a:blip r:embed="rId10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1080120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http://festival.1september.ru/articles/520086/Image2431.gif"/>
          <p:cNvPicPr/>
          <p:nvPr/>
        </p:nvPicPr>
        <p:blipFill>
          <a:blip r:embed="rId11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3176"/>
            <a:ext cx="1368152" cy="7200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1619672" y="2852936"/>
            <a:ext cx="86409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11960" y="2924944"/>
            <a:ext cx="86409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60232" y="2924944"/>
            <a:ext cx="86409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35139" t="53766" r="37190" b="26203"/>
          <a:stretch>
            <a:fillRect/>
          </a:stretch>
        </p:blipFill>
        <p:spPr bwMode="auto">
          <a:xfrm>
            <a:off x="323528" y="1844824"/>
            <a:ext cx="7961849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:\Documents and Settings\Aida\Рабочий стол\текстуры и фоны, клипарты\новеньки картинки\geometry compass shapes h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0648"/>
            <a:ext cx="1496810" cy="124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ED13C-01BE-4FBE-9969-592B1613841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24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76672"/>
            <a:ext cx="521437" cy="720080"/>
          </a:xfrm>
          <a:prstGeom prst="rect">
            <a:avLst/>
          </a:prstGeom>
          <a:noFill/>
        </p:spPr>
      </p:pic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48680"/>
            <a:ext cx="1224136" cy="701204"/>
          </a:xfrm>
          <a:prstGeom prst="rect">
            <a:avLst/>
          </a:prstGeom>
          <a:noFill/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6673"/>
            <a:ext cx="360040" cy="745798"/>
          </a:xfrm>
          <a:prstGeom prst="rect">
            <a:avLst/>
          </a:prstGeom>
          <a:noFill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6672"/>
            <a:ext cx="512599" cy="720080"/>
          </a:xfrm>
          <a:prstGeom prst="rect">
            <a:avLst/>
          </a:prstGeom>
          <a:noFill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48680"/>
            <a:ext cx="469293" cy="648072"/>
          </a:xfrm>
          <a:prstGeom prst="rect">
            <a:avLst/>
          </a:prstGeom>
          <a:noFill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548680"/>
            <a:ext cx="504056" cy="696077"/>
          </a:xfrm>
          <a:prstGeom prst="rect">
            <a:avLst/>
          </a:prstGeom>
          <a:noFill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76672"/>
            <a:ext cx="720080" cy="662931"/>
          </a:xfrm>
          <a:prstGeom prst="rect">
            <a:avLst/>
          </a:prstGeom>
          <a:noFill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543800"/>
            <a:ext cx="533400" cy="552450"/>
          </a:xfrm>
          <a:prstGeom prst="rect">
            <a:avLst/>
          </a:prstGeom>
          <a:noFill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553450"/>
            <a:ext cx="1581150" cy="561975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-612576" y="1124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2028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26369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51520" y="29969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506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6076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7086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8096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911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817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548680"/>
            <a:ext cx="625724" cy="576064"/>
          </a:xfrm>
          <a:prstGeom prst="rect">
            <a:avLst/>
          </a:prstGeom>
          <a:noFill/>
        </p:spPr>
      </p:pic>
      <p:pic>
        <p:nvPicPr>
          <p:cNvPr id="33816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76672"/>
            <a:ext cx="648072" cy="671217"/>
          </a:xfrm>
          <a:prstGeom prst="rect">
            <a:avLst/>
          </a:prstGeom>
          <a:noFill/>
        </p:spPr>
      </p:pic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48680"/>
            <a:ext cx="1823391" cy="648072"/>
          </a:xfrm>
          <a:prstGeom prst="rect">
            <a:avLst/>
          </a:prstGeom>
          <a:noFill/>
        </p:spPr>
      </p:pic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95536" y="1628800"/>
            <a:ext cx="8748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Выпишите </a:t>
            </a:r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 в столбик правильные </a:t>
            </a:r>
            <a:r>
              <a:rPr lang="ru-RU" sz="32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дроби  </a:t>
            </a:r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и                                         замените </a:t>
            </a:r>
            <a:r>
              <a:rPr lang="ru-RU" sz="3200" b="1" dirty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их </a:t>
            </a:r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десятичной записью</a:t>
            </a:r>
            <a:endParaRPr lang="ru-RU" sz="3200" b="1" dirty="0">
              <a:solidFill>
                <a:srgbClr val="0000FF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95536" y="4149080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FF"/>
                </a:solidFill>
                <a:latin typeface="Monotype Corsiva" pitchFamily="66" charset="0"/>
              </a:rPr>
              <a:t>Выпишите </a:t>
            </a:r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</a:rPr>
              <a:t> в столбик неправильные дроби</a:t>
            </a:r>
          </a:p>
          <a:p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</a:rPr>
              <a:t> и замените </a:t>
            </a:r>
            <a:r>
              <a:rPr lang="ru-RU" sz="3200" b="1" dirty="0">
                <a:solidFill>
                  <a:srgbClr val="0000FF"/>
                </a:solidFill>
                <a:latin typeface="Monotype Corsiva" pitchFamily="66" charset="0"/>
              </a:rPr>
              <a:t>их </a:t>
            </a:r>
            <a:r>
              <a:rPr lang="ru-RU" sz="3200" b="1" dirty="0" smtClean="0">
                <a:solidFill>
                  <a:srgbClr val="0000FF"/>
                </a:solidFill>
                <a:latin typeface="Monotype Corsiva" pitchFamily="66" charset="0"/>
              </a:rPr>
              <a:t>десятичной записью</a:t>
            </a:r>
            <a:endParaRPr lang="ru-RU" sz="32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941"/>
          <a:stretch>
            <a:fillRect/>
          </a:stretch>
        </p:blipFill>
        <p:spPr bwMode="auto">
          <a:xfrm>
            <a:off x="395536" y="2708920"/>
            <a:ext cx="576064" cy="701204"/>
          </a:xfrm>
          <a:prstGeom prst="rect">
            <a:avLst/>
          </a:prstGeom>
          <a:noFill/>
        </p:spPr>
      </p:pic>
      <p:pic>
        <p:nvPicPr>
          <p:cNvPr id="38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501008"/>
            <a:ext cx="521437" cy="720080"/>
          </a:xfrm>
          <a:prstGeom prst="rect">
            <a:avLst/>
          </a:prstGeom>
          <a:noFill/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636912"/>
            <a:ext cx="351656" cy="682175"/>
          </a:xfrm>
          <a:prstGeom prst="rect">
            <a:avLst/>
          </a:prstGeom>
          <a:noFill/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429000"/>
            <a:ext cx="512599" cy="720080"/>
          </a:xfrm>
          <a:prstGeom prst="rect">
            <a:avLst/>
          </a:prstGeom>
          <a:noFill/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780928"/>
            <a:ext cx="504056" cy="696077"/>
          </a:xfrm>
          <a:prstGeom prst="rect">
            <a:avLst/>
          </a:prstGeom>
          <a:noFill/>
        </p:spPr>
      </p:pic>
      <p:pic>
        <p:nvPicPr>
          <p:cNvPr id="42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8661"/>
          <a:stretch>
            <a:fillRect/>
          </a:stretch>
        </p:blipFill>
        <p:spPr bwMode="auto">
          <a:xfrm>
            <a:off x="4067944" y="3573016"/>
            <a:ext cx="936104" cy="648072"/>
          </a:xfrm>
          <a:prstGeom prst="rect">
            <a:avLst/>
          </a:prstGeom>
          <a:noFill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780928"/>
            <a:ext cx="720080" cy="662931"/>
          </a:xfrm>
          <a:prstGeom prst="rect">
            <a:avLst/>
          </a:prstGeom>
          <a:noFill/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186" t="-22222" r="-6626" b="-11111"/>
          <a:stretch>
            <a:fillRect/>
          </a:stretch>
        </p:blipFill>
        <p:spPr bwMode="auto">
          <a:xfrm>
            <a:off x="683568" y="5013176"/>
            <a:ext cx="792088" cy="864096"/>
          </a:xfrm>
          <a:prstGeom prst="rect">
            <a:avLst/>
          </a:prstGeom>
          <a:noFill/>
        </p:spPr>
      </p:pic>
      <p:pic>
        <p:nvPicPr>
          <p:cNvPr id="46" name="Picture 2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5157192"/>
            <a:ext cx="648072" cy="671217"/>
          </a:xfrm>
          <a:prstGeom prst="rect">
            <a:avLst/>
          </a:prstGeom>
          <a:noFill/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157192"/>
            <a:ext cx="469293" cy="648072"/>
          </a:xfrm>
          <a:prstGeom prst="rect">
            <a:avLst/>
          </a:prstGeom>
          <a:noFill/>
        </p:spPr>
      </p:pic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5294" b="7577"/>
          <a:stretch>
            <a:fillRect/>
          </a:stretch>
        </p:blipFill>
        <p:spPr bwMode="auto">
          <a:xfrm>
            <a:off x="5580112" y="5157192"/>
            <a:ext cx="792088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математика - 5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- 5!</Template>
  <TotalTime>81</TotalTime>
  <Words>193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математика - 5!</vt:lpstr>
      <vt:lpstr>Слайд 1</vt:lpstr>
      <vt:lpstr>Слайд 2</vt:lpstr>
      <vt:lpstr>Прочитайте дроби</vt:lpstr>
      <vt:lpstr>Слайд 4</vt:lpstr>
      <vt:lpstr>Слайд 5</vt:lpstr>
      <vt:lpstr>Алгоритм перевода обыкновенных дробей в десятичные  </vt:lpstr>
      <vt:lpstr>Записать дроби и смешанные числа десятичными дробями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9</cp:revision>
  <dcterms:created xsi:type="dcterms:W3CDTF">2014-09-24T11:56:16Z</dcterms:created>
  <dcterms:modified xsi:type="dcterms:W3CDTF">2014-09-24T13:17:49Z</dcterms:modified>
</cp:coreProperties>
</file>