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287" r:id="rId4"/>
    <p:sldId id="289" r:id="rId5"/>
    <p:sldId id="284" r:id="rId6"/>
    <p:sldId id="285" r:id="rId7"/>
    <p:sldId id="283" r:id="rId8"/>
    <p:sldId id="258" r:id="rId9"/>
    <p:sldId id="259" r:id="rId10"/>
    <p:sldId id="260" r:id="rId11"/>
    <p:sldId id="257" r:id="rId12"/>
    <p:sldId id="262" r:id="rId13"/>
    <p:sldId id="264" r:id="rId14"/>
    <p:sldId id="265" r:id="rId15"/>
    <p:sldId id="268" r:id="rId16"/>
    <p:sldId id="269" r:id="rId17"/>
    <p:sldId id="270" r:id="rId18"/>
    <p:sldId id="271" r:id="rId19"/>
    <p:sldId id="273" r:id="rId20"/>
    <p:sldId id="275" r:id="rId21"/>
    <p:sldId id="278" r:id="rId22"/>
    <p:sldId id="280" r:id="rId23"/>
    <p:sldId id="300" r:id="rId24"/>
    <p:sldId id="299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E"/>
    <a:srgbClr val="00001E"/>
    <a:srgbClr val="000010"/>
    <a:srgbClr val="FFFF8F"/>
    <a:srgbClr val="00003A"/>
    <a:srgbClr val="006600"/>
    <a:srgbClr val="000099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9" autoAdjust="0"/>
  </p:normalViewPr>
  <p:slideViewPr>
    <p:cSldViewPr>
      <p:cViewPr varScale="1">
        <p:scale>
          <a:sx n="109" d="100"/>
          <a:sy n="109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2D7529-9EA0-47D2-A031-1D7BBD321C0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611CCD-B98D-4E67-B3AD-DD995E93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76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 ведущий -Может быть кто-то из ребят знает как звали человека, являющегося основателем олимпийского движения</a:t>
            </a:r>
            <a:r>
              <a:rPr lang="ru-RU" smtClean="0"/>
              <a:t>? (триггер на портрет) - это Пьет де Кубертен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30CDE0-A7CE-466D-8BF7-7F1C0BCB7E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 щелчку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0275BD-8E34-4332-A4EB-BFE7D3F8419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глобус вращается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C9A860-82E2-4F72-82DA-EB5AAB8A94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С него все и началось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1EA0BD-D57F-47C9-9897-E6EB82044D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Первый официальный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F8CD37-DB84-4985-AFF6-6C27C7D8BFE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AB3C3D-A1C3-45AE-9BCA-CA7A2D1E65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780B0-0C2A-4EC0-A1AD-9F1D2A2CED2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28B5-AC78-4C5F-A57B-BD32FADA695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64B5-239C-474F-B7B0-BCD11905C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3C61-E231-48F0-B3DB-A02D14D8D53C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D992-E3B7-43BB-BE0C-40BCCC805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01F8-1731-453E-A3FE-E0F35D037B74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964D-0530-41E2-B269-519A2B3D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81DF-D886-4FAC-84AF-A1E21074F258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5A21-0E86-40F7-84B5-C3A593C2B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C2D5-D1EC-42AC-86FA-6B09EE5EDA1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938A-CEC7-4388-89B7-C1E16E994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029D-7EDA-4095-B954-D72841C0222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AF42-78F4-48BE-AAE6-045AD27B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ECA5-C20A-44B1-9278-1F2198A0B541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8D01-D5F8-46AC-993C-226DF1B4C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DAD3-2B41-4BDB-BEBB-C5F4BD1D31F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F1FD-9BE3-43BA-B432-E627D6CCF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5C21-300A-49F4-8C7F-AD54AAA033B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442B-D09A-43F7-A01A-EE620C1AF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A8AE-6CC6-42BC-940D-37EF87B7520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C4B8-FD91-4B9E-8637-3CD3659C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5D30-E803-47B4-ABBC-4CADD2DBFB41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1FFE-16F2-426F-BD7E-673087E00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8F">
                <a:alpha val="15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FF282-635F-450B-963C-D548CFFC774D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B58E5-C238-47E7-B342-9F5B16883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-adler.ru/index.php/component/content/article/193--2014" TargetMode="External"/><Relationship Id="rId7" Type="http://schemas.openxmlformats.org/officeDocument/2006/relationships/hyperlink" Target="http://go.mail.ru/search_images?rch=e&amp;type=all&amp;is=0&amp;q" TargetMode="External"/><Relationship Id="rId2" Type="http://schemas.openxmlformats.org/officeDocument/2006/relationships/hyperlink" Target="http://ru.wikipedia.org/wiki/%D0%9E%D0%BB%D0%B8%D0%BC%D0%BF%D0%B8%D0%B9%D1%81%D0%BA%D0%B8%D0%B5_%D1%82%D0%B0%D0%BB%D0%B8%D1%81%D0%BC%D0%B0%D0%BD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dorovosport.ru/" TargetMode="External"/><Relationship Id="rId5" Type="http://schemas.openxmlformats.org/officeDocument/2006/relationships/hyperlink" Target="http://www.olympic-history.ru/" TargetMode="External"/><Relationship Id="rId4" Type="http://schemas.openxmlformats.org/officeDocument/2006/relationships/hyperlink" Target="http://www.lapin.ru/blog/istoriya-talismanov-olimpiyskih-ig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olimp_logс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4643446"/>
            <a:ext cx="9355473" cy="22145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Содержимое 7" descr="ол 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998623" cy="5355300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21216215">
            <a:off x="-354013" y="939800"/>
            <a:ext cx="9328151" cy="28400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Олимпийские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символы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и талисманы</a:t>
            </a:r>
            <a:endParaRPr lang="ru-RU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Batang" pitchFamily="18" charset="-127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714500" y="6572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1968год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Содержимое 13" descr="гренобль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25" y="1643063"/>
            <a:ext cx="2963863" cy="3643312"/>
          </a:xfrm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714750" y="2500313"/>
            <a:ext cx="55737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4000" b="1" i="1">
                <a:solidFill>
                  <a:srgbClr val="0000FF"/>
                </a:solidFill>
                <a:latin typeface="Century Schoolbook" pitchFamily="18" charset="0"/>
              </a:rPr>
              <a:t>Олимпийские игры</a:t>
            </a:r>
          </a:p>
          <a:p>
            <a:pPr algn="ctr"/>
            <a:r>
              <a:rPr lang="ru-RU" sz="4000" b="1" i="1">
                <a:solidFill>
                  <a:srgbClr val="0000FF"/>
                </a:solidFill>
                <a:latin typeface="Century Schoolbook" pitchFamily="18" charset="0"/>
              </a:rPr>
              <a:t>ГРЕНОБЛЬ</a:t>
            </a:r>
          </a:p>
          <a:p>
            <a:pPr algn="ctr"/>
            <a:r>
              <a:rPr lang="ru-RU" sz="4000" b="1" i="1">
                <a:solidFill>
                  <a:srgbClr val="0000FF"/>
                </a:solidFill>
                <a:latin typeface="Century Schoolbook" pitchFamily="18" charset="0"/>
              </a:rPr>
              <a:t>Франция 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00188" y="142875"/>
            <a:ext cx="58610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00"/>
                </a:solidFill>
                <a:latin typeface="Comic Sans MS" pitchFamily="66" charset="0"/>
              </a:rPr>
              <a:t>Лыжник Шосс (</a:t>
            </a:r>
            <a:r>
              <a:rPr lang="ru-RU" sz="3600" b="1" i="1">
                <a:solidFill>
                  <a:srgbClr val="FF0000"/>
                </a:solidFill>
                <a:latin typeface="Comic Sans MS" pitchFamily="66" charset="0"/>
              </a:rPr>
              <a:t>Шусс</a:t>
            </a:r>
            <a:r>
              <a:rPr lang="ru-RU" sz="4400" b="1" i="1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25" y="5786438"/>
            <a:ext cx="1511300" cy="828675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428625" y="5072063"/>
            <a:ext cx="34496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40C"/>
                </a:solidFill>
                <a:latin typeface="Century Schoolbook" pitchFamily="18" charset="0"/>
              </a:rPr>
              <a:t>    </a:t>
            </a:r>
            <a:r>
              <a:rPr lang="ru-RU" sz="3200">
                <a:solidFill>
                  <a:srgbClr val="00003E"/>
                </a:solidFill>
                <a:latin typeface="Century Schoolbook" pitchFamily="18" charset="0"/>
              </a:rPr>
              <a:t>первый</a:t>
            </a:r>
          </a:p>
          <a:p>
            <a:r>
              <a:rPr lang="ru-RU" sz="3200" i="1">
                <a:solidFill>
                  <a:srgbClr val="00003E"/>
                </a:solidFill>
                <a:latin typeface="Century Schoolbook" pitchFamily="18" charset="0"/>
              </a:rPr>
              <a:t>неофициальный</a:t>
            </a:r>
          </a:p>
          <a:p>
            <a:r>
              <a:rPr lang="ru-RU" sz="3200">
                <a:solidFill>
                  <a:srgbClr val="00003E"/>
                </a:solidFill>
                <a:latin typeface="Century Schoolbook" pitchFamily="18" charset="0"/>
              </a:rPr>
              <a:t>    талисман</a:t>
            </a:r>
          </a:p>
        </p:txBody>
      </p:sp>
      <p:pic>
        <p:nvPicPr>
          <p:cNvPr id="16" name="Содержимое 9" descr="шусс.jpg"/>
          <p:cNvPicPr>
            <a:picLocks noChangeAspect="1"/>
          </p:cNvPicPr>
          <p:nvPr/>
        </p:nvPicPr>
        <p:blipFill>
          <a:blip r:embed="rId5" cstate="print"/>
          <a:srcRect l="14733" t="8333" r="18967" b="11111"/>
          <a:stretch>
            <a:fillRect/>
          </a:stretch>
        </p:blipFill>
        <p:spPr>
          <a:xfrm>
            <a:off x="357158" y="1357298"/>
            <a:ext cx="3240000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mic Sans MS" pitchFamily="66" charset="0"/>
                <a:cs typeface="KodchiangUPC" pitchFamily="18" charset="-34"/>
              </a:rPr>
              <a:t>Такса Вальди</a:t>
            </a:r>
          </a:p>
        </p:txBody>
      </p:sp>
      <p:pic>
        <p:nvPicPr>
          <p:cNvPr id="17" name="Содержимое 16" descr="1497_519_Мюнхен, 1972 Такси Вальдин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14282" y="2214554"/>
            <a:ext cx="4367003" cy="19800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7651" name="Picture 2" descr="Файл:1972 Summer Olympics emble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28813"/>
            <a:ext cx="27813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0" y="0"/>
            <a:ext cx="0" cy="325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761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7653" name="Прямоугольник 9"/>
          <p:cNvSpPr>
            <a:spLocks noChangeArrowheads="1"/>
          </p:cNvSpPr>
          <p:nvPr/>
        </p:nvSpPr>
        <p:spPr bwMode="auto">
          <a:xfrm>
            <a:off x="3643313" y="1285875"/>
            <a:ext cx="3071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1972год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27654" name="Прямоугольник 10"/>
          <p:cNvSpPr>
            <a:spLocks noChangeArrowheads="1"/>
          </p:cNvSpPr>
          <p:nvPr/>
        </p:nvSpPr>
        <p:spPr bwMode="auto">
          <a:xfrm>
            <a:off x="142875" y="442912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Вальди — практически единственное домашнее животное,</a:t>
            </a:r>
          </a:p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 ставшее талисманом Олимпиады</a:t>
            </a:r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4929188" y="3357563"/>
            <a:ext cx="36766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Мюнхен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Германия</a:t>
            </a:r>
          </a:p>
          <a:p>
            <a:pPr algn="ctr"/>
            <a:endParaRPr lang="ru-RU" sz="40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38" y="5786438"/>
            <a:ext cx="1511300" cy="828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5" y="3500438"/>
            <a:ext cx="3643313" cy="1557337"/>
          </a:xfrm>
          <a:prstGeom prst="rect">
            <a:avLst/>
          </a:prstGeom>
          <a:solidFill>
            <a:srgbClr val="FFFF8F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1428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Бобр </a:t>
            </a:r>
            <a:r>
              <a:rPr lang="ru-RU" sz="4400" b="1" dirty="0" err="1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Амик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  <a:ea typeface="+mj-ea"/>
              <a:cs typeface="KodchiangUPC" pitchFamily="18" charset="-34"/>
            </a:endParaRPr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3429000" y="1000125"/>
            <a:ext cx="2497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1976год</a:t>
            </a:r>
            <a:endParaRPr lang="ru-RU" sz="44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4999"/>
          <a:stretch>
            <a:fillRect/>
          </a:stretch>
        </p:blipFill>
        <p:spPr>
          <a:xfrm>
            <a:off x="4786314" y="1357298"/>
            <a:ext cx="4519214" cy="3714776"/>
          </a:xfrm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4786313" y="3500438"/>
            <a:ext cx="4357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Монреаль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Канада</a:t>
            </a:r>
            <a:endParaRPr lang="ru-RU" sz="3600" i="1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5786438"/>
            <a:ext cx="15113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2" name="Прямоугольник 12"/>
          <p:cNvSpPr>
            <a:spLocks noChangeArrowheads="1"/>
          </p:cNvSpPr>
          <p:nvPr/>
        </p:nvSpPr>
        <p:spPr bwMode="auto">
          <a:xfrm>
            <a:off x="285750" y="4549775"/>
            <a:ext cx="48577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В качестве основного атрибута талисман имел яркий красный пояс с изображением Олимпийской эмблемы.</a:t>
            </a:r>
          </a:p>
          <a:p>
            <a:pPr eaLnBrk="0" hangingPunct="0"/>
            <a:endParaRPr lang="ru-RU" sz="2400">
              <a:solidFill>
                <a:srgbClr val="00040C"/>
              </a:solidFill>
              <a:latin typeface="Calibri" pitchFamily="34" charset="0"/>
            </a:endParaRPr>
          </a:p>
        </p:txBody>
      </p:sp>
      <p:pic>
        <p:nvPicPr>
          <p:cNvPr id="14" name="Содержимое 13" descr="s320x240_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t="2326" b="2326"/>
          <a:stretch>
            <a:fillRect/>
          </a:stretch>
        </p:blipFill>
        <p:spPr>
          <a:xfrm>
            <a:off x="428596" y="1428736"/>
            <a:ext cx="2714644" cy="292895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Медвежонок Миша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1980год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198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1571612"/>
            <a:ext cx="3790793" cy="3857652"/>
          </a:xfrm>
        </p:spPr>
      </p:pic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4500563" y="3357563"/>
            <a:ext cx="4357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Москва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СССР</a:t>
            </a:r>
            <a:endParaRPr lang="ru-RU" sz="3600" i="1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25" y="5715000"/>
            <a:ext cx="1511300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142875" y="4611688"/>
            <a:ext cx="49291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A"/>
                </a:solidFill>
                <a:latin typeface="Century Schoolbook" pitchFamily="18" charset="0"/>
              </a:rPr>
              <a:t>Московский талисман первым из всех был повёрнут лицом к зрителям: он смотрел на них и открыто улыбался</a:t>
            </a:r>
            <a:endParaRPr lang="ru-RU" sz="2800">
              <a:solidFill>
                <a:srgbClr val="00003A"/>
              </a:solidFill>
              <a:latin typeface="Calibri" pitchFamily="34" charset="0"/>
            </a:endParaRPr>
          </a:p>
        </p:txBody>
      </p:sp>
      <p:pic>
        <p:nvPicPr>
          <p:cNvPr id="16" name="Содержимое 15" descr="миш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357158" y="1071546"/>
            <a:ext cx="3004144" cy="3276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10" descr="шари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1428750" cy="10953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2770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428625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1"/>
          <p:cNvSpPr>
            <a:spLocks noChangeArrowheads="1"/>
          </p:cNvSpPr>
          <p:nvPr/>
        </p:nvSpPr>
        <p:spPr bwMode="auto">
          <a:xfrm>
            <a:off x="3071813" y="1143000"/>
            <a:ext cx="55721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Миша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 понравился всем.</a:t>
            </a:r>
          </a:p>
          <a:p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Атрибутом талисмана стал широкий пояс, окрашенный в олимпийские цвета, с пряжкой в виде пяти колец.</a:t>
            </a:r>
          </a:p>
          <a:p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 </a:t>
            </a:r>
            <a:r>
              <a:rPr lang="ru-RU" sz="2800" i="1" dirty="0">
                <a:solidFill>
                  <a:srgbClr val="00003A"/>
                </a:solidFill>
                <a:latin typeface="Century Schoolbook" pitchFamily="18" charset="0"/>
              </a:rPr>
              <a:t>По замыслу организаторов Олимпиады-80 огромная резиновая кукла медведя на церемонии закрытия была запущена на воздушных шарах в небо </a:t>
            </a:r>
          </a:p>
        </p:txBody>
      </p:sp>
      <p:pic>
        <p:nvPicPr>
          <p:cNvPr id="11" name="Содержимое 10" descr="шарик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1428750" cy="1095375"/>
          </a:xfrm>
          <a:effectLst>
            <a:softEdge rad="317500"/>
          </a:effectLst>
        </p:spPr>
      </p:pic>
      <p:pic>
        <p:nvPicPr>
          <p:cNvPr id="19" name="Содержимое 6" descr="шарик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42984"/>
            <a:ext cx="1428750" cy="10953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2774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1428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714488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506" name="Picture 2" descr="http://go2.imgsmail.ru/imgpreview?u=http%3A//argumentua.com/i/olimpiada80%5F003.jpg&amp;mb=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71678"/>
            <a:ext cx="2500330" cy="38576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6050" y="214290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57356" y="2928934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214346" y="2071678"/>
            <a:ext cx="1428750" cy="10953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75" y="214313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Орленок Сэм </a:t>
            </a:r>
            <a:r>
              <a:rPr lang="ru-RU" sz="440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ru-RU" sz="440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1984год</a:t>
            </a:r>
          </a:p>
        </p:txBody>
      </p:sp>
      <p:pic>
        <p:nvPicPr>
          <p:cNvPr id="33794" name="Содержимое 8" descr="198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72125" y="1785938"/>
            <a:ext cx="2398713" cy="2143125"/>
          </a:xfrm>
        </p:spPr>
      </p:pic>
      <p:sp>
        <p:nvSpPr>
          <p:cNvPr id="33795" name="Прямоугольник 9"/>
          <p:cNvSpPr>
            <a:spLocks noChangeArrowheads="1"/>
          </p:cNvSpPr>
          <p:nvPr/>
        </p:nvSpPr>
        <p:spPr bwMode="auto">
          <a:xfrm>
            <a:off x="4500563" y="2357438"/>
            <a:ext cx="4857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Лос-Анджелес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США</a:t>
            </a:r>
            <a:endParaRPr lang="ru-RU" sz="3600" i="1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33796" name="Прямоугольник 11"/>
          <p:cNvSpPr>
            <a:spLocks noChangeArrowheads="1"/>
          </p:cNvSpPr>
          <p:nvPr/>
        </p:nvSpPr>
        <p:spPr bwMode="auto">
          <a:xfrm>
            <a:off x="357188" y="4786313"/>
            <a:ext cx="4000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A"/>
                </a:solidFill>
                <a:latin typeface="Century Schoolbook" pitchFamily="18" charset="0"/>
              </a:rPr>
              <a:t>Орёл является национальным символом Соединённых Штатов Америки</a:t>
            </a:r>
            <a:endParaRPr lang="ru-RU" sz="2800">
              <a:solidFill>
                <a:srgbClr val="00003A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688" y="6000750"/>
            <a:ext cx="460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7938" y="5786438"/>
            <a:ext cx="15113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Содержимое 3" descr="322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2571768" cy="3765724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 descr="сеул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1428736"/>
            <a:ext cx="2928958" cy="42715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2143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Тигренок  Ходори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rgbClr val="FF0000"/>
                </a:solidFill>
                <a:latin typeface="Comic Sans MS" pitchFamily="66" charset="0"/>
              </a:rPr>
              <a:t>1988год</a:t>
            </a:r>
          </a:p>
        </p:txBody>
      </p:sp>
      <p:sp>
        <p:nvSpPr>
          <p:cNvPr id="35843" name="Содержимое 6"/>
          <p:cNvSpPr>
            <a:spLocks noGrp="1"/>
          </p:cNvSpPr>
          <p:nvPr>
            <p:ph sz="half" idx="4294967295"/>
          </p:nvPr>
        </p:nvSpPr>
        <p:spPr>
          <a:xfrm>
            <a:off x="4786313" y="1571625"/>
            <a:ext cx="4040187" cy="3951288"/>
          </a:xfr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Сеул</a:t>
            </a:r>
          </a:p>
          <a:p>
            <a:pPr algn="ctr">
              <a:buFont typeface="Arial" charset="0"/>
              <a:buNone/>
            </a:pPr>
            <a:r>
              <a:rPr lang="ru-RU" sz="3600" b="1" i="1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Корея</a:t>
            </a:r>
          </a:p>
        </p:txBody>
      </p:sp>
      <p:pic>
        <p:nvPicPr>
          <p:cNvPr id="14" name="Содержимое 13" descr="ходори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2406721" cy="3312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5857875" y="5786438"/>
            <a:ext cx="15113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6" name="Прямоугольник 8"/>
          <p:cNvSpPr>
            <a:spLocks noChangeArrowheads="1"/>
          </p:cNvSpPr>
          <p:nvPr/>
        </p:nvSpPr>
        <p:spPr bwMode="auto">
          <a:xfrm>
            <a:off x="142875" y="4500563"/>
            <a:ext cx="52863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Герой корейских легенд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-амурский тигр. </a:t>
            </a:r>
          </a:p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Его изобразили маленьким</a:t>
            </a:r>
          </a:p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тигрёнком, добрым и безобидным. </a:t>
            </a:r>
          </a:p>
          <a:p>
            <a:endParaRPr lang="ru-RU" sz="2400" i="1">
              <a:solidFill>
                <a:srgbClr val="00040C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6" descr="барсело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4786313" y="1500188"/>
            <a:ext cx="4186237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Щенок 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Кобби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867" name="Содержимое 6"/>
          <p:cNvSpPr txBox="1">
            <a:spLocks/>
          </p:cNvSpPr>
          <p:nvPr/>
        </p:nvSpPr>
        <p:spPr bwMode="auto">
          <a:xfrm>
            <a:off x="3929063" y="2928938"/>
            <a:ext cx="54292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Барселона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Испания</a:t>
            </a: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214313" y="4500563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40C"/>
                </a:solidFill>
                <a:latin typeface="Calibri" pitchFamily="34" charset="0"/>
              </a:rPr>
              <a:t> 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Дворняга 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Коби, 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беспризорный щенок, мультяшный герой популярной детской телепередачи.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500" y="5715000"/>
            <a:ext cx="1511300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Содержимое 10" descr="щ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2928958" cy="323046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5" descr="атланта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572132" y="1071546"/>
            <a:ext cx="3071834" cy="4857784"/>
          </a:xfrm>
          <a:prstGeom prst="snipRoundRect">
            <a:avLst/>
          </a:prstGeom>
          <a:effectLst>
            <a:softEdge rad="1270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6000" y="142875"/>
            <a:ext cx="4794250" cy="1162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Иззи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1996год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Содержимое 18" descr="1996s_mascot_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962284" cy="32400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7892" name="Прямоугольник 10"/>
          <p:cNvSpPr>
            <a:spLocks noChangeArrowheads="1"/>
          </p:cNvSpPr>
          <p:nvPr/>
        </p:nvSpPr>
        <p:spPr bwMode="auto">
          <a:xfrm>
            <a:off x="2286000" y="-1065212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создатели придумали персонажу имя </a:t>
            </a:r>
            <a:r>
              <a:rPr lang="ru-RU" sz="2400" b="1">
                <a:solidFill>
                  <a:srgbClr val="002060"/>
                </a:solidFill>
                <a:latin typeface="Century Schoolbook" pitchFamily="18" charset="0"/>
              </a:rPr>
              <a:t>Иззи</a:t>
            </a:r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, сокращение от английского выражения </a:t>
            </a:r>
            <a:r>
              <a:rPr lang="ru-RU" sz="2400" i="1">
                <a:solidFill>
                  <a:srgbClr val="002060"/>
                </a:solidFill>
                <a:latin typeface="Century Schoolbook" pitchFamily="18" charset="0"/>
              </a:rPr>
              <a:t>What is it?</a:t>
            </a:r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 («Что это такое?»).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7893" name="Прямоугольник 11"/>
          <p:cNvSpPr>
            <a:spLocks noChangeArrowheads="1"/>
          </p:cNvSpPr>
          <p:nvPr/>
        </p:nvSpPr>
        <p:spPr bwMode="auto">
          <a:xfrm>
            <a:off x="2438400" y="-1049972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создатели придумали персонажу имя </a:t>
            </a:r>
            <a:r>
              <a:rPr lang="ru-RU" sz="2400" b="1">
                <a:solidFill>
                  <a:srgbClr val="002060"/>
                </a:solidFill>
                <a:latin typeface="Century Schoolbook" pitchFamily="18" charset="0"/>
              </a:rPr>
              <a:t>Иззи</a:t>
            </a:r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, сокращение от английского выражения </a:t>
            </a:r>
            <a:r>
              <a:rPr lang="ru-RU" sz="2400" i="1">
                <a:solidFill>
                  <a:srgbClr val="002060"/>
                </a:solidFill>
                <a:latin typeface="Century Schoolbook" pitchFamily="18" charset="0"/>
              </a:rPr>
              <a:t>What is it?</a:t>
            </a:r>
            <a:r>
              <a:rPr lang="ru-RU" sz="2400">
                <a:solidFill>
                  <a:srgbClr val="002060"/>
                </a:solidFill>
                <a:latin typeface="Century Schoolbook" pitchFamily="18" charset="0"/>
              </a:rPr>
              <a:t> («Что это такое?»).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7894" name="Содержимое 6"/>
          <p:cNvSpPr txBox="1">
            <a:spLocks/>
          </p:cNvSpPr>
          <p:nvPr/>
        </p:nvSpPr>
        <p:spPr bwMode="auto">
          <a:xfrm>
            <a:off x="4572000" y="3357563"/>
            <a:ext cx="45720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Атланта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США</a:t>
            </a:r>
          </a:p>
        </p:txBody>
      </p:sp>
      <p:sp>
        <p:nvSpPr>
          <p:cNvPr id="37895" name="Прямоугольник 9"/>
          <p:cNvSpPr>
            <a:spLocks noChangeArrowheads="1"/>
          </p:cNvSpPr>
          <p:nvPr/>
        </p:nvSpPr>
        <p:spPr bwMode="auto">
          <a:xfrm>
            <a:off x="428625" y="50720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Что это такое?.</a:t>
            </a:r>
            <a:endParaRPr lang="ru-RU" sz="2800">
              <a:solidFill>
                <a:srgbClr val="00003E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13" y="5929313"/>
            <a:ext cx="15113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7" name="Прямоугольник 14"/>
          <p:cNvSpPr>
            <a:spLocks noChangeArrowheads="1"/>
          </p:cNvSpPr>
          <p:nvPr/>
        </p:nvSpPr>
        <p:spPr bwMode="auto">
          <a:xfrm>
            <a:off x="642938" y="578643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003E"/>
                </a:solidFill>
                <a:latin typeface="Century Schoolbook" pitchFamily="18" charset="0"/>
              </a:rPr>
              <a:t>What is it?</a:t>
            </a:r>
            <a:endParaRPr lang="ru-RU" sz="2800" b="1">
              <a:solidFill>
                <a:srgbClr val="00003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кей\Pictures\к олимпиаде\сол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8776"/>
          <a:stretch>
            <a:fillRect/>
          </a:stretch>
        </p:blipFill>
        <p:spPr bwMode="auto">
          <a:xfrm>
            <a:off x="5000625" y="1643063"/>
            <a:ext cx="39290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Поудер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Копер,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Коул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915" name="TextBox 10"/>
          <p:cNvSpPr txBox="1">
            <a:spLocks noChangeArrowheads="1"/>
          </p:cNvSpPr>
          <p:nvPr/>
        </p:nvSpPr>
        <p:spPr bwMode="auto">
          <a:xfrm>
            <a:off x="4614863" y="2786063"/>
            <a:ext cx="45291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Солт-Лейк-Сити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США </a:t>
            </a:r>
          </a:p>
        </p:txBody>
      </p:sp>
      <p:sp>
        <p:nvSpPr>
          <p:cNvPr id="38916" name="Прямоугольник 11"/>
          <p:cNvSpPr>
            <a:spLocks noChangeArrowheads="1"/>
          </p:cNvSpPr>
          <p:nvPr/>
        </p:nvSpPr>
        <p:spPr bwMode="auto">
          <a:xfrm>
            <a:off x="142875" y="4500563"/>
            <a:ext cx="5643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40C"/>
                </a:solidFill>
                <a:latin typeface="Century Schoolbook" pitchFamily="18" charset="0"/>
              </a:rPr>
              <a:t> 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БелаяЗайчиха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 </a:t>
            </a:r>
          </a:p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получила имя 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Поудер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МедныйКойот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 стал 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Копером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 </a:t>
            </a:r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Угольно-чёрный медведь Коулом</a:t>
            </a:r>
            <a:endParaRPr lang="ru-RU" sz="280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38" y="5786438"/>
            <a:ext cx="1511300" cy="82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Содержимое 16" descr="копер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544050"/>
            <a:ext cx="4286280" cy="2632623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800" dirty="0" smtClean="0">
                <a:solidFill>
                  <a:srgbClr val="FF0000"/>
                </a:solidFill>
              </a:rPr>
              <a:t>Задачи и цели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Познакомить учащихся с историей Олимпийских игр, первыми спортивными традициями ,ценностями Олимпийского движения;.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</a:t>
            </a:r>
            <a:r>
              <a:rPr lang="ru-RU" dirty="0"/>
              <a:t>у школьников понимание красоты и величия атмосферы проведения олимпийских игр;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воспитание </a:t>
            </a:r>
            <a:r>
              <a:rPr lang="ru-RU" dirty="0"/>
              <a:t>чувства патриотизма, любви к родине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Расширить </a:t>
            </a:r>
            <a:r>
              <a:rPr lang="ru-RU" dirty="0"/>
              <a:t>кругозор учащихся с помощью данной темы.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Пробудить </a:t>
            </a:r>
            <a:r>
              <a:rPr lang="ru-RU" dirty="0"/>
              <a:t>в детях желание серьезно заниматься каким-либо видом спорта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Познакомить </a:t>
            </a:r>
            <a:r>
              <a:rPr lang="ru-RU" dirty="0"/>
              <a:t>учащихся с олимпийской символикой и талисманами</a:t>
            </a:r>
          </a:p>
        </p:txBody>
      </p:sp>
    </p:spTree>
    <p:extLst>
      <p:ext uri="{BB962C8B-B14F-4D97-AF65-F5344CB8AC3E}">
        <p14:creationId xmlns:p14="http://schemas.microsoft.com/office/powerpoint/2010/main" val="406801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фу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97" t="18673" r="2899" b="29459"/>
          <a:stretch>
            <a:fillRect/>
          </a:stretch>
        </p:blipFill>
        <p:spPr>
          <a:xfrm>
            <a:off x="357158" y="1643050"/>
            <a:ext cx="4500594" cy="22860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3" descr="пекин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5143504" y="1071546"/>
            <a:ext cx="3429024" cy="4643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Фува</a:t>
            </a: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2008 год</a:t>
            </a:r>
            <a:endParaRPr lang="ru-RU" dirty="0"/>
          </a:p>
        </p:txBody>
      </p:sp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928688" y="5214938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Куклы счастья-</a:t>
            </a:r>
          </a:p>
          <a:p>
            <a:r>
              <a:rPr lang="ru-RU" sz="2800" b="1">
                <a:solidFill>
                  <a:srgbClr val="00003E"/>
                </a:solidFill>
                <a:latin typeface="Century Schoolbook" pitchFamily="18" charset="0"/>
              </a:rPr>
              <a:t>- дети удачи</a:t>
            </a:r>
          </a:p>
        </p:txBody>
      </p:sp>
      <p:sp>
        <p:nvSpPr>
          <p:cNvPr id="39941" name="Содержимое 6"/>
          <p:cNvSpPr txBox="1">
            <a:spLocks/>
          </p:cNvSpPr>
          <p:nvPr/>
        </p:nvSpPr>
        <p:spPr bwMode="auto">
          <a:xfrm>
            <a:off x="4572000" y="3071813"/>
            <a:ext cx="45720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 Пекин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Китай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75" y="5786438"/>
            <a:ext cx="1511300" cy="82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3" name="Прямоугольник 9"/>
          <p:cNvSpPr>
            <a:spLocks noChangeArrowheads="1"/>
          </p:cNvSpPr>
          <p:nvPr/>
        </p:nvSpPr>
        <p:spPr bwMode="auto">
          <a:xfrm>
            <a:off x="142875" y="3929063"/>
            <a:ext cx="1200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entury Schoolbook" pitchFamily="18" charset="0"/>
              </a:rPr>
              <a:t>Бэй-Бэй</a:t>
            </a:r>
            <a:endParaRPr lang="ru-RU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944" name="Прямоугольник 10"/>
          <p:cNvSpPr>
            <a:spLocks noChangeArrowheads="1"/>
          </p:cNvSpPr>
          <p:nvPr/>
        </p:nvSpPr>
        <p:spPr bwMode="auto">
          <a:xfrm>
            <a:off x="857250" y="4286250"/>
            <a:ext cx="1557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entury Schoolbook" pitchFamily="18" charset="0"/>
              </a:rPr>
              <a:t>Цзин-Цзин</a:t>
            </a:r>
            <a:endParaRPr lang="ru-RU">
              <a:latin typeface="Calibri" pitchFamily="34" charset="0"/>
            </a:endParaRPr>
          </a:p>
        </p:txBody>
      </p:sp>
      <p:sp>
        <p:nvSpPr>
          <p:cNvPr id="39945" name="Прямоугольник 11"/>
          <p:cNvSpPr>
            <a:spLocks noChangeArrowheads="1"/>
          </p:cNvSpPr>
          <p:nvPr/>
        </p:nvSpPr>
        <p:spPr bwMode="auto">
          <a:xfrm>
            <a:off x="1857375" y="3929063"/>
            <a:ext cx="180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b="1">
                <a:solidFill>
                  <a:srgbClr val="C00000"/>
                </a:solidFill>
                <a:latin typeface="Century Schoolbook" pitchFamily="18" charset="0"/>
              </a:rPr>
              <a:t>Хуань-Хуань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946" name="Прямоугольник 12"/>
          <p:cNvSpPr>
            <a:spLocks noChangeArrowheads="1"/>
          </p:cNvSpPr>
          <p:nvPr/>
        </p:nvSpPr>
        <p:spPr bwMode="auto">
          <a:xfrm>
            <a:off x="3214688" y="4357688"/>
            <a:ext cx="98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entury Schoolbook" pitchFamily="18" charset="0"/>
              </a:rPr>
              <a:t>Ин-Ин</a:t>
            </a:r>
            <a:endParaRPr lang="ru-RU">
              <a:latin typeface="Calibri" pitchFamily="34" charset="0"/>
            </a:endParaRPr>
          </a:p>
        </p:txBody>
      </p:sp>
      <p:sp>
        <p:nvSpPr>
          <p:cNvPr id="39947" name="Прямоугольник 13"/>
          <p:cNvSpPr>
            <a:spLocks noChangeArrowheads="1"/>
          </p:cNvSpPr>
          <p:nvPr/>
        </p:nvSpPr>
        <p:spPr bwMode="auto">
          <a:xfrm>
            <a:off x="4071938" y="4000500"/>
            <a:ext cx="982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  <a:latin typeface="Century Schoolbook" pitchFamily="18" charset="0"/>
              </a:rPr>
              <a:t>Ни-Ни</a:t>
            </a:r>
            <a:endParaRPr lang="ru-RU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57938" y="5857875"/>
            <a:ext cx="1511300" cy="828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Содержимое 5" descr="ванкувер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57752" y="1571612"/>
            <a:ext cx="4143404" cy="4500594"/>
          </a:xfrm>
          <a:effectLst>
            <a:softEdge rad="3175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Мига 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Куапчи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2010 год</a:t>
            </a:r>
            <a:endParaRPr lang="ru-RU" dirty="0"/>
          </a:p>
        </p:txBody>
      </p:sp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5072063" y="2643188"/>
            <a:ext cx="3776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Ванкувер</a:t>
            </a:r>
          </a:p>
          <a:p>
            <a:pPr algn="ctr"/>
            <a:r>
              <a:rPr lang="ru-RU" sz="3600" b="1" i="1">
                <a:solidFill>
                  <a:srgbClr val="0000FF"/>
                </a:solidFill>
                <a:latin typeface="Century Schoolbook" pitchFamily="18" charset="0"/>
              </a:rPr>
              <a:t>Канада </a:t>
            </a:r>
          </a:p>
        </p:txBody>
      </p:sp>
      <p:sp>
        <p:nvSpPr>
          <p:cNvPr id="40965" name="Прямоугольник 12"/>
          <p:cNvSpPr>
            <a:spLocks noChangeArrowheads="1"/>
          </p:cNvSpPr>
          <p:nvPr/>
        </p:nvSpPr>
        <p:spPr bwMode="auto">
          <a:xfrm>
            <a:off x="142875" y="485775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В них воплощены черты как реальных обитателей канадской фауны, так и мифологических существ.</a:t>
            </a:r>
          </a:p>
        </p:txBody>
      </p:sp>
      <p:pic>
        <p:nvPicPr>
          <p:cNvPr id="10" name="Содержимое 9" descr="0002y9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1785926"/>
            <a:ext cx="3861513" cy="285752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Леопард, Белый медведь и Зайка</a:t>
            </a:r>
          </a:p>
        </p:txBody>
      </p:sp>
      <p:sp>
        <p:nvSpPr>
          <p:cNvPr id="41986" name="Прямоугольник 6"/>
          <p:cNvSpPr>
            <a:spLocks noChangeArrowheads="1"/>
          </p:cNvSpPr>
          <p:nvPr/>
        </p:nvSpPr>
        <p:spPr bwMode="auto">
          <a:xfrm>
            <a:off x="714375" y="4857750"/>
            <a:ext cx="807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3E"/>
                </a:solidFill>
                <a:latin typeface="Century Schoolbook" pitchFamily="18" charset="0"/>
              </a:rPr>
              <a:t>По итогам выборов, завершившихся в прямом эфире шоу «</a:t>
            </a:r>
            <a:r>
              <a:rPr lang="ru-RU" sz="1600" dirty="0" err="1">
                <a:solidFill>
                  <a:srgbClr val="00003E"/>
                </a:solidFill>
                <a:latin typeface="Century Schoolbook" pitchFamily="18" charset="0"/>
              </a:rPr>
              <a:t>Талисмания</a:t>
            </a:r>
            <a:r>
              <a:rPr lang="ru-RU" sz="1600" dirty="0">
                <a:solidFill>
                  <a:srgbClr val="00003E"/>
                </a:solidFill>
                <a:latin typeface="Century Schoolbook" pitchFamily="18" charset="0"/>
              </a:rPr>
              <a:t>. </a:t>
            </a:r>
            <a:r>
              <a:rPr lang="ru-RU" sz="1600" b="1" dirty="0">
                <a:solidFill>
                  <a:srgbClr val="00003E"/>
                </a:solidFill>
                <a:latin typeface="Century Schoolbook" pitchFamily="18" charset="0"/>
              </a:rPr>
              <a:t>Сочи 2014</a:t>
            </a:r>
            <a:r>
              <a:rPr lang="ru-RU" sz="1600" dirty="0">
                <a:solidFill>
                  <a:srgbClr val="00003E"/>
                </a:solidFill>
                <a:latin typeface="Century Schoolbook" pitchFamily="18" charset="0"/>
              </a:rPr>
              <a:t>. Финал» , талисманами Олимпийских Игр будут: </a:t>
            </a:r>
            <a:r>
              <a:rPr lang="ru-RU" sz="1600" b="1" dirty="0">
                <a:solidFill>
                  <a:srgbClr val="00003E"/>
                </a:solidFill>
                <a:latin typeface="Century Schoolbook" pitchFamily="18" charset="0"/>
              </a:rPr>
              <a:t>Зайка, Белый мишка и Леопард</a:t>
            </a:r>
          </a:p>
        </p:txBody>
      </p:sp>
      <p:pic>
        <p:nvPicPr>
          <p:cNvPr id="8" name="Содержимое 4" descr="rusia-si-a-ales-mascotele-pentru-jocurile-olimpice-de-iarna-de-la-soci.jpg"/>
          <p:cNvPicPr>
            <a:picLocks noChangeAspect="1"/>
          </p:cNvPicPr>
          <p:nvPr/>
        </p:nvPicPr>
        <p:blipFill>
          <a:blip r:embed="rId2" cstate="print"/>
          <a:srcRect l="2927"/>
          <a:stretch>
            <a:fillRect/>
          </a:stretch>
        </p:blipFill>
        <p:spPr>
          <a:xfrm>
            <a:off x="785786" y="1428736"/>
            <a:ext cx="4738720" cy="350046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988" name="Содержимое 5" descr="5748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60" r="32899"/>
          <a:stretch>
            <a:fillRect/>
          </a:stretch>
        </p:blipFill>
        <p:spPr bwMode="auto">
          <a:xfrm>
            <a:off x="6843713" y="548680"/>
            <a:ext cx="19431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608" cy="390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63" y="0"/>
            <a:ext cx="3805791" cy="70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3" y="3138097"/>
            <a:ext cx="5437112" cy="371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1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 огон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BD56"/>
              </a:clrFrom>
              <a:clrTo>
                <a:srgbClr val="F4BD56">
                  <a:alpha val="0"/>
                </a:srgbClr>
              </a:clrTo>
            </a:clrChange>
          </a:blip>
          <a:srcRect l="8332" r="8333"/>
          <a:stretch>
            <a:fillRect/>
          </a:stretch>
        </p:blipFill>
        <p:spPr>
          <a:xfrm>
            <a:off x="107504" y="1297596"/>
            <a:ext cx="2643174" cy="34927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3628901" y="188640"/>
            <a:ext cx="515464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</a:rPr>
              <a:t>«</a:t>
            </a:r>
            <a:r>
              <a:rPr lang="ru-RU" sz="2800" b="1" dirty="0">
                <a:solidFill>
                  <a:srgbClr val="00003E"/>
                </a:solidFill>
                <a:latin typeface="Century Schoolbook" pitchFamily="18" charset="0"/>
              </a:rPr>
              <a:t>О спорт! Ты — благородство! </a:t>
            </a:r>
          </a:p>
          <a:p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</a:rPr>
              <a:t>Ты осеняешь лаврами лишь того, кто боролся за победу честно, открыто, бескорыстно. Ты безупречен. Ты требуешь высокой нравственности, справедливости, моральной чистоты, неподкупности. : Ты начертал на своих скрижалях: «</a:t>
            </a:r>
            <a:r>
              <a:rPr lang="ru-RU" sz="2800" i="1" dirty="0">
                <a:solidFill>
                  <a:srgbClr val="00003E"/>
                </a:solidFill>
                <a:latin typeface="Century Schoolbook" pitchFamily="18" charset="0"/>
              </a:rPr>
              <a:t>Трижды сладостна победа, одержанная в благородной честной борьбе».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1" y="44624"/>
            <a:ext cx="360836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4"/>
          <p:cNvSpPr>
            <a:spLocks noChangeArrowheads="1"/>
          </p:cNvSpPr>
          <p:nvPr/>
        </p:nvSpPr>
        <p:spPr bwMode="auto">
          <a:xfrm>
            <a:off x="285750" y="1285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  <a:hlinkClick r:id="rId2"/>
              </a:rPr>
              <a:t>http://ru.wikipedia.org/wiki/%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7106" name="Прямоугольник 6"/>
          <p:cNvSpPr>
            <a:spLocks noChangeArrowheads="1"/>
          </p:cNvSpPr>
          <p:nvPr/>
        </p:nvSpPr>
        <p:spPr bwMode="auto">
          <a:xfrm>
            <a:off x="3286125" y="1285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Материал из Википедии</a:t>
            </a:r>
          </a:p>
        </p:txBody>
      </p:sp>
      <p:sp>
        <p:nvSpPr>
          <p:cNvPr id="47107" name="Прямоугольник 7"/>
          <p:cNvSpPr>
            <a:spLocks noChangeArrowheads="1"/>
          </p:cNvSpPr>
          <p:nvPr/>
        </p:nvSpPr>
        <p:spPr bwMode="auto">
          <a:xfrm>
            <a:off x="285750" y="1785938"/>
            <a:ext cx="714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http://s-adler.ru/index.php/component/content/article/193--2014</a:t>
            </a:r>
            <a:endParaRPr lang="ru-RU">
              <a:latin typeface="Calibri" pitchFamily="34" charset="0"/>
            </a:endParaRPr>
          </a:p>
        </p:txBody>
      </p:sp>
      <p:sp>
        <p:nvSpPr>
          <p:cNvPr id="47108" name="Прямоугольник 5"/>
          <p:cNvSpPr>
            <a:spLocks noChangeArrowheads="1"/>
          </p:cNvSpPr>
          <p:nvPr/>
        </p:nvSpPr>
        <p:spPr bwMode="auto">
          <a:xfrm>
            <a:off x="285750" y="2357438"/>
            <a:ext cx="707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http://www.lapin.ru/blog/istoriya-talismanov-olimpiyskih-igr</a:t>
            </a:r>
            <a:endParaRPr lang="ru-RU">
              <a:latin typeface="Calibri" pitchFamily="34" charset="0"/>
            </a:endParaRPr>
          </a:p>
        </p:txBody>
      </p:sp>
      <p:sp>
        <p:nvSpPr>
          <p:cNvPr id="47109" name="Прямоугольник 4"/>
          <p:cNvSpPr>
            <a:spLocks noChangeArrowheads="1"/>
          </p:cNvSpPr>
          <p:nvPr/>
        </p:nvSpPr>
        <p:spPr bwMode="auto">
          <a:xfrm>
            <a:off x="285750" y="2857500"/>
            <a:ext cx="310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hlinkClick r:id="rId5"/>
              </a:rPr>
              <a:t>http://www.olympic-history.ru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193177" y="642938"/>
            <a:ext cx="590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3A"/>
                </a:solidFill>
                <a:latin typeface="Consolas" pitchFamily="49" charset="0"/>
                <a:cs typeface="Consolas" pitchFamily="49" charset="0"/>
              </a:rPr>
              <a:t>Использованы интернет ресурсы</a:t>
            </a:r>
          </a:p>
        </p:txBody>
      </p:sp>
      <p:sp>
        <p:nvSpPr>
          <p:cNvPr id="47111" name="Прямоугольник 3"/>
          <p:cNvSpPr>
            <a:spLocks noChangeArrowheads="1"/>
          </p:cNvSpPr>
          <p:nvPr/>
        </p:nvSpPr>
        <p:spPr bwMode="auto">
          <a:xfrm>
            <a:off x="285750" y="3429000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http://zdorovosport.ru</a:t>
            </a:r>
            <a:endParaRPr lang="ru-RU">
              <a:latin typeface="Calibri" pitchFamily="34" charset="0"/>
            </a:endParaRPr>
          </a:p>
        </p:txBody>
      </p:sp>
      <p:sp>
        <p:nvSpPr>
          <p:cNvPr id="47112" name="Прямоугольник 12"/>
          <p:cNvSpPr>
            <a:spLocks noChangeArrowheads="1"/>
          </p:cNvSpPr>
          <p:nvPr/>
        </p:nvSpPr>
        <p:spPr bwMode="auto">
          <a:xfrm>
            <a:off x="214313" y="4000500"/>
            <a:ext cx="707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http://go.mail.ru/search_images?rch=e&amp;type=all&amp;is=0&amp;q</a:t>
            </a:r>
            <a:endParaRPr lang="ru-RU">
              <a:latin typeface="Calibri" pitchFamily="34" charset="0"/>
            </a:endParaRPr>
          </a:p>
        </p:txBody>
      </p:sp>
      <p:sp>
        <p:nvSpPr>
          <p:cNvPr id="47113" name="Прямоугольник 11"/>
          <p:cNvSpPr>
            <a:spLocks noChangeArrowheads="1"/>
          </p:cNvSpPr>
          <p:nvPr/>
        </p:nvSpPr>
        <p:spPr bwMode="auto">
          <a:xfrm>
            <a:off x="214313" y="4429125"/>
            <a:ext cx="4714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http://www.naexamen.ru/otvet/9/fizkultura/402.shtm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77866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entury Schoolbook" pitchFamily="18" charset="0"/>
              </a:rPr>
              <a:t>Олимпийская символика </a:t>
            </a:r>
            <a:r>
              <a:rPr lang="ru-RU" sz="3200">
                <a:solidFill>
                  <a:srgbClr val="FF0000"/>
                </a:solidFill>
                <a:latin typeface="Century Schoolbook" pitchFamily="18" charset="0"/>
              </a:rPr>
              <a:t>-это </a:t>
            </a:r>
            <a:r>
              <a:rPr lang="ru-RU" sz="3200" i="1">
                <a:solidFill>
                  <a:srgbClr val="00003E"/>
                </a:solidFill>
                <a:latin typeface="Century Schoolbook" pitchFamily="18" charset="0"/>
              </a:rPr>
              <a:t>атрибуты Олимпийских игр, используемые Международным олимпийским комитетом для продвижения </a:t>
            </a:r>
            <a:r>
              <a:rPr lang="ru-RU" sz="3200" b="1">
                <a:solidFill>
                  <a:srgbClr val="00003E"/>
                </a:solidFill>
                <a:latin typeface="Century Schoolbook" pitchFamily="18" charset="0"/>
              </a:rPr>
              <a:t>идеи Олимпийского движения во всём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ьер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843911" cy="3240000"/>
          </a:xfrm>
          <a:ln w="228600" cap="sq" cmpd="thickThin">
            <a:solidFill>
              <a:schemeClr val="bg2">
                <a:lumMod val="25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8175" y="188913"/>
            <a:ext cx="5214938" cy="769937"/>
          </a:xfrm>
        </p:spPr>
        <p:txBody>
          <a:bodyPr wrap="none">
            <a:spAutoFit/>
          </a:bodyPr>
          <a:lstStyle/>
          <a:p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Пьер де Кубертен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4941888"/>
            <a:ext cx="8505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00003A"/>
                </a:solidFill>
                <a:latin typeface="Century Schoolbook" pitchFamily="18" charset="0"/>
              </a:rPr>
              <a:t>Основатель олимпийского движения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188" y="4979988"/>
            <a:ext cx="878681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entury Schoolbook" pitchFamily="18" charset="0"/>
              </a:rPr>
              <a:t> Девизом </a:t>
            </a:r>
            <a:r>
              <a:rPr lang="ru-RU" sz="3200" b="1">
                <a:solidFill>
                  <a:srgbClr val="FF0000"/>
                </a:solidFill>
                <a:latin typeface="Century Schoolbook" pitchFamily="18" charset="0"/>
              </a:rPr>
              <a:t> олимпийского движения</a:t>
            </a:r>
          </a:p>
          <a:p>
            <a:r>
              <a:rPr lang="ru-RU" sz="3200">
                <a:latin typeface="Century Schoolbook" pitchFamily="18" charset="0"/>
              </a:rPr>
              <a:t> </a:t>
            </a:r>
            <a:r>
              <a:rPr lang="ru-RU" sz="4800" b="1" i="1">
                <a:solidFill>
                  <a:srgbClr val="00003E"/>
                </a:solidFill>
                <a:latin typeface="Century Schoolbook" pitchFamily="18" charset="0"/>
              </a:rPr>
              <a:t>Быстрее, выше, сильнее</a:t>
            </a:r>
            <a:r>
              <a:rPr lang="ru-RU" sz="4800" b="1">
                <a:solidFill>
                  <a:srgbClr val="00003E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ru-RU" sz="2400" i="1">
                <a:solidFill>
                  <a:srgbClr val="FF0000"/>
                </a:solidFill>
                <a:latin typeface="Century Schoolbook" pitchFamily="18" charset="0"/>
              </a:rPr>
              <a:t>Стали слова Пьера де Кубертена ( 1894год).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ерфолента 10"/>
          <p:cNvSpPr/>
          <p:nvPr/>
        </p:nvSpPr>
        <p:spPr>
          <a:xfrm>
            <a:off x="1857375" y="428625"/>
            <a:ext cx="5572125" cy="3429000"/>
          </a:xfrm>
          <a:prstGeom prst="flowChartPunchedTap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500" y="214313"/>
            <a:ext cx="57912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Олимпийский флаг</a:t>
            </a:r>
          </a:p>
        </p:txBody>
      </p:sp>
      <p:sp>
        <p:nvSpPr>
          <p:cNvPr id="18435" name="Содержимое 7"/>
          <p:cNvSpPr>
            <a:spLocks noGrp="1"/>
          </p:cNvSpPr>
          <p:nvPr>
            <p:ph sz="half" idx="4294967295"/>
          </p:nvPr>
        </p:nvSpPr>
        <p:spPr>
          <a:xfrm>
            <a:off x="285750" y="3571875"/>
            <a:ext cx="8572500" cy="1384300"/>
          </a:xfr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00003A"/>
                </a:solidFill>
                <a:latin typeface="Century Schoolbook" pitchFamily="18" charset="0"/>
              </a:rPr>
              <a:t>   </a:t>
            </a:r>
            <a:r>
              <a:rPr lang="ru-RU" sz="2800" smtClean="0">
                <a:solidFill>
                  <a:srgbClr val="00003E"/>
                </a:solidFill>
                <a:latin typeface="Century Schoolbook" pitchFamily="18" charset="0"/>
              </a:rPr>
              <a:t>Флаг придуман Пьером де Кубертеном в 1913 году и представлен на VII летних Олимпийских играх в Антверпене в 1920 году</a:t>
            </a: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714375" y="4929188"/>
            <a:ext cx="82153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белое шёлковое полотнище с вышитыми на нём пятью переплетёнными кольцами</a:t>
            </a:r>
          </a:p>
          <a:p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голубого, чёрного, красного жёлтого и зелёного цветов</a:t>
            </a:r>
            <a:r>
              <a:rPr lang="ru-RU" sz="2400" i="1">
                <a:solidFill>
                  <a:srgbClr val="00003E"/>
                </a:solidFill>
                <a:latin typeface="Century Schoolbook" pitchFamily="18" charset="0"/>
              </a:rPr>
              <a:t>.</a:t>
            </a:r>
            <a:endParaRPr lang="ru-RU" sz="2400" i="1">
              <a:solidFill>
                <a:srgbClr val="00003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12476">
            <a:off x="6168028" y="1812339"/>
            <a:ext cx="2383970" cy="25242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95288" y="908050"/>
            <a:ext cx="821531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кольца символизируют пять частей света, страны которых участвуют в олимпийском движении:</a:t>
            </a:r>
          </a:p>
          <a:p>
            <a:r>
              <a:rPr lang="ru-RU" sz="2800">
                <a:solidFill>
                  <a:srgbClr val="0070C0"/>
                </a:solidFill>
                <a:latin typeface="Century Schoolbook" pitchFamily="18" charset="0"/>
              </a:rPr>
              <a:t> Европа — синий</a:t>
            </a:r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>
                <a:solidFill>
                  <a:srgbClr val="FF0000"/>
                </a:solidFill>
                <a:latin typeface="Century Schoolbook" pitchFamily="18" charset="0"/>
              </a:rPr>
              <a:t>Америка — красный</a:t>
            </a:r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>
                <a:solidFill>
                  <a:srgbClr val="FFC000"/>
                </a:solidFill>
                <a:latin typeface="Century Schoolbook" pitchFamily="18" charset="0"/>
              </a:rPr>
              <a:t>Азия — жёлтый, </a:t>
            </a:r>
          </a:p>
          <a:p>
            <a:r>
              <a:rPr lang="ru-RU" sz="2800">
                <a:latin typeface="Century Schoolbook" pitchFamily="18" charset="0"/>
              </a:rPr>
              <a:t>Африка — чёрный,</a:t>
            </a:r>
          </a:p>
          <a:p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2800">
                <a:solidFill>
                  <a:srgbClr val="006600"/>
                </a:solidFill>
                <a:latin typeface="Century Schoolbook" pitchFamily="18" charset="0"/>
              </a:rPr>
              <a:t>Австралия — зелёный</a:t>
            </a:r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80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>
                <a:solidFill>
                  <a:srgbClr val="00003E"/>
                </a:solidFill>
                <a:latin typeface="Century Schoolbook" pitchFamily="18" charset="0"/>
              </a:rPr>
              <a:t>Шесть цветов (вместе с белым фоном полотна) скомбинированы так, что представляют собой национальные цвета всех без исключения стран мира</a:t>
            </a:r>
          </a:p>
        </p:txBody>
      </p:sp>
      <p:pic>
        <p:nvPicPr>
          <p:cNvPr id="4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2108234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809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+mn-cs"/>
              </a:rPr>
              <a:t>Один из главных символов олимпийских игр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rgbClr val="00003E"/>
              </a:solidFill>
              <a:latin typeface="Century Schoolbook" pitchFamily="18" charset="0"/>
              <a:cs typeface="+mn-cs"/>
            </a:endParaRPr>
          </a:p>
        </p:txBody>
      </p:sp>
      <p:pic>
        <p:nvPicPr>
          <p:cNvPr id="5125" name="Picture 5" descr="Олимпийский факел совершил путешествие в метро Общество на msk.mr7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82186"/>
            <a:ext cx="53000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85938" y="642938"/>
            <a:ext cx="7358062" cy="4525962"/>
          </a:xfrm>
        </p:spPr>
        <p:txBody>
          <a:bodyPr/>
          <a:lstStyle/>
          <a:p>
            <a:r>
              <a:rPr lang="ru-RU" sz="2800" dirty="0" smtClean="0">
                <a:solidFill>
                  <a:srgbClr val="00040C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Изначально символами Олимпийских игр были только эмблема (</a:t>
            </a:r>
            <a:r>
              <a:rPr lang="ru-RU" sz="2800" i="1" dirty="0" smtClean="0">
                <a:solidFill>
                  <a:srgbClr val="00003A"/>
                </a:solidFill>
                <a:latin typeface="Century Schoolbook" pitchFamily="18" charset="0"/>
              </a:rPr>
              <a:t>пять переплетенных колец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) и олимпийский огонь. </a:t>
            </a:r>
          </a:p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Понятие «олимпийский талисман» 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официально было утверждено на 73ей сессии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 Международного олимпийского комитета летом 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1972 года, 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проходившей в Мюнхене (</a:t>
            </a:r>
          </a:p>
        </p:txBody>
      </p:sp>
      <p:pic>
        <p:nvPicPr>
          <p:cNvPr id="23554" name="Содержимое 12" descr="соч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1520" y="1340768"/>
            <a:ext cx="2338387" cy="3857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5352242"/>
            <a:ext cx="6192689" cy="8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4294967295"/>
          </p:nvPr>
        </p:nvSpPr>
        <p:spPr>
          <a:xfrm>
            <a:off x="714375" y="1285875"/>
            <a:ext cx="8015288" cy="4525963"/>
          </a:xfrm>
        </p:spPr>
        <p:txBody>
          <a:bodyPr/>
          <a:lstStyle/>
          <a:p>
            <a:r>
              <a:rPr lang="ru-RU" smtClean="0">
                <a:solidFill>
                  <a:srgbClr val="00003A"/>
                </a:solidFill>
                <a:latin typeface="Century Schoolbook" pitchFamily="18" charset="0"/>
              </a:rPr>
              <a:t>Существует несколько версий того, кто же стал первым талисманов Олимпийских игр, но большинство сходится во мнении, что история </a:t>
            </a:r>
            <a:r>
              <a:rPr lang="ru-RU" i="1" smtClean="0">
                <a:solidFill>
                  <a:srgbClr val="00003A"/>
                </a:solidFill>
                <a:latin typeface="Century Schoolbook" pitchFamily="18" charset="0"/>
              </a:rPr>
              <a:t>милых символов </a:t>
            </a:r>
            <a:r>
              <a:rPr lang="ru-RU" smtClean="0">
                <a:solidFill>
                  <a:srgbClr val="00003A"/>
                </a:solidFill>
                <a:latin typeface="Century Schoolbook" pitchFamily="18" charset="0"/>
              </a:rPr>
              <a:t>отдельно взятых Игр начинается в </a:t>
            </a:r>
            <a:r>
              <a:rPr lang="ru-RU" b="1" smtClean="0">
                <a:solidFill>
                  <a:srgbClr val="00003A"/>
                </a:solidFill>
                <a:latin typeface="Century Schoolbook" pitchFamily="18" charset="0"/>
              </a:rPr>
              <a:t>1968</a:t>
            </a:r>
            <a:r>
              <a:rPr lang="ru-RU" smtClean="0">
                <a:solidFill>
                  <a:srgbClr val="00003A"/>
                </a:solidFill>
                <a:latin typeface="Century Schoolbook" pitchFamily="18" charset="0"/>
              </a:rPr>
              <a:t> году.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857750"/>
            <a:ext cx="6724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63" y="214313"/>
            <a:ext cx="72755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Олимпийский талисман.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1041</TotalTime>
  <Words>510</Words>
  <Application>Microsoft Office PowerPoint</Application>
  <PresentationFormat>Экран (4:3)</PresentationFormat>
  <Paragraphs>151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Олимпийские символы и талисманы</vt:lpstr>
      <vt:lpstr>Презентация PowerPoint</vt:lpstr>
      <vt:lpstr>Презентация PowerPoint</vt:lpstr>
      <vt:lpstr>Пьер де Кубертен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1968год</vt:lpstr>
      <vt:lpstr>Такса Вальди</vt:lpstr>
      <vt:lpstr>Презентация PowerPoint</vt:lpstr>
      <vt:lpstr>Медвежонок Миша 1980год</vt:lpstr>
      <vt:lpstr>Презентация PowerPoint</vt:lpstr>
      <vt:lpstr>Презентация PowerPoint</vt:lpstr>
      <vt:lpstr>Тигренок  Ходори  1988год</vt:lpstr>
      <vt:lpstr>Щенок  Кобби  1992год</vt:lpstr>
      <vt:lpstr>Иззи   1996год</vt:lpstr>
      <vt:lpstr>Поудер, Копер, Коул   2002год</vt:lpstr>
      <vt:lpstr>Фува   2008 год</vt:lpstr>
      <vt:lpstr>Мига и Куапчи   2010 год</vt:lpstr>
      <vt:lpstr>Леопард, Белый медведь и Зайка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талисман</dc:title>
  <dc:creator>кей</dc:creator>
  <cp:lastModifiedBy>denis vorob</cp:lastModifiedBy>
  <cp:revision>129</cp:revision>
  <dcterms:created xsi:type="dcterms:W3CDTF">2012-03-09T16:30:21Z</dcterms:created>
  <dcterms:modified xsi:type="dcterms:W3CDTF">2015-02-06T19:44:26Z</dcterms:modified>
</cp:coreProperties>
</file>