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11" autoAdjust="0"/>
    <p:restoredTop sz="94660"/>
  </p:normalViewPr>
  <p:slideViewPr>
    <p:cSldViewPr>
      <p:cViewPr varScale="1">
        <p:scale>
          <a:sx n="41" d="100"/>
          <a:sy n="41" d="100"/>
        </p:scale>
        <p:origin x="-120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DD82-EAAE-49D2-B52B-054C5F104E5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8A0-189C-4DA7-82E2-528DFD5C01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DD82-EAAE-49D2-B52B-054C5F104E5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8A0-189C-4DA7-82E2-528DFD5C01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DD82-EAAE-49D2-B52B-054C5F104E5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8A0-189C-4DA7-82E2-528DFD5C01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DD82-EAAE-49D2-B52B-054C5F104E5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8A0-189C-4DA7-82E2-528DFD5C01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DD82-EAAE-49D2-B52B-054C5F104E5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8A0-189C-4DA7-82E2-528DFD5C01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DD82-EAAE-49D2-B52B-054C5F104E5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8A0-189C-4DA7-82E2-528DFD5C01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DD82-EAAE-49D2-B52B-054C5F104E5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8A0-189C-4DA7-82E2-528DFD5C01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DD82-EAAE-49D2-B52B-054C5F104E5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8A0-189C-4DA7-82E2-528DFD5C01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DD82-EAAE-49D2-B52B-054C5F104E5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8A0-189C-4DA7-82E2-528DFD5C01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DD82-EAAE-49D2-B52B-054C5F104E5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8A0-189C-4DA7-82E2-528DFD5C01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DD82-EAAE-49D2-B52B-054C5F104E5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8A0-189C-4DA7-82E2-528DFD5C01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5DD82-EAAE-49D2-B52B-054C5F104E5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3E8A0-189C-4DA7-82E2-528DFD5C01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3.jpeg"/><Relationship Id="rId5" Type="http://schemas.openxmlformats.org/officeDocument/2006/relationships/slide" Target="slide5.xml"/><Relationship Id="rId10" Type="http://schemas.openxmlformats.org/officeDocument/2006/relationships/slide" Target="slide1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benefitplaza.ru/userfiles/masya/masy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0"/>
            <a:ext cx="11430000" cy="7620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1571612"/>
            <a:ext cx="93584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/>
              <a:t>Математическое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4143380"/>
            <a:ext cx="576736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кафе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http://cdns2.freepik.com/free-photo/chef-menu-vector-material_15-80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35402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357166"/>
            <a:ext cx="1747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Меню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14282" y="1285860"/>
            <a:ext cx="41434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Салаты: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  <a:hlinkClick r:id="rId3" action="ppaction://hlinksldjump"/>
              </a:rPr>
              <a:t>Математическая  разминка.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  <a:hlinkClick r:id="rId4" action="ppaction://hlinksldjump"/>
              </a:rPr>
              <a:t>Математический ералаш.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Первые блюда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 –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  <a:hlinkClick r:id="rId5" action="ppaction://hlinksldjump"/>
              </a:rPr>
              <a:t>Уха из уравнений.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  <a:hlinkClick r:id="rId6" action="ppaction://hlinksldjump"/>
              </a:rPr>
              <a:t>Суп с задачами.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Вторые блюда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 –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  <a:hlinkClick r:id="rId7" action="ppaction://hlinksldjump"/>
              </a:rPr>
              <a:t>Жаркое из выражений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Напитки: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  <a:hlinkClick r:id="rId8" action="ppaction://hlinksldjump"/>
              </a:rPr>
              <a:t>Математический коктейль.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Десерт: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  <a:hlinkClick r:id="rId9" action="ppaction://hlinksldjump"/>
              </a:rPr>
              <a:t>Рефлексия.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3317" name="Picture 5" descr="https://encrypted-tbn3.gstatic.com/images?q=tbn:ANd9GcRZUtJtjR2JJYHmJE7SLngbJ7dhvZgyZnI4kjXjXtWlig-dmwjd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786710" y="5000636"/>
            <a:ext cx="1543045" cy="1386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dou71.rybadm.ru/images/p15_povar2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57166"/>
            <a:ext cx="1107481" cy="14287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329510" cy="1143000"/>
          </a:xfrm>
        </p:spPr>
        <p:txBody>
          <a:bodyPr/>
          <a:lstStyle/>
          <a:p>
            <a:r>
              <a:rPr lang="ru-RU" dirty="0" smtClean="0"/>
              <a:t>Математическая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Больному прописано лекарство, которое нужно пить по 2 таблетки 3 раза в день в течение 21 дня. В одной упаковке 10 таблеток лекарства.  Какого наименьшего количества упаковок хватит на весь курс лечения?  </a:t>
            </a:r>
          </a:p>
          <a:p>
            <a:endParaRPr lang="ru-RU" dirty="0"/>
          </a:p>
          <a:p>
            <a:pPr lvl="0"/>
            <a:r>
              <a:rPr lang="ru-RU" dirty="0"/>
              <a:t>Теплоход рассчитан на 750 пассажиров и 25 членов команды. Каждая спасательная шлюпка может вместить 70 человек. Какое наименьшее число шлюпок должно быть на теплоходе, чтобы в случае необходимости в них можно было разместить всех пассажиров и всех членов команды?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Шоколадка стоит 35 рублей. В воскресенье в супермаркете действует специальное предложение: заплатив за две шоколадки, покупатель получает три (одну в подарок). Сколько шоколадок можно получить на 200 рублей в воскресенье?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dirty="0" smtClean="0"/>
              <a:t>Математический ералаш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В клетке находилось 4 кролика. Четверо ребят купили по одному кролику, и один кролик остался в клетке. Как это могло получиться? </a:t>
            </a:r>
          </a:p>
          <a:p>
            <a:pPr lvl="0"/>
            <a:r>
              <a:rPr lang="ru-RU" dirty="0"/>
              <a:t>Найдите «лишнее» по смыслу слово, а остальные замените общим названием: </a:t>
            </a:r>
          </a:p>
          <a:p>
            <a:pPr>
              <a:buNone/>
            </a:pPr>
            <a:r>
              <a:rPr lang="ru-RU" dirty="0"/>
              <a:t>Метр </a:t>
            </a:r>
            <a:r>
              <a:rPr lang="ru-RU" dirty="0" smtClean="0"/>
              <a:t> Дециметр Килограмм Сантиметр   Миллиметр</a:t>
            </a:r>
            <a:endParaRPr lang="ru-RU" dirty="0"/>
          </a:p>
          <a:p>
            <a:pPr lvl="0"/>
            <a:r>
              <a:rPr lang="ru-RU" dirty="0"/>
              <a:t>Если в 12 часов ночи идет дождь, то можно ли ожидать, что через 72 часа будет солнечная погода?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2" descr="http://dou71.rybadm.ru/images/p15_povar2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214290"/>
            <a:ext cx="1107481" cy="142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ou71.rybadm.ru/images/p15_povar2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357166"/>
            <a:ext cx="1107481" cy="14287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r>
              <a:rPr lang="ru-RU" dirty="0" smtClean="0"/>
              <a:t>Первые блюда. Уха из уравнений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x </a:t>
            </a:r>
            <a:r>
              <a:rPr lang="ru-RU" sz="3600" dirty="0"/>
              <a:t>: 5=5(ост3)         </a:t>
            </a:r>
            <a:r>
              <a:rPr lang="ru-RU" sz="3600" dirty="0" smtClean="0"/>
              <a:t>             </a:t>
            </a:r>
            <a:r>
              <a:rPr lang="ru-RU" sz="3600" dirty="0" err="1"/>
              <a:t>y</a:t>
            </a:r>
            <a:r>
              <a:rPr lang="ru-RU" sz="3600" dirty="0"/>
              <a:t> : 25 =13 (ост 8)</a:t>
            </a:r>
          </a:p>
          <a:p>
            <a:pPr>
              <a:buNone/>
            </a:pPr>
            <a:r>
              <a:rPr lang="ru-RU" sz="3600" dirty="0"/>
              <a:t>99 : </a:t>
            </a:r>
            <a:r>
              <a:rPr lang="en-US" sz="3600" dirty="0"/>
              <a:t>b</a:t>
            </a:r>
            <a:r>
              <a:rPr lang="ru-RU" sz="3600" dirty="0"/>
              <a:t>=8 (ост 3)      </a:t>
            </a:r>
            <a:r>
              <a:rPr lang="ru-RU" sz="3600" dirty="0" smtClean="0"/>
              <a:t>           </a:t>
            </a:r>
            <a:r>
              <a:rPr lang="ru-RU" sz="3600" dirty="0"/>
              <a:t>43 : </a:t>
            </a:r>
            <a:r>
              <a:rPr lang="en-US" sz="3600" dirty="0"/>
              <a:t>a</a:t>
            </a:r>
            <a:r>
              <a:rPr lang="ru-RU" sz="3600" dirty="0"/>
              <a:t>  =7  (ост 1)</a:t>
            </a:r>
          </a:p>
          <a:p>
            <a:pPr>
              <a:buNone/>
            </a:pPr>
            <a:r>
              <a:rPr lang="ru-RU" sz="3600" dirty="0" err="1"/>
              <a:t>y</a:t>
            </a:r>
            <a:r>
              <a:rPr lang="ru-RU" sz="3600" dirty="0"/>
              <a:t> </a:t>
            </a:r>
            <a:r>
              <a:rPr lang="ru-RU" sz="3600" dirty="0" smtClean="0"/>
              <a:t>:</a:t>
            </a:r>
            <a:r>
              <a:rPr lang="ru-RU" sz="3600" dirty="0"/>
              <a:t>18=11 (ост3</a:t>
            </a:r>
            <a:r>
              <a:rPr lang="ru-RU" sz="3600" dirty="0" smtClean="0"/>
              <a:t>)                 </a:t>
            </a:r>
            <a:r>
              <a:rPr lang="ru-RU" sz="3600" dirty="0"/>
              <a:t>293 : </a:t>
            </a:r>
            <a:r>
              <a:rPr lang="en-US" sz="3600" dirty="0"/>
              <a:t>x</a:t>
            </a:r>
            <a:r>
              <a:rPr lang="ru-RU" sz="3600" dirty="0"/>
              <a:t> =18 (ост 5</a:t>
            </a:r>
            <a:r>
              <a:rPr lang="ru-RU" sz="3600" dirty="0" smtClean="0"/>
              <a:t>)</a:t>
            </a:r>
          </a:p>
          <a:p>
            <a:pPr>
              <a:buNone/>
            </a:pPr>
            <a:r>
              <a:rPr lang="ru-RU" sz="2400" dirty="0" smtClean="0"/>
              <a:t>На какие две группы можно разделить данные уравнения?</a:t>
            </a:r>
          </a:p>
          <a:p>
            <a:pPr>
              <a:buNone/>
            </a:pPr>
            <a:r>
              <a:rPr lang="ru-RU" sz="2400" dirty="0" smtClean="0"/>
              <a:t>Что неизвестно в уравнениях первой группы?</a:t>
            </a:r>
          </a:p>
          <a:p>
            <a:pPr>
              <a:buNone/>
            </a:pPr>
            <a:r>
              <a:rPr lang="ru-RU" sz="2400" dirty="0" smtClean="0"/>
              <a:t>Что неизвестно в уравнениях второй группы?</a:t>
            </a:r>
          </a:p>
          <a:p>
            <a:pPr>
              <a:buNone/>
            </a:pPr>
            <a:r>
              <a:rPr lang="ru-RU" sz="2400" dirty="0" smtClean="0"/>
              <a:t>Попробуйте сформулировать правило, как найти неизвестный делитель при делении с остатком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ou71.rybadm.ru/images/p15_povar2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57166"/>
            <a:ext cx="1107481" cy="14287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Первые блюда. Суп с задачами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№ </a:t>
            </a:r>
            <a:r>
              <a:rPr lang="ru-RU" dirty="0" smtClean="0"/>
              <a:t>529</a:t>
            </a:r>
            <a:r>
              <a:rPr lang="ru-RU" dirty="0"/>
              <a:t>, </a:t>
            </a:r>
            <a:r>
              <a:rPr lang="ru-RU" dirty="0" smtClean="0"/>
              <a:t>530, </a:t>
            </a:r>
            <a:r>
              <a:rPr lang="ru-RU" dirty="0"/>
              <a:t>531 учебник стр. </a:t>
            </a:r>
            <a:r>
              <a:rPr lang="ru-RU" dirty="0" smtClean="0"/>
              <a:t>81-82</a:t>
            </a:r>
          </a:p>
          <a:p>
            <a:r>
              <a:rPr lang="ru-RU" b="1" i="1" dirty="0"/>
              <a:t>№ 529 </a:t>
            </a:r>
            <a:endParaRPr lang="ru-RU" b="1" dirty="0"/>
          </a:p>
          <a:p>
            <a:pPr>
              <a:buNone/>
            </a:pPr>
            <a:r>
              <a:rPr lang="ru-RU" dirty="0"/>
              <a:t>1) 20*10=200(кг)</a:t>
            </a:r>
          </a:p>
          <a:p>
            <a:pPr>
              <a:buNone/>
            </a:pPr>
            <a:r>
              <a:rPr lang="ru-RU" dirty="0" smtClean="0"/>
              <a:t>2)200:18=11 </a:t>
            </a:r>
            <a:r>
              <a:rPr lang="ru-RU" dirty="0"/>
              <a:t>(ост 2</a:t>
            </a:r>
            <a:r>
              <a:rPr lang="ru-RU" dirty="0" smtClean="0"/>
              <a:t>)</a:t>
            </a:r>
          </a:p>
          <a:p>
            <a:r>
              <a:rPr lang="ru-RU" b="1" i="1" dirty="0" smtClean="0"/>
              <a:t>№  </a:t>
            </a:r>
            <a:r>
              <a:rPr lang="ru-RU" b="1" i="1" dirty="0"/>
              <a:t>530 </a:t>
            </a:r>
            <a:r>
              <a:rPr lang="ru-RU" b="1" dirty="0"/>
              <a:t>  </a:t>
            </a:r>
            <a:r>
              <a:rPr lang="ru-RU" dirty="0"/>
              <a:t>200:6=33 (ост 2</a:t>
            </a:r>
            <a:r>
              <a:rPr lang="ru-RU" dirty="0" smtClean="0"/>
              <a:t>)</a:t>
            </a:r>
          </a:p>
          <a:p>
            <a:r>
              <a:rPr lang="ru-RU" b="1" i="1" dirty="0"/>
              <a:t>№ 531</a:t>
            </a:r>
            <a:endParaRPr lang="ru-RU" b="1" dirty="0"/>
          </a:p>
          <a:p>
            <a:pPr lvl="0">
              <a:buNone/>
            </a:pPr>
            <a:r>
              <a:rPr lang="ru-RU" dirty="0" smtClean="0"/>
              <a:t>1)12*41=492(кг</a:t>
            </a:r>
            <a:r>
              <a:rPr lang="ru-RU" dirty="0"/>
              <a:t>) необходимо для отливки 41 детали</a:t>
            </a:r>
          </a:p>
          <a:p>
            <a:pPr lvl="0">
              <a:buNone/>
            </a:pPr>
            <a:r>
              <a:rPr lang="ru-RU" dirty="0" smtClean="0"/>
              <a:t>2)492:16=30 </a:t>
            </a:r>
            <a:r>
              <a:rPr lang="ru-RU" dirty="0"/>
              <a:t>(ост12) для отливки 41 детали необходимо брать 31 болванку</a:t>
            </a:r>
          </a:p>
          <a:p>
            <a:pPr lvl="0">
              <a:buNone/>
            </a:pPr>
            <a:r>
              <a:rPr lang="ru-RU" dirty="0" smtClean="0"/>
              <a:t>3)16*31=496 </a:t>
            </a:r>
            <a:r>
              <a:rPr lang="ru-RU" dirty="0"/>
              <a:t>(кг) чугуна в 31 болванке</a:t>
            </a:r>
          </a:p>
          <a:p>
            <a:pPr lvl="0">
              <a:buNone/>
            </a:pPr>
            <a:r>
              <a:rPr lang="ru-RU" dirty="0" smtClean="0"/>
              <a:t>4)496-492=4 </a:t>
            </a:r>
            <a:r>
              <a:rPr lang="ru-RU" dirty="0"/>
              <a:t>(кг) чугуна останется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Вторые блюда. Жаркое из выражений.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675</a:t>
            </a:r>
            <a:r>
              <a:rPr lang="ru-RU" dirty="0"/>
              <a:t> 019 + 88 892 : 284 – 98 603 = </a:t>
            </a:r>
            <a:r>
              <a:rPr lang="ru-RU" dirty="0" smtClean="0"/>
              <a:t> </a:t>
            </a:r>
          </a:p>
          <a:p>
            <a:pPr marL="514350" indent="-514350">
              <a:buAutoNum type="arabicParenR"/>
            </a:pPr>
            <a:r>
              <a:rPr lang="ru-RU" dirty="0" smtClean="0"/>
              <a:t>88 892 : 284 = 313</a:t>
            </a:r>
          </a:p>
          <a:p>
            <a:pPr marL="514350" indent="-514350">
              <a:buAutoNum type="arabicParenR"/>
            </a:pPr>
            <a:r>
              <a:rPr lang="ru-RU" dirty="0" smtClean="0"/>
              <a:t>675 019 + 313 = 675 332</a:t>
            </a:r>
          </a:p>
          <a:p>
            <a:pPr marL="514350" indent="-514350">
              <a:buAutoNum type="arabicParenR"/>
            </a:pPr>
            <a:r>
              <a:rPr lang="ru-RU" dirty="0" smtClean="0"/>
              <a:t>675 332 – 98 603= 576 729</a:t>
            </a:r>
            <a:endParaRPr lang="ru-RU" dirty="0"/>
          </a:p>
        </p:txBody>
      </p:sp>
      <p:pic>
        <p:nvPicPr>
          <p:cNvPr id="4" name="Picture 2" descr="http://dou71.rybadm.ru/images/p15_povar2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214290"/>
            <a:ext cx="1107481" cy="142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ou71.rybadm.ru/images/p15_povar2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57166"/>
            <a:ext cx="1107481" cy="14287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Напитки. Математический коктейль.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Нашему кафе хочется оставить о вас память в виде рисунков. Поэтому я предлагаю,  нарисовать каждой команде картину используя только математические фигуры, символы и знаки, можно и цифры.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ou71.rybadm.ru/images/p15_povar2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357166"/>
            <a:ext cx="1107481" cy="14287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Десерт.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Домашнее </a:t>
            </a:r>
            <a:r>
              <a:rPr lang="ru-RU" b="1" dirty="0"/>
              <a:t>задание.</a:t>
            </a:r>
            <a:r>
              <a:rPr lang="ru-RU" dirty="0"/>
              <a:t>  стр. 84  №  554,556 (а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На </a:t>
            </a:r>
            <a:r>
              <a:rPr lang="ru-RU" dirty="0"/>
              <a:t>уроке я </a:t>
            </a:r>
            <a:r>
              <a:rPr lang="ru-RU" dirty="0" smtClean="0"/>
              <a:t>работал…</a:t>
            </a:r>
            <a:endParaRPr lang="ru-RU" dirty="0"/>
          </a:p>
          <a:p>
            <a:r>
              <a:rPr lang="ru-RU" dirty="0" smtClean="0"/>
              <a:t>Своей </a:t>
            </a:r>
            <a:r>
              <a:rPr lang="ru-RU" dirty="0"/>
              <a:t>работой на уроке </a:t>
            </a:r>
            <a:r>
              <a:rPr lang="ru-RU" dirty="0" smtClean="0"/>
              <a:t>я…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Урок для меня </a:t>
            </a:r>
            <a:r>
              <a:rPr lang="ru-RU" dirty="0" smtClean="0"/>
              <a:t>показался…</a:t>
            </a:r>
            <a:endParaRPr lang="ru-RU" dirty="0"/>
          </a:p>
          <a:p>
            <a:r>
              <a:rPr lang="ru-RU" dirty="0" smtClean="0"/>
              <a:t>За </a:t>
            </a:r>
            <a:r>
              <a:rPr lang="ru-RU" dirty="0"/>
              <a:t>урок </a:t>
            </a:r>
            <a:r>
              <a:rPr lang="ru-RU" dirty="0" smtClean="0"/>
              <a:t>я…</a:t>
            </a:r>
            <a:endParaRPr lang="ru-RU" dirty="0"/>
          </a:p>
          <a:p>
            <a:r>
              <a:rPr lang="ru-RU" dirty="0" smtClean="0"/>
              <a:t>Мое настроение…</a:t>
            </a:r>
            <a:endParaRPr lang="ru-RU" dirty="0"/>
          </a:p>
          <a:p>
            <a:r>
              <a:rPr lang="ru-RU" dirty="0" smtClean="0"/>
              <a:t>Материал </a:t>
            </a:r>
            <a:r>
              <a:rPr lang="ru-RU" dirty="0"/>
              <a:t>урока мне </a:t>
            </a:r>
            <a:r>
              <a:rPr lang="ru-RU" dirty="0" smtClean="0"/>
              <a:t>был…</a:t>
            </a:r>
            <a:endParaRPr lang="ru-RU" dirty="0"/>
          </a:p>
          <a:p>
            <a:r>
              <a:rPr lang="ru-RU" dirty="0" smtClean="0"/>
              <a:t>Домашнее </a:t>
            </a:r>
            <a:r>
              <a:rPr lang="ru-RU" dirty="0"/>
              <a:t>задание мне </a:t>
            </a:r>
            <a:r>
              <a:rPr lang="ru-RU" dirty="0" smtClean="0"/>
              <a:t>кажется…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432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Математическая разминка</vt:lpstr>
      <vt:lpstr>Математический ералаш</vt:lpstr>
      <vt:lpstr>Первые блюда. Уха из уравнений</vt:lpstr>
      <vt:lpstr>Первые блюда. Суп с задачами</vt:lpstr>
      <vt:lpstr>Вторые блюда. Жаркое из выражений.</vt:lpstr>
      <vt:lpstr>Напитки. Математический коктейль. </vt:lpstr>
      <vt:lpstr>Десерт.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2014-11-16T18:31:24Z</dcterms:created>
  <dcterms:modified xsi:type="dcterms:W3CDTF">2014-11-16T20:22:33Z</dcterms:modified>
</cp:coreProperties>
</file>