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5" r:id="rId3"/>
    <p:sldId id="273" r:id="rId4"/>
    <p:sldId id="274" r:id="rId5"/>
    <p:sldId id="272" r:id="rId6"/>
    <p:sldId id="260" r:id="rId7"/>
    <p:sldId id="271" r:id="rId8"/>
    <p:sldId id="265" r:id="rId9"/>
    <p:sldId id="27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80" autoAdjust="0"/>
    <p:restoredTop sz="94660"/>
  </p:normalViewPr>
  <p:slideViewPr>
    <p:cSldViewPr>
      <p:cViewPr varScale="1">
        <p:scale>
          <a:sx n="86" d="100"/>
          <a:sy n="86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EE8FC-FB0E-4052-97E6-66350B35A028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341E0-C6CF-418E-B6F7-8BC1EE4A2B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908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6F62A-F241-4827-B0E8-E63E0D6C0A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5F9AB-F5C4-436B-ADE3-EB6F9AADD8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F1F03-FD40-4FC0-94B2-28DE9B9AC1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C7BBE-9931-4D13-82A1-5832A9ED26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CF1A3-EF77-478B-ABD2-A51EDABA8B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2BBBF-78B8-42E5-A9C7-250FD18D20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51AEE-D269-430A-914D-389689DC1F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6F4FF-8383-4C3F-84D2-62D392D782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51FD0-ABCA-4127-9174-55BCC914E0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0F918-78D2-4D02-9C6F-F5664D585B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0A8C8-11E1-458A-9B48-504AAD9041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616AD0-A11B-4056-AA66-FE6E7559BCF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o_and_nano5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928802"/>
            <a:ext cx="5580852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143240" y="1285860"/>
            <a:ext cx="3173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РОССИЯ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ученик\Pictures\139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214422"/>
            <a:ext cx="5929354" cy="4036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752600" y="2438400"/>
            <a:ext cx="6096000" cy="1143000"/>
          </a:xfrm>
        </p:spPr>
        <p:txBody>
          <a:bodyPr/>
          <a:lstStyle/>
          <a:p>
            <a:r>
              <a:rPr lang="ru-RU" sz="5400" b="1" i="1" dirty="0" smtClean="0">
                <a:solidFill>
                  <a:schemeClr val="bg1"/>
                </a:solidFill>
              </a:rPr>
              <a:t>МОЯ малая РОДИНА</a:t>
            </a:r>
            <a:endParaRPr lang="ru-RU" sz="5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ocuments and Settings\Admin\Рабочий стол\флешка\ф\IMAG1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14422"/>
            <a:ext cx="4033846" cy="2909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9" descr="C:\Users\Public\Pictures\Pictures\karta_lipeckaya_oblast_po_rayona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714356"/>
            <a:ext cx="2595564" cy="26215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71670" y="4357694"/>
            <a:ext cx="662939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потому что здесь моя семья, мои друзья, мой дом, моя улица, моя школа…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МАЛАЯ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потому что это маленькая частичка моей необъятной страны.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РОДИНА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потому что здесь живут родные моему сердцу люди.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ublic\Pictures\Pictures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428868"/>
            <a:ext cx="4643470" cy="2643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000100" y="1000108"/>
            <a:ext cx="7143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Segoe Script" pitchFamily="34" charset="0"/>
              </a:rPr>
              <a:t>В </a:t>
            </a:r>
            <a:r>
              <a:rPr lang="ru-RU" b="1" dirty="0" smtClean="0">
                <a:latin typeface="Segoe Script" pitchFamily="34" charset="0"/>
              </a:rPr>
              <a:t>первой половине 17 в. при создании Белгородской засечной черты на месте современного Чаплыгина было основано поселение под названием </a:t>
            </a:r>
            <a:r>
              <a:rPr lang="ru-RU" b="1" dirty="0" err="1" smtClean="0">
                <a:latin typeface="Segoe Script" pitchFamily="34" charset="0"/>
              </a:rPr>
              <a:t>Усть</a:t>
            </a:r>
            <a:r>
              <a:rPr lang="ru-RU" b="1" dirty="0" smtClean="0">
                <a:latin typeface="Segoe Script" pitchFamily="34" charset="0"/>
              </a:rPr>
              <a:t> Становых Ряс под Слободским </a:t>
            </a:r>
            <a:r>
              <a:rPr lang="ru-RU" b="1" dirty="0" err="1" smtClean="0">
                <a:latin typeface="Segoe Script" pitchFamily="34" charset="0"/>
              </a:rPr>
              <a:t>Липягом</a:t>
            </a:r>
            <a:r>
              <a:rPr lang="ru-RU" b="1" dirty="0" smtClean="0">
                <a:latin typeface="Segoe Script" pitchFamily="34" charset="0"/>
              </a:rPr>
              <a:t>, впоследствии село Слободское. </a:t>
            </a:r>
          </a:p>
          <a:p>
            <a:pPr algn="ctr" eaLnBrk="1" hangingPunct="1">
              <a:defRPr/>
            </a:pPr>
            <a:r>
              <a:rPr lang="ru-RU" b="1" dirty="0" smtClean="0">
                <a:latin typeface="Segoe Script" pitchFamily="34" charset="0"/>
              </a:rPr>
              <a:t> </a:t>
            </a:r>
            <a:endParaRPr lang="ru-RU" b="1" dirty="0" smtClean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F:\Чаплыгин\d6bd38288d72e41279f832e961c314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071811"/>
            <a:ext cx="2286016" cy="1714512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85786" y="1071546"/>
            <a:ext cx="7781952" cy="3802074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latin typeface="Segoe Script" pitchFamily="34" charset="0"/>
              </a:rPr>
              <a:t> </a:t>
            </a:r>
            <a:r>
              <a:rPr lang="ru-RU" sz="1800" b="1" dirty="0" smtClean="0">
                <a:latin typeface="Segoe Script" pitchFamily="34" charset="0"/>
              </a:rPr>
              <a:t>В 1695 г. на высоком берегу Ягодной Рясы был </a:t>
            </a:r>
            <a:r>
              <a:rPr lang="ru-RU" sz="1800" b="1" dirty="0" smtClean="0">
                <a:latin typeface="Segoe Script" pitchFamily="34" charset="0"/>
              </a:rPr>
              <a:t>возведён</a:t>
            </a:r>
          </a:p>
          <a:p>
            <a:pPr algn="ctr">
              <a:buNone/>
            </a:pPr>
            <a:r>
              <a:rPr lang="ru-RU" sz="1800" b="1" dirty="0" smtClean="0">
                <a:latin typeface="Segoe Script" pitchFamily="34" charset="0"/>
              </a:rPr>
              <a:t>небольшой </a:t>
            </a:r>
            <a:r>
              <a:rPr lang="ru-RU" sz="1800" b="1" dirty="0" smtClean="0">
                <a:latin typeface="Segoe Script" pitchFamily="34" charset="0"/>
              </a:rPr>
              <a:t>деревянный путевой дворец для отдыха </a:t>
            </a:r>
            <a:r>
              <a:rPr lang="ru-RU" sz="1800" b="1" dirty="0" smtClean="0">
                <a:latin typeface="Segoe Script" pitchFamily="34" charset="0"/>
              </a:rPr>
              <a:t>Петра</a:t>
            </a:r>
          </a:p>
          <a:p>
            <a:pPr algn="ctr">
              <a:buNone/>
            </a:pPr>
            <a:r>
              <a:rPr lang="ru-RU" sz="1800" b="1" dirty="0" smtClean="0">
                <a:latin typeface="Segoe Script" pitchFamily="34" charset="0"/>
              </a:rPr>
              <a:t>и </a:t>
            </a:r>
            <a:r>
              <a:rPr lang="ru-RU" sz="1800" b="1" dirty="0" smtClean="0">
                <a:latin typeface="Segoe Script" pitchFamily="34" charset="0"/>
              </a:rPr>
              <a:t>его свиты при следовании из Москвы в Воронеж. </a:t>
            </a:r>
          </a:p>
          <a:p>
            <a:pPr algn="ctr">
              <a:buNone/>
            </a:pPr>
            <a:r>
              <a:rPr lang="ru-RU" sz="1800" b="1" dirty="0" smtClean="0">
                <a:latin typeface="Segoe Script" pitchFamily="34" charset="0"/>
              </a:rPr>
              <a:t>В 1702 г. Пётр I заложил в нём небольшую крепость </a:t>
            </a:r>
            <a:r>
              <a:rPr lang="ru-RU" sz="1800" b="1" dirty="0" smtClean="0">
                <a:latin typeface="Segoe Script" pitchFamily="34" charset="0"/>
              </a:rPr>
              <a:t>по</a:t>
            </a:r>
          </a:p>
          <a:p>
            <a:pPr algn="ctr">
              <a:buNone/>
            </a:pPr>
            <a:r>
              <a:rPr lang="ru-RU" sz="1800" b="1" dirty="0" smtClean="0">
                <a:latin typeface="Segoe Script" pitchFamily="34" charset="0"/>
              </a:rPr>
              <a:t>голландскому </a:t>
            </a:r>
            <a:r>
              <a:rPr lang="ru-RU" sz="1800" b="1" dirty="0" smtClean="0">
                <a:latin typeface="Segoe Script" pitchFamily="34" charset="0"/>
              </a:rPr>
              <a:t>образцу, которой дал </a:t>
            </a:r>
            <a:r>
              <a:rPr lang="ru-RU" sz="1800" b="1" dirty="0" smtClean="0">
                <a:latin typeface="Segoe Script" pitchFamily="34" charset="0"/>
              </a:rPr>
              <a:t>название</a:t>
            </a:r>
          </a:p>
          <a:p>
            <a:pPr algn="ctr">
              <a:buNone/>
            </a:pPr>
            <a:r>
              <a:rPr lang="ru-RU" sz="1800" b="1" dirty="0" err="1" smtClean="0">
                <a:latin typeface="Segoe Script" pitchFamily="34" charset="0"/>
              </a:rPr>
              <a:t>Ораниенбург</a:t>
            </a:r>
            <a:r>
              <a:rPr lang="ru-RU" sz="1800" b="1" dirty="0" smtClean="0">
                <a:latin typeface="Segoe Script" pitchFamily="34" charset="0"/>
              </a:rPr>
              <a:t> </a:t>
            </a:r>
            <a:r>
              <a:rPr lang="ru-RU" sz="1800" b="1" dirty="0" smtClean="0">
                <a:latin typeface="Segoe Script" pitchFamily="34" charset="0"/>
              </a:rPr>
              <a:t>- "апельсиновая крепость".</a:t>
            </a:r>
            <a:r>
              <a:rPr lang="ru-RU" sz="1800" b="1" dirty="0" smtClean="0">
                <a:latin typeface="Segoe Script" pitchFamily="34" charset="0"/>
              </a:rPr>
              <a:t>. </a:t>
            </a:r>
            <a:endParaRPr lang="ru-RU" sz="1800" b="1" dirty="0" smtClean="0">
              <a:latin typeface="Segoe Script" pitchFamily="34" charset="0"/>
            </a:endParaRPr>
          </a:p>
          <a:p>
            <a:pPr algn="r" eaLnBrk="1" hangingPunct="1">
              <a:defRPr/>
            </a:pPr>
            <a:endParaRPr lang="ru-RU" sz="2400" dirty="0" smtClean="0"/>
          </a:p>
          <a:p>
            <a:pPr algn="r" eaLnBrk="1" hangingPunct="1">
              <a:defRPr/>
            </a:pPr>
            <a:endParaRPr lang="ru-RU" sz="2400" dirty="0" smtClean="0"/>
          </a:p>
          <a:p>
            <a:pPr algn="r" eaLnBrk="1" hangingPunct="1">
              <a:buFontTx/>
              <a:buNone/>
              <a:defRPr/>
            </a:pPr>
            <a:endParaRPr lang="ru-RU" sz="2400" dirty="0" smtClean="0"/>
          </a:p>
          <a:p>
            <a:pPr algn="r" eaLnBrk="1" hangingPunct="1">
              <a:buFontTx/>
              <a:buNone/>
              <a:defRPr/>
            </a:pPr>
            <a:endParaRPr lang="ru-RU" sz="2400" dirty="0" smtClean="0"/>
          </a:p>
          <a:p>
            <a:pPr algn="r" eaLnBrk="1" hangingPunct="1">
              <a:buFontTx/>
              <a:buNone/>
              <a:defRPr/>
            </a:pPr>
            <a:endParaRPr lang="ru-RU" sz="2400" dirty="0" smtClean="0"/>
          </a:p>
          <a:p>
            <a:pPr algn="r" eaLnBrk="1" hangingPunct="1">
              <a:buFontTx/>
              <a:buNone/>
              <a:defRPr/>
            </a:pPr>
            <a:endParaRPr lang="ru-RU" sz="2400" dirty="0" smtClean="0"/>
          </a:p>
          <a:p>
            <a:pPr algn="r" eaLnBrk="1" hangingPunct="1">
              <a:buFontTx/>
              <a:buNone/>
              <a:defRPr/>
            </a:pPr>
            <a:endParaRPr lang="ru-RU" sz="2400" dirty="0" smtClean="0"/>
          </a:p>
          <a:p>
            <a:pPr algn="r" eaLnBrk="1" hangingPunct="1">
              <a:buNone/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7" name="Picture 3" descr="C:\Users\Public\Pictures\Pictures\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214686"/>
            <a:ext cx="2377550" cy="1614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1" descr="D:\Documents and Settings\Admin\Рабочий стол\3 класс фото\DSC04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786050" y="3857628"/>
            <a:ext cx="1624010" cy="197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9" descr="D:\Documents and Settings\Admin\Рабочий стол\3 класс фото\DSC043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000504"/>
            <a:ext cx="2044696" cy="1533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5800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2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Public\Pictures\Pictures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000240"/>
            <a:ext cx="214314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8" descr="C:\Users\Public\Pictures\Pictures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42918"/>
            <a:ext cx="1285884" cy="1620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6" descr="C:\Users\Public\Pictures\Pictures\11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357430"/>
            <a:ext cx="2361560" cy="1605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ученик\Pictures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357430"/>
            <a:ext cx="2428892" cy="1648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214546" y="785794"/>
            <a:ext cx="61436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Segoe Script" pitchFamily="34" charset="0"/>
              </a:rPr>
              <a:t>В 1948 г. город был переименован в Чаплыгин в честь академика С.А. Чаплыгина (1869-1942), одного из основоположников аэродинамики (родился в </a:t>
            </a:r>
            <a:r>
              <a:rPr lang="ru-RU" b="1" dirty="0" err="1" smtClean="0">
                <a:latin typeface="Segoe Script" pitchFamily="34" charset="0"/>
              </a:rPr>
              <a:t>Раненбурге</a:t>
            </a:r>
            <a:r>
              <a:rPr lang="ru-RU" b="1" dirty="0" smtClean="0">
                <a:latin typeface="Segoe Script" pitchFamily="34" charset="0"/>
              </a:rPr>
              <a:t>). </a:t>
            </a:r>
            <a:endParaRPr lang="ru-RU" b="1" dirty="0" smtClean="0">
              <a:latin typeface="Segoe Script" pitchFamily="34" charset="0"/>
            </a:endParaRPr>
          </a:p>
          <a:p>
            <a:pPr algn="ctr">
              <a:defRPr/>
            </a:pPr>
            <a:endParaRPr lang="ru-RU" b="1" dirty="0" smtClean="0">
              <a:latin typeface="Segoe Script" pitchFamily="34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latin typeface="Segoe Script" pitchFamily="34" charset="0"/>
              </a:rPr>
              <a:t>. </a:t>
            </a:r>
            <a:endParaRPr lang="ru-RU" b="1" dirty="0" smtClean="0">
              <a:latin typeface="Segoe Scrip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4214818"/>
            <a:ext cx="6357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  <a:latin typeface="Segoe Script" pitchFamily="34" charset="0"/>
              </a:rPr>
              <a:t>Архитектура, достопримечательности</a:t>
            </a:r>
          </a:p>
          <a:p>
            <a:r>
              <a:rPr lang="ru-RU" b="1" dirty="0" smtClean="0">
                <a:latin typeface="Segoe Script" pitchFamily="34" charset="0"/>
              </a:rPr>
              <a:t>Троицкий собор (1818) с колокольней (около 1838), церковь Вознесения (конец 18 в.), здания бывшей мужской и женской гимназий, духовного училища, жилые дома. </a:t>
            </a:r>
            <a:endParaRPr lang="ru-RU" b="1" dirty="0">
              <a:latin typeface="Segoe Script" pitchFamily="34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endParaRPr lang="ru-RU" b="1" i="1" dirty="0" smtClean="0"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000108"/>
            <a:ext cx="8001056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i="1" dirty="0" smtClean="0">
                <a:solidFill>
                  <a:srgbClr val="FF0000"/>
                </a:solidFill>
                <a:latin typeface="Segoe Script" pitchFamily="34" charset="0"/>
              </a:rPr>
              <a:t>Родители</a:t>
            </a:r>
            <a:r>
              <a:rPr lang="ru-RU" sz="3600" b="1" i="1" dirty="0" smtClean="0">
                <a:solidFill>
                  <a:srgbClr val="333300"/>
                </a:solidFill>
                <a:latin typeface="Segoe Script" pitchFamily="34" charset="0"/>
              </a:rPr>
              <a:t> </a:t>
            </a:r>
            <a:r>
              <a:rPr lang="ru-RU" sz="3600" b="1" i="1" dirty="0" smtClean="0">
                <a:solidFill>
                  <a:srgbClr val="333300"/>
                </a:solidFill>
                <a:latin typeface="Segoe Script" pitchFamily="34" charset="0"/>
              </a:rPr>
              <a:t>– отец, мать</a:t>
            </a:r>
            <a:r>
              <a:rPr lang="ru-RU" sz="3600" b="1" i="1" dirty="0" smtClean="0">
                <a:solidFill>
                  <a:srgbClr val="333300"/>
                </a:solidFill>
                <a:latin typeface="Segoe Script" pitchFamily="34" charset="0"/>
              </a:rPr>
              <a:t>.</a:t>
            </a:r>
            <a:endParaRPr lang="ru-RU" sz="3600" b="1" dirty="0" smtClean="0">
              <a:solidFill>
                <a:srgbClr val="333300"/>
              </a:solidFill>
              <a:latin typeface="Segoe Scrip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b="1" i="1" dirty="0" smtClean="0">
                <a:solidFill>
                  <a:srgbClr val="FF0000"/>
                </a:solidFill>
                <a:latin typeface="Segoe Script" pitchFamily="34" charset="0"/>
              </a:rPr>
              <a:t>Родич</a:t>
            </a:r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</a:rPr>
              <a:t> , родственник </a:t>
            </a:r>
            <a:r>
              <a:rPr lang="ru-RU" sz="3600" b="1" dirty="0" smtClean="0">
                <a:solidFill>
                  <a:srgbClr val="333300"/>
                </a:solidFill>
                <a:latin typeface="Segoe Script" pitchFamily="34" charset="0"/>
              </a:rPr>
              <a:t>– родственник. Член рода.           </a:t>
            </a:r>
            <a:endParaRPr lang="ru-RU" sz="3600" b="1" dirty="0" smtClean="0">
              <a:solidFill>
                <a:srgbClr val="333300"/>
              </a:solidFill>
              <a:latin typeface="Segoe Scrip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b="1" i="1" dirty="0" smtClean="0">
                <a:solidFill>
                  <a:srgbClr val="FF0000"/>
                </a:solidFill>
                <a:latin typeface="Segoe Script" pitchFamily="34" charset="0"/>
              </a:rPr>
              <a:t>Народ </a:t>
            </a:r>
            <a:r>
              <a:rPr lang="ru-RU" sz="3600" b="1" dirty="0" smtClean="0">
                <a:solidFill>
                  <a:srgbClr val="333300"/>
                </a:solidFill>
                <a:latin typeface="Segoe Script" pitchFamily="34" charset="0"/>
              </a:rPr>
              <a:t>–нация. Жители страны.</a:t>
            </a:r>
          </a:p>
          <a:p>
            <a:pPr>
              <a:lnSpc>
                <a:spcPct val="90000"/>
              </a:lnSpc>
            </a:pPr>
            <a:r>
              <a:rPr lang="ru-RU" sz="3600" b="1" i="1" dirty="0" smtClean="0">
                <a:solidFill>
                  <a:srgbClr val="FF0000"/>
                </a:solidFill>
                <a:latin typeface="Segoe Script" pitchFamily="34" charset="0"/>
              </a:rPr>
              <a:t>Родословная </a:t>
            </a:r>
            <a:r>
              <a:rPr lang="ru-RU" sz="3600" b="1" dirty="0" smtClean="0">
                <a:solidFill>
                  <a:srgbClr val="333300"/>
                </a:solidFill>
                <a:latin typeface="Segoe Script" pitchFamily="34" charset="0"/>
              </a:rPr>
              <a:t>– перечень поколений одного рода.</a:t>
            </a:r>
            <a:endParaRPr lang="ru-RU" sz="3600" b="1" dirty="0" smtClean="0">
              <a:solidFill>
                <a:srgbClr val="333300"/>
              </a:solidFill>
              <a:latin typeface="Segoe Script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ru-RU" sz="3600" b="1" dirty="0" smtClean="0">
              <a:solidFill>
                <a:srgbClr val="333300"/>
              </a:solidFill>
              <a:latin typeface="Segoe Script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ru-RU" sz="2800" b="1" dirty="0" smtClean="0">
              <a:solidFill>
                <a:srgbClr val="33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3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3kingdom.ru/images/data/artifacts/tks_qst__pergament_mravus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142852"/>
            <a:ext cx="6500826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troitskiisobchaplyg.prihod.ru/users/37/1537/editor_files/image/3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485778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www.troitskiisobchaplyg.prihod.ru/users/37/1537/editor_files/image/DSC050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10905">
            <a:off x="5875054" y="947885"/>
            <a:ext cx="2380932" cy="1715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www.troitskiisobchaplyg.prihod.ru/users/37/1537/editor_files/image/DSC0506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21808">
            <a:off x="6115765" y="2629604"/>
            <a:ext cx="2286016" cy="1715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://www.troitskiisobchaplyg.prihod.ru/users/37/1537/editor_files/image/DSC050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19539">
            <a:off x="5409662" y="4147866"/>
            <a:ext cx="2309494" cy="1715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85786" y="4643446"/>
            <a:ext cx="5572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Segoe Script" pitchFamily="34" charset="0"/>
              </a:rPr>
              <a:t>Есть на земле места, попадая в которые </a:t>
            </a:r>
          </a:p>
          <a:p>
            <a:r>
              <a:rPr lang="ru-RU" sz="1600" b="1" dirty="0" smtClean="0">
                <a:latin typeface="Segoe Script" pitchFamily="34" charset="0"/>
              </a:rPr>
              <a:t>                чувствуешь </a:t>
            </a:r>
            <a:r>
              <a:rPr lang="ru-RU" sz="1600" b="1" dirty="0" smtClean="0">
                <a:latin typeface="Segoe Script" pitchFamily="34" charset="0"/>
              </a:rPr>
              <a:t>необычайный </a:t>
            </a:r>
            <a:endParaRPr lang="ru-RU" sz="1600" b="1" dirty="0" smtClean="0">
              <a:latin typeface="Segoe Script" pitchFamily="34" charset="0"/>
            </a:endParaRPr>
          </a:p>
          <a:p>
            <a:r>
              <a:rPr lang="ru-RU" sz="1600" b="1" dirty="0" smtClean="0">
                <a:latin typeface="Segoe Script" pitchFamily="34" charset="0"/>
              </a:rPr>
              <a:t> </a:t>
            </a:r>
            <a:r>
              <a:rPr lang="ru-RU" sz="1600" b="1" dirty="0" smtClean="0">
                <a:latin typeface="Segoe Script" pitchFamily="34" charset="0"/>
              </a:rPr>
              <a:t>                покой и </a:t>
            </a:r>
            <a:r>
              <a:rPr lang="ru-RU" sz="1600" b="1" dirty="0" smtClean="0">
                <a:latin typeface="Segoe Script" pitchFamily="34" charset="0"/>
              </a:rPr>
              <a:t>умиротворение. </a:t>
            </a:r>
            <a:endParaRPr lang="ru-RU" sz="1600" b="1" dirty="0">
              <a:latin typeface="Segoe Script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Public\Pictures\Pictures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214422"/>
            <a:ext cx="607223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43042" y="1571612"/>
            <a:ext cx="60722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России наш город – частица,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для нас он – родительский дом.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мы рады, что можем гордиться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Малой Родиной, где мы живем».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246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Слайд 1</vt:lpstr>
      <vt:lpstr>МОЯ малая РОДИНА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ученик</cp:lastModifiedBy>
  <cp:revision>37</cp:revision>
  <cp:lastPrinted>1601-01-01T00:00:00Z</cp:lastPrinted>
  <dcterms:created xsi:type="dcterms:W3CDTF">2012-01-05T18:46:57Z</dcterms:created>
  <dcterms:modified xsi:type="dcterms:W3CDTF">2014-08-22T08:59:37Z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