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61" r:id="rId4"/>
    <p:sldId id="260" r:id="rId5"/>
    <p:sldId id="288" r:id="rId6"/>
    <p:sldId id="272" r:id="rId7"/>
    <p:sldId id="271" r:id="rId8"/>
    <p:sldId id="270" r:id="rId9"/>
    <p:sldId id="269" r:id="rId10"/>
    <p:sldId id="265" r:id="rId11"/>
    <p:sldId id="262" r:id="rId12"/>
    <p:sldId id="263" r:id="rId13"/>
    <p:sldId id="287" r:id="rId14"/>
    <p:sldId id="279" r:id="rId15"/>
    <p:sldId id="283" r:id="rId16"/>
    <p:sldId id="290" r:id="rId17"/>
    <p:sldId id="281" r:id="rId18"/>
    <p:sldId id="284" r:id="rId19"/>
    <p:sldId id="285" r:id="rId20"/>
    <p:sldId id="274" r:id="rId21"/>
    <p:sldId id="266" r:id="rId22"/>
    <p:sldId id="267" r:id="rId23"/>
    <p:sldId id="257" r:id="rId24"/>
    <p:sldId id="259" r:id="rId25"/>
    <p:sldId id="258" r:id="rId26"/>
    <p:sldId id="268" r:id="rId27"/>
    <p:sldId id="275" r:id="rId28"/>
    <p:sldId id="278" r:id="rId29"/>
    <p:sldId id="286" r:id="rId30"/>
    <p:sldId id="27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Обособленные обстоятельства. Выделительные знаки препинания при них.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</a:t>
            </a:r>
            <a:r>
              <a:rPr lang="ru-RU" dirty="0" smtClean="0"/>
              <a:t>рок в 8 классе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44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155 лет со дня рождения Антона Павловича Чехова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4038600" cy="5002571"/>
          </a:xfrm>
        </p:spPr>
        <p:txBody>
          <a:bodyPr>
            <a:normAutofit/>
          </a:bodyPr>
          <a:lstStyle/>
          <a:p>
            <a:r>
              <a:rPr lang="ru-RU" sz="2400" dirty="0"/>
              <a:t>«…Чехов… один из лучших друзей России, друг умный, беспристрастный, правдивый, - друг, любящий её, сострадающий ей во всем, и Россия… долго не забудет его, долго будет учиться понимать жизнь по его писаниям</a:t>
            </a:r>
            <a:r>
              <a:rPr lang="ru-RU" sz="2400" dirty="0" smtClean="0"/>
              <a:t>…» </a:t>
            </a:r>
            <a:r>
              <a:rPr lang="ru-RU" sz="2400" dirty="0" err="1" smtClean="0"/>
              <a:t>М.Горький</a:t>
            </a:r>
            <a:endParaRPr lang="ru-RU" sz="2400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 descr="C:\Users\Владелец\Desktop\l-1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18037"/>
            <a:ext cx="4038600" cy="509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96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1268760"/>
            <a:ext cx="8382000" cy="43204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Графически объясните знаки препинания в 1, </a:t>
            </a:r>
            <a:r>
              <a:rPr lang="ru-RU" sz="2400" dirty="0"/>
              <a:t>2 предложениях.</a:t>
            </a:r>
            <a:br>
              <a:rPr lang="ru-RU" sz="2400" dirty="0"/>
            </a:br>
            <a:r>
              <a:rPr lang="ru-RU" sz="2400" dirty="0"/>
              <a:t>Найдите третье лишнее. </a:t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81000" y="1556792"/>
            <a:ext cx="4041648" cy="504056"/>
          </a:xfrm>
        </p:spPr>
        <p:txBody>
          <a:bodyPr/>
          <a:lstStyle/>
          <a:p>
            <a:pPr algn="ctr"/>
            <a:r>
              <a:rPr lang="en-US" dirty="0" smtClean="0"/>
              <a:t>I</a:t>
            </a:r>
            <a:r>
              <a:rPr lang="ru-RU" dirty="0" smtClean="0"/>
              <a:t> вариант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21225" y="1556792"/>
            <a:ext cx="4041775" cy="504056"/>
          </a:xfrm>
        </p:spPr>
        <p:txBody>
          <a:bodyPr/>
          <a:lstStyle/>
          <a:p>
            <a:pPr algn="ctr"/>
            <a:r>
              <a:rPr lang="en-US" dirty="0" smtClean="0"/>
              <a:t>II</a:t>
            </a:r>
            <a:r>
              <a:rPr lang="ru-RU" dirty="0" smtClean="0"/>
              <a:t> вариант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381000" y="2132856"/>
            <a:ext cx="4041648" cy="4461863"/>
          </a:xfrm>
        </p:spPr>
        <p:txBody>
          <a:bodyPr>
            <a:norm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ru-RU" dirty="0"/>
              <a:t>Это был Егорушка, племянник </a:t>
            </a:r>
            <a:r>
              <a:rPr lang="ru-RU" dirty="0" err="1"/>
              <a:t>Кузьмичова</a:t>
            </a:r>
            <a:r>
              <a:rPr lang="ru-RU" dirty="0" smtClean="0"/>
              <a:t>.</a:t>
            </a:r>
          </a:p>
          <a:p>
            <a:pPr marL="566928" indent="-457200">
              <a:buFont typeface="+mj-lt"/>
              <a:buAutoNum type="arabicPeriod"/>
            </a:pPr>
            <a:r>
              <a:rPr lang="ru-RU" dirty="0"/>
              <a:t>Его </a:t>
            </a:r>
            <a:r>
              <a:rPr lang="ru-RU" dirty="0" smtClean="0"/>
              <a:t>мамаша, </a:t>
            </a:r>
            <a:r>
              <a:rPr lang="ru-RU" dirty="0"/>
              <a:t>родная сестра </a:t>
            </a:r>
            <a:r>
              <a:rPr lang="ru-RU" dirty="0" err="1"/>
              <a:t>Кузьмичова</a:t>
            </a:r>
            <a:r>
              <a:rPr lang="ru-RU" dirty="0"/>
              <a:t>, </a:t>
            </a:r>
            <a:r>
              <a:rPr lang="ru-RU" dirty="0" smtClean="0"/>
              <a:t>умолила </a:t>
            </a:r>
            <a:r>
              <a:rPr lang="ru-RU" dirty="0"/>
              <a:t>своего </a:t>
            </a:r>
            <a:r>
              <a:rPr lang="ru-RU" dirty="0" smtClean="0"/>
              <a:t>брата </a:t>
            </a:r>
            <a:r>
              <a:rPr lang="ru-RU" dirty="0"/>
              <a:t>взять с собою </a:t>
            </a:r>
            <a:r>
              <a:rPr lang="ru-RU" dirty="0" smtClean="0"/>
              <a:t>Егорушку.</a:t>
            </a:r>
          </a:p>
          <a:p>
            <a:pPr marL="566928" indent="-457200">
              <a:buFont typeface="+mj-lt"/>
              <a:buAutoNum type="arabicPeriod"/>
            </a:pPr>
            <a:r>
              <a:rPr lang="ru-RU" dirty="0"/>
              <a:t>Летит коршун над самой землей, плавно взмахивая крыльями, и вдруг останавливается в </a:t>
            </a:r>
            <a:r>
              <a:rPr lang="ru-RU" dirty="0" smtClean="0"/>
              <a:t>воздухе.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718304" y="2204864"/>
            <a:ext cx="4041775" cy="4389855"/>
          </a:xfrm>
        </p:spPr>
        <p:txBody>
          <a:bodyPr/>
          <a:lstStyle/>
          <a:p>
            <a:pPr marL="566928" indent="-457200">
              <a:buFont typeface="+mj-lt"/>
              <a:buAutoNum type="arabicPeriod"/>
            </a:pPr>
            <a:r>
              <a:rPr lang="ru-RU" dirty="0"/>
              <a:t>Дениска, прислушивавшийся к их </a:t>
            </a:r>
            <a:r>
              <a:rPr lang="ru-RU" dirty="0" smtClean="0"/>
              <a:t>разговору, </a:t>
            </a:r>
            <a:r>
              <a:rPr lang="ru-RU" dirty="0"/>
              <a:t>встряхнул </a:t>
            </a:r>
            <a:r>
              <a:rPr lang="ru-RU" dirty="0" smtClean="0"/>
              <a:t>головой. </a:t>
            </a:r>
          </a:p>
          <a:p>
            <a:pPr marL="566928" indent="-457200">
              <a:buFont typeface="+mj-lt"/>
              <a:buAutoNum type="arabicPeriod"/>
            </a:pPr>
            <a:r>
              <a:rPr lang="ru-RU" dirty="0"/>
              <a:t>Стадо куропаток, испуганное бричкой, вспорхнуло </a:t>
            </a:r>
            <a:r>
              <a:rPr lang="ru-RU" dirty="0" smtClean="0"/>
              <a:t>и </a:t>
            </a:r>
            <a:r>
              <a:rPr lang="ru-RU" dirty="0"/>
              <a:t>полетело к холмам</a:t>
            </a:r>
            <a:r>
              <a:rPr lang="ru-RU" dirty="0" smtClean="0"/>
              <a:t>.</a:t>
            </a:r>
          </a:p>
          <a:p>
            <a:pPr marL="566928" indent="-457200">
              <a:buFont typeface="+mj-lt"/>
              <a:buAutoNum type="arabicPeriod"/>
            </a:pPr>
            <a:r>
              <a:rPr lang="ru-RU" dirty="0" smtClean="0"/>
              <a:t>Теснясь, </a:t>
            </a:r>
            <a:r>
              <a:rPr lang="ru-RU" dirty="0"/>
              <a:t>эти холмы сливаются в </a:t>
            </a:r>
            <a:r>
              <a:rPr lang="ru-RU" dirty="0" smtClean="0"/>
              <a:t>возвышенность.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23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620688"/>
            <a:ext cx="8382000" cy="108012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Проверь себя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81000" y="1556792"/>
            <a:ext cx="4041648" cy="504056"/>
          </a:xfrm>
        </p:spPr>
        <p:txBody>
          <a:bodyPr/>
          <a:lstStyle/>
          <a:p>
            <a:pPr algn="ctr"/>
            <a:r>
              <a:rPr lang="ru-RU" dirty="0" smtClean="0"/>
              <a:t>Предложение с причастным оборотом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21225" y="1556792"/>
            <a:ext cx="4041775" cy="504056"/>
          </a:xfrm>
        </p:spPr>
        <p:txBody>
          <a:bodyPr/>
          <a:lstStyle/>
          <a:p>
            <a:pPr algn="ctr"/>
            <a:r>
              <a:rPr lang="ru-RU" dirty="0" smtClean="0"/>
              <a:t>Предложение с деепричастием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381000" y="2132856"/>
            <a:ext cx="4041648" cy="44618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1.Это </a:t>
            </a:r>
            <a:r>
              <a:rPr lang="ru-RU" dirty="0"/>
              <a:t>был </a:t>
            </a:r>
            <a:r>
              <a:rPr lang="ru-RU" dirty="0">
                <a:solidFill>
                  <a:srgbClr val="C00000"/>
                </a:solidFill>
              </a:rPr>
              <a:t>Егорушка, племянник </a:t>
            </a:r>
            <a:r>
              <a:rPr lang="ru-RU" dirty="0" err="1">
                <a:solidFill>
                  <a:srgbClr val="C00000"/>
                </a:solidFill>
              </a:rPr>
              <a:t>Кузьмичова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r>
              <a:rPr lang="ru-RU" dirty="0" smtClean="0"/>
              <a:t>сущ.,                         .</a:t>
            </a:r>
          </a:p>
          <a:p>
            <a:pPr marL="109728" indent="0">
              <a:buNone/>
            </a:pPr>
            <a:r>
              <a:rPr lang="ru-RU" dirty="0" smtClean="0"/>
              <a:t>2.Его </a:t>
            </a:r>
            <a:r>
              <a:rPr lang="ru-RU" dirty="0" smtClean="0">
                <a:solidFill>
                  <a:srgbClr val="C00000"/>
                </a:solidFill>
              </a:rPr>
              <a:t>мамаша, </a:t>
            </a:r>
            <a:r>
              <a:rPr lang="ru-RU" dirty="0">
                <a:solidFill>
                  <a:srgbClr val="C00000"/>
                </a:solidFill>
              </a:rPr>
              <a:t>родная сестра </a:t>
            </a:r>
            <a:r>
              <a:rPr lang="ru-RU" dirty="0" err="1">
                <a:solidFill>
                  <a:srgbClr val="C00000"/>
                </a:solidFill>
              </a:rPr>
              <a:t>Кузьмичова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smtClean="0"/>
              <a:t>умолила </a:t>
            </a:r>
            <a:r>
              <a:rPr lang="ru-RU" dirty="0"/>
              <a:t>своего </a:t>
            </a:r>
            <a:r>
              <a:rPr lang="ru-RU" dirty="0" smtClean="0"/>
              <a:t>брата </a:t>
            </a:r>
            <a:r>
              <a:rPr lang="ru-RU" dirty="0"/>
              <a:t>взять с собою </a:t>
            </a:r>
            <a:r>
              <a:rPr lang="ru-RU" dirty="0" smtClean="0"/>
              <a:t>Егорушку.</a:t>
            </a:r>
          </a:p>
          <a:p>
            <a:pPr marL="109728" indent="0">
              <a:buNone/>
            </a:pPr>
            <a:r>
              <a:rPr lang="ru-RU" dirty="0" err="1" smtClean="0"/>
              <a:t>сущ</a:t>
            </a:r>
            <a:r>
              <a:rPr lang="ru-RU" dirty="0" smtClean="0"/>
              <a:t>,                         ,…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3.Летит </a:t>
            </a:r>
            <a:r>
              <a:rPr lang="ru-RU" dirty="0"/>
              <a:t>коршун над самой землей, плавно взмахивая крыльями, и вдруг останавливается в </a:t>
            </a:r>
            <a:r>
              <a:rPr lang="ru-RU" dirty="0" smtClean="0"/>
              <a:t>воздухе.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718304" y="2204864"/>
            <a:ext cx="4041775" cy="4389855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1.</a:t>
            </a:r>
            <a:r>
              <a:rPr lang="ru-RU" dirty="0" smtClean="0">
                <a:solidFill>
                  <a:srgbClr val="C00000"/>
                </a:solidFill>
              </a:rPr>
              <a:t>Дениска</a:t>
            </a:r>
            <a:r>
              <a:rPr lang="ru-RU" dirty="0">
                <a:solidFill>
                  <a:srgbClr val="C00000"/>
                </a:solidFill>
              </a:rPr>
              <a:t>, прислушивавшийся к их </a:t>
            </a:r>
            <a:r>
              <a:rPr lang="ru-RU" dirty="0" smtClean="0">
                <a:solidFill>
                  <a:srgbClr val="C00000"/>
                </a:solidFill>
              </a:rPr>
              <a:t>разговору, </a:t>
            </a:r>
            <a:r>
              <a:rPr lang="ru-RU" dirty="0"/>
              <a:t>встряхнул </a:t>
            </a:r>
            <a:r>
              <a:rPr lang="ru-RU" dirty="0" smtClean="0"/>
              <a:t>головой. </a:t>
            </a:r>
          </a:p>
          <a:p>
            <a:pPr marL="109728" indent="0">
              <a:buNone/>
            </a:pPr>
            <a:r>
              <a:rPr lang="ru-RU" dirty="0" smtClean="0"/>
              <a:t>Сущ.,</a:t>
            </a:r>
            <a:r>
              <a:rPr lang="ru-RU" dirty="0"/>
              <a:t> </a:t>
            </a:r>
            <a:r>
              <a:rPr lang="ru-RU" dirty="0" smtClean="0"/>
              <a:t>|                        | ,…</a:t>
            </a:r>
          </a:p>
          <a:p>
            <a:pPr marL="109728" indent="0">
              <a:buNone/>
            </a:pPr>
            <a:r>
              <a:rPr lang="ru-RU" dirty="0" smtClean="0"/>
              <a:t>2.Стадо </a:t>
            </a:r>
            <a:r>
              <a:rPr lang="ru-RU" dirty="0"/>
              <a:t>куропаток, испуганное бричкой, вспорхнуло </a:t>
            </a:r>
            <a:r>
              <a:rPr lang="ru-RU" dirty="0" smtClean="0"/>
              <a:t>и </a:t>
            </a:r>
            <a:r>
              <a:rPr lang="ru-RU" dirty="0"/>
              <a:t>полетело к холмам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r>
              <a:rPr lang="ru-RU" dirty="0" smtClean="0"/>
              <a:t>Сущ</a:t>
            </a:r>
            <a:r>
              <a:rPr lang="ru-RU" dirty="0"/>
              <a:t>., |                        | </a:t>
            </a:r>
            <a:r>
              <a:rPr lang="ru-RU" dirty="0" smtClean="0"/>
              <a:t>,…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smtClean="0"/>
              <a:t>3.Теснясь, </a:t>
            </a:r>
            <a:r>
              <a:rPr lang="ru-RU" dirty="0"/>
              <a:t>эти холмы сливаются в </a:t>
            </a:r>
            <a:r>
              <a:rPr lang="ru-RU" dirty="0" smtClean="0"/>
              <a:t>возвышенность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924944"/>
            <a:ext cx="1408113" cy="1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235862"/>
            <a:ext cx="1408113" cy="1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56992"/>
            <a:ext cx="1408113" cy="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653136"/>
            <a:ext cx="1408113" cy="133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287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298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Бричка –лёгкая повозка, иногда крытая.</a:t>
            </a:r>
            <a:endParaRPr lang="ru-RU" sz="3600" dirty="0"/>
          </a:p>
        </p:txBody>
      </p:sp>
      <p:pic>
        <p:nvPicPr>
          <p:cNvPr id="1027" name="Picture 3" descr="C:\Users\Владелец\Desktop\брич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199" y="2852936"/>
            <a:ext cx="4268667" cy="3149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29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257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196752"/>
            <a:ext cx="4041648" cy="720080"/>
          </a:xfrm>
        </p:spPr>
        <p:txBody>
          <a:bodyPr/>
          <a:lstStyle/>
          <a:p>
            <a:r>
              <a:rPr lang="ru-RU" dirty="0" smtClean="0"/>
              <a:t>деепричастие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1196752"/>
            <a:ext cx="4041775" cy="720080"/>
          </a:xfrm>
        </p:spPr>
        <p:txBody>
          <a:bodyPr/>
          <a:lstStyle/>
          <a:p>
            <a:r>
              <a:rPr lang="ru-RU" dirty="0"/>
              <a:t>д</a:t>
            </a:r>
            <a:r>
              <a:rPr lang="ru-RU" dirty="0" smtClean="0"/>
              <a:t>еепричастный оборот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амостоятельная часть, которая обозначает добавочное действие при основном действии</a:t>
            </a:r>
          </a:p>
          <a:p>
            <a:endParaRPr lang="ru-RU" dirty="0"/>
          </a:p>
          <a:p>
            <a:r>
              <a:rPr lang="ru-RU" dirty="0"/>
              <a:t>о</a:t>
            </a:r>
            <a:r>
              <a:rPr lang="ru-RU" dirty="0" smtClean="0"/>
              <a:t>твечает на вопросы </a:t>
            </a:r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dirty="0" smtClean="0"/>
              <a:t>  что делая? </a:t>
            </a:r>
            <a:r>
              <a:rPr lang="ru-RU" dirty="0"/>
              <a:t>ч</a:t>
            </a:r>
            <a:r>
              <a:rPr lang="ru-RU" dirty="0" smtClean="0"/>
              <a:t>то сделав? как?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д</a:t>
            </a:r>
            <a:r>
              <a:rPr lang="ru-RU" dirty="0" smtClean="0"/>
              <a:t>еепричастие с зависимым от него словом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096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Верно или нет?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175813"/>
              </p:ext>
            </p:extLst>
          </p:nvPr>
        </p:nvGraphicFramePr>
        <p:xfrm>
          <a:off x="395536" y="1340768"/>
          <a:ext cx="822960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133216">
                <a:tc>
                  <a:txBody>
                    <a:bodyPr/>
                    <a:lstStyle/>
                    <a:p>
                      <a:r>
                        <a:rPr lang="ru-RU" dirty="0" smtClean="0"/>
                        <a:t>1.Обстоятельство является второстепенным членом предложения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2.Обстоятельство отвечает на вопросы: какой? чей?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3.Обстоятельство обозначает признак действия и признак</a:t>
                      </a:r>
                      <a:r>
                        <a:rPr lang="ru-RU" baseline="0" dirty="0" smtClean="0"/>
                        <a:t> другого признака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4.Обстоятельство обычно зависит от  сказуемого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5.Обстоятельство подчёркивается:</a:t>
                      </a:r>
                      <a:r>
                        <a:rPr lang="ru-RU" baseline="0" dirty="0" smtClean="0"/>
                        <a:t> точка, пунктир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44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Верно или нет?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598789"/>
              </p:ext>
            </p:extLst>
          </p:nvPr>
        </p:nvGraphicFramePr>
        <p:xfrm>
          <a:off x="395536" y="1340768"/>
          <a:ext cx="822960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133216">
                <a:tc>
                  <a:txBody>
                    <a:bodyPr/>
                    <a:lstStyle/>
                    <a:p>
                      <a:r>
                        <a:rPr lang="ru-RU" dirty="0" smtClean="0"/>
                        <a:t>1.Обстоятельство является второстепенным членом предложения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2.Обстоятельство отвечает на вопросы: какой? чей?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3.Обстоятельство обозначает признак действия и признак</a:t>
                      </a:r>
                      <a:r>
                        <a:rPr lang="ru-RU" baseline="0" dirty="0" smtClean="0"/>
                        <a:t> другого признака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4.Обстоятельство обычно зависит от  сказуемого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5.Обстоятельство подчёркивается:</a:t>
                      </a:r>
                      <a:r>
                        <a:rPr lang="ru-RU" baseline="0" dirty="0" smtClean="0"/>
                        <a:t> точка, пунктир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88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обстоятельство? При каких условиях обособляются обстоятельства?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577584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второстепенный член предложения, который обозначает признак действия или другого признака. </a:t>
            </a:r>
            <a:endParaRPr lang="ru-RU" dirty="0" smtClean="0"/>
          </a:p>
          <a:p>
            <a:r>
              <a:rPr lang="ru-RU" dirty="0"/>
              <a:t>отвечает на вопросы: где? когда? почему? как? и др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обстоятельство </a:t>
            </a:r>
            <a:r>
              <a:rPr lang="ru-RU" dirty="0"/>
              <a:t>обычно зависит от сказуемого.  </a:t>
            </a:r>
          </a:p>
        </p:txBody>
      </p:sp>
    </p:spTree>
    <p:extLst>
      <p:ext uri="{BB962C8B-B14F-4D97-AF65-F5344CB8AC3E}">
        <p14:creationId xmlns:p14="http://schemas.microsoft.com/office/powerpoint/2010/main" val="196531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Прочитайте материал на </a:t>
            </a:r>
            <a:r>
              <a:rPr lang="ru-RU" sz="2000" dirty="0" smtClean="0"/>
              <a:t>стр. 151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 </a:t>
            </a:r>
            <a:r>
              <a:rPr lang="ru-RU" sz="2000" dirty="0" smtClean="0"/>
              <a:t>Сделайте  </a:t>
            </a:r>
            <a:r>
              <a:rPr lang="ru-RU" sz="2000" dirty="0"/>
              <a:t>пометки на полях: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ru-RU" dirty="0"/>
          </a:p>
          <a:p>
            <a:endParaRPr lang="ru-RU" dirty="0"/>
          </a:p>
          <a:p>
            <a:r>
              <a:rPr lang="ru-RU" dirty="0"/>
              <a:t>«+» - если считаете, что это вам известно;</a:t>
            </a:r>
          </a:p>
          <a:p>
            <a:endParaRPr lang="ru-RU" dirty="0"/>
          </a:p>
          <a:p>
            <a:r>
              <a:rPr lang="ru-RU" dirty="0"/>
              <a:t>«-» - если считаете, что это противоречит тем знаниям, которые у вас есть;</a:t>
            </a:r>
          </a:p>
          <a:p>
            <a:endParaRPr lang="ru-RU" dirty="0"/>
          </a:p>
          <a:p>
            <a:r>
              <a:rPr lang="ru-RU" dirty="0"/>
              <a:t>«v» - если то, что прочитали, является новым;</a:t>
            </a:r>
          </a:p>
          <a:p>
            <a:endParaRPr lang="ru-RU" dirty="0"/>
          </a:p>
          <a:p>
            <a:r>
              <a:rPr lang="ru-RU" dirty="0"/>
              <a:t>«?» - если то, что прочитали, оказалось непонятным и требует разъяснений.</a:t>
            </a:r>
          </a:p>
          <a:p>
            <a:endParaRPr lang="ru-RU" dirty="0"/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63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Какую новую информацию вы получили?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Всегда обособляются обстоятельства, выраженные</a:t>
            </a:r>
          </a:p>
          <a:p>
            <a:r>
              <a:rPr lang="ru-RU" dirty="0"/>
              <a:t>д</a:t>
            </a:r>
            <a:r>
              <a:rPr lang="ru-RU" dirty="0" smtClean="0"/>
              <a:t>еепричастными оборотами;</a:t>
            </a:r>
          </a:p>
          <a:p>
            <a:r>
              <a:rPr lang="ru-RU" dirty="0"/>
              <a:t>о</a:t>
            </a:r>
            <a:r>
              <a:rPr lang="ru-RU" dirty="0" smtClean="0"/>
              <a:t>диночными деепричастиями</a:t>
            </a:r>
          </a:p>
          <a:p>
            <a:endParaRPr lang="ru-RU" dirty="0"/>
          </a:p>
          <a:p>
            <a:r>
              <a:rPr lang="ru-RU" dirty="0" smtClean="0"/>
              <a:t>Не обособляются фразеологические обороты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35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Вспомнить, что такое обстоятельство?</a:t>
            </a:r>
          </a:p>
          <a:p>
            <a:r>
              <a:rPr lang="ru-RU" dirty="0" smtClean="0"/>
              <a:t>В каких случаях обособляются </a:t>
            </a:r>
            <a:r>
              <a:rPr lang="ru-RU" dirty="0"/>
              <a:t>о</a:t>
            </a:r>
            <a:r>
              <a:rPr lang="ru-RU" dirty="0" smtClean="0"/>
              <a:t>бстоятельства?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052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Физминутка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21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440160"/>
          </a:xfrm>
        </p:spPr>
        <p:txBody>
          <a:bodyPr>
            <a:noAutofit/>
          </a:bodyPr>
          <a:lstStyle/>
          <a:p>
            <a:r>
              <a:rPr lang="ru-RU" sz="2400" dirty="0" smtClean="0"/>
              <a:t>Цифровой диктант. Выпишите номера предложений: </a:t>
            </a:r>
            <a:br>
              <a:rPr lang="ru-RU" sz="2400" dirty="0" smtClean="0"/>
            </a:br>
            <a:r>
              <a:rPr lang="ru-RU" sz="2400" dirty="0" smtClean="0"/>
              <a:t>1 вариант с деепричастными оборотами,</a:t>
            </a:r>
            <a:br>
              <a:rPr lang="ru-RU" sz="2400" dirty="0" smtClean="0"/>
            </a:br>
            <a:r>
              <a:rPr lang="ru-RU" sz="2400" dirty="0" smtClean="0"/>
              <a:t>2 вариант с одиночными деепричастиями(знаки препинания не расставлены)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Из </a:t>
            </a:r>
            <a:r>
              <a:rPr lang="ru-RU" dirty="0"/>
              <a:t>дровяного склада купца </a:t>
            </a:r>
            <a:r>
              <a:rPr lang="ru-RU" dirty="0" smtClean="0"/>
              <a:t>Пичугина прыгая </a:t>
            </a:r>
            <a:r>
              <a:rPr lang="ru-RU" dirty="0"/>
              <a:t>на трех </a:t>
            </a:r>
            <a:r>
              <a:rPr lang="ru-RU" dirty="0" smtClean="0"/>
              <a:t>ногах  </a:t>
            </a:r>
            <a:r>
              <a:rPr lang="ru-RU" dirty="0"/>
              <a:t>бежит </a:t>
            </a:r>
            <a:r>
              <a:rPr lang="ru-RU" dirty="0" smtClean="0"/>
              <a:t>собака.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/>
              <a:t>Гм!.. Хорошо...— говорит Очумелов </a:t>
            </a:r>
            <a:r>
              <a:rPr lang="ru-RU" dirty="0" smtClean="0"/>
              <a:t>строго кашляя.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/>
              <a:t>Он бежит за ней </a:t>
            </a:r>
            <a:r>
              <a:rPr lang="ru-RU" dirty="0" smtClean="0"/>
              <a:t>и </a:t>
            </a:r>
            <a:r>
              <a:rPr lang="ru-RU" dirty="0"/>
              <a:t>подавшись туловищем </a:t>
            </a:r>
            <a:r>
              <a:rPr lang="ru-RU" dirty="0" smtClean="0"/>
              <a:t>вперед </a:t>
            </a:r>
            <a:r>
              <a:rPr lang="ru-RU" dirty="0"/>
              <a:t>падает на землю и хватает собаку за задние лапы</a:t>
            </a:r>
            <a:r>
              <a:rPr lang="ru-RU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/>
              <a:t>Я еще доберусь до тебя! — грозит ему Очумелов </a:t>
            </a:r>
            <a:r>
              <a:rPr lang="ru-RU" dirty="0" smtClean="0"/>
              <a:t>и запахиваясь </a:t>
            </a:r>
            <a:r>
              <a:rPr lang="ru-RU" dirty="0"/>
              <a:t>продолжает свой путь по базарной площади</a:t>
            </a:r>
            <a:r>
              <a:rPr lang="ru-RU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endParaRPr lang="ru-RU" dirty="0"/>
          </a:p>
          <a:p>
            <a:pPr marL="624078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73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44016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Проверь себя</a:t>
            </a:r>
            <a:br>
              <a:rPr lang="ru-RU" sz="3600" dirty="0" smtClean="0"/>
            </a:br>
            <a:r>
              <a:rPr lang="ru-RU" sz="3600" dirty="0" smtClean="0"/>
              <a:t>1 вариант 1,3 предложения</a:t>
            </a:r>
            <a:br>
              <a:rPr lang="ru-RU" sz="3600" dirty="0" smtClean="0"/>
            </a:br>
            <a:r>
              <a:rPr lang="ru-RU" sz="3600" dirty="0" smtClean="0"/>
              <a:t>2 вариант 2,4 предложения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Из </a:t>
            </a:r>
            <a:r>
              <a:rPr lang="ru-RU" dirty="0"/>
              <a:t>дровяного склада </a:t>
            </a:r>
            <a:r>
              <a:rPr lang="ru-RU" dirty="0" smtClean="0"/>
              <a:t>купца</a:t>
            </a:r>
            <a:r>
              <a:rPr lang="ru-RU" dirty="0" smtClean="0">
                <a:solidFill>
                  <a:srgbClr val="C00000"/>
                </a:solidFill>
              </a:rPr>
              <a:t>, прыгая </a:t>
            </a:r>
            <a:r>
              <a:rPr lang="ru-RU" dirty="0">
                <a:solidFill>
                  <a:srgbClr val="C00000"/>
                </a:solidFill>
              </a:rPr>
              <a:t>на трех </a:t>
            </a:r>
            <a:r>
              <a:rPr lang="ru-RU" dirty="0" smtClean="0">
                <a:solidFill>
                  <a:srgbClr val="C00000"/>
                </a:solidFill>
              </a:rPr>
              <a:t>ногах, </a:t>
            </a:r>
            <a:r>
              <a:rPr lang="ru-RU" dirty="0" smtClean="0"/>
              <a:t>бежит собака.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/>
              <a:t>Гм!.. Хорошо...— говорит </a:t>
            </a:r>
            <a:r>
              <a:rPr lang="ru-RU" dirty="0" smtClean="0"/>
              <a:t>Очумелов</a:t>
            </a:r>
            <a:r>
              <a:rPr lang="ru-RU" dirty="0" smtClean="0">
                <a:solidFill>
                  <a:srgbClr val="C00000"/>
                </a:solidFill>
              </a:rPr>
              <a:t>, строго кашляя</a:t>
            </a:r>
            <a:r>
              <a:rPr lang="ru-RU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/>
              <a:t>Он бежит за ней </a:t>
            </a:r>
            <a:r>
              <a:rPr lang="ru-RU" dirty="0" smtClean="0"/>
              <a:t>и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>
                <a:solidFill>
                  <a:srgbClr val="C00000"/>
                </a:solidFill>
              </a:rPr>
              <a:t>подавшись туловищем </a:t>
            </a:r>
            <a:r>
              <a:rPr lang="ru-RU" dirty="0" smtClean="0">
                <a:solidFill>
                  <a:srgbClr val="C00000"/>
                </a:solidFill>
              </a:rPr>
              <a:t>вперед, </a:t>
            </a:r>
            <a:r>
              <a:rPr lang="ru-RU" dirty="0"/>
              <a:t>падает на землю и хватает собаку за задние лапы</a:t>
            </a:r>
            <a:r>
              <a:rPr lang="ru-RU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/>
              <a:t>Я еще доберусь до тебя! — грозит ему Очумелов </a:t>
            </a:r>
            <a:r>
              <a:rPr lang="ru-RU" dirty="0" smtClean="0"/>
              <a:t>и</a:t>
            </a:r>
            <a:r>
              <a:rPr lang="ru-RU" dirty="0" smtClean="0">
                <a:solidFill>
                  <a:srgbClr val="C00000"/>
                </a:solidFill>
              </a:rPr>
              <a:t>, запахиваясь,</a:t>
            </a:r>
            <a:r>
              <a:rPr lang="ru-RU" dirty="0" smtClean="0"/>
              <a:t> </a:t>
            </a:r>
            <a:r>
              <a:rPr lang="ru-RU" dirty="0"/>
              <a:t>продолжает свой путь по базарной площади</a:t>
            </a:r>
            <a:r>
              <a:rPr lang="ru-RU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endParaRPr lang="ru-RU" dirty="0"/>
          </a:p>
          <a:p>
            <a:pPr marL="624078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43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Соберите  части в единое целое. Объясните смысл </a:t>
            </a:r>
            <a:r>
              <a:rPr lang="ru-RU" smtClean="0"/>
              <a:t>данных высказываний.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2852936"/>
            <a:ext cx="4038600" cy="3922451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1. </a:t>
            </a:r>
            <a:r>
              <a:rPr lang="ru-RU" dirty="0"/>
              <a:t>р</a:t>
            </a:r>
            <a:r>
              <a:rPr lang="ru-RU" dirty="0" smtClean="0"/>
              <a:t>аботать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smtClean="0"/>
              <a:t>2. бежать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smtClean="0"/>
              <a:t>3. сказать 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4. сидеть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2780928"/>
            <a:ext cx="4038600" cy="3994459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А   не </a:t>
            </a:r>
            <a:r>
              <a:rPr lang="ru-RU" dirty="0"/>
              <a:t>чувствуя под собой ног.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Б    засучив рукава</a:t>
            </a:r>
            <a:endParaRPr lang="ru-RU" dirty="0"/>
          </a:p>
          <a:p>
            <a:pPr marL="109728" indent="0">
              <a:buNone/>
            </a:pPr>
            <a:r>
              <a:rPr lang="ru-RU" dirty="0" smtClean="0"/>
              <a:t>      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smtClean="0"/>
              <a:t>В    сложа </a:t>
            </a:r>
            <a:r>
              <a:rPr lang="ru-RU" dirty="0"/>
              <a:t>руки</a:t>
            </a: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Г    положа </a:t>
            </a:r>
            <a:r>
              <a:rPr lang="ru-RU" dirty="0"/>
              <a:t>руку на сердце</a:t>
            </a:r>
          </a:p>
        </p:txBody>
      </p:sp>
    </p:spTree>
    <p:extLst>
      <p:ext uri="{BB962C8B-B14F-4D97-AF65-F5344CB8AC3E}">
        <p14:creationId xmlns:p14="http://schemas.microsoft.com/office/powerpoint/2010/main" val="309725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1Б работать засучив рукава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очень </a:t>
            </a:r>
            <a:r>
              <a:rPr lang="ru-RU" dirty="0">
                <a:solidFill>
                  <a:srgbClr val="C00000"/>
                </a:solidFill>
              </a:rPr>
              <a:t>старательно, без перерывов выполнять какую-то </a:t>
            </a:r>
            <a:r>
              <a:rPr lang="ru-RU" dirty="0" smtClean="0">
                <a:solidFill>
                  <a:srgbClr val="C00000"/>
                </a:solidFill>
              </a:rPr>
              <a:t>работу</a:t>
            </a:r>
          </a:p>
          <a:p>
            <a:r>
              <a:rPr lang="ru-RU" dirty="0" smtClean="0"/>
              <a:t>2А бежать не чувствуя под собой ног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очень </a:t>
            </a:r>
            <a:r>
              <a:rPr lang="ru-RU" dirty="0">
                <a:solidFill>
                  <a:srgbClr val="C00000"/>
                </a:solidFill>
              </a:rPr>
              <a:t>быстро (бежать, идти</a:t>
            </a:r>
            <a:r>
              <a:rPr lang="ru-RU" dirty="0" smtClean="0">
                <a:solidFill>
                  <a:srgbClr val="C00000"/>
                </a:solidFill>
              </a:rPr>
              <a:t>)</a:t>
            </a:r>
          </a:p>
          <a:p>
            <a:r>
              <a:rPr lang="ru-RU" dirty="0" smtClean="0"/>
              <a:t>3Гсказать положа руку на сердце</a:t>
            </a:r>
          </a:p>
          <a:p>
            <a:r>
              <a:rPr lang="ru-RU" dirty="0">
                <a:solidFill>
                  <a:srgbClr val="C00000"/>
                </a:solidFill>
              </a:rPr>
              <a:t>с</a:t>
            </a:r>
            <a:r>
              <a:rPr lang="ru-RU" dirty="0" smtClean="0">
                <a:solidFill>
                  <a:srgbClr val="C00000"/>
                </a:solidFill>
              </a:rPr>
              <a:t>овершенно искренне</a:t>
            </a:r>
          </a:p>
          <a:p>
            <a:r>
              <a:rPr lang="ru-RU" dirty="0" smtClean="0"/>
              <a:t>4В сидеть сложа руки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бездельничать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98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81000" y="836712"/>
            <a:ext cx="8382000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Объясните, в каких предложениях нужно обособлять и почему?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обособляются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е обособляются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sz="2800" dirty="0" smtClean="0"/>
              <a:t>Отец засучив рукава начал мыть руки.</a:t>
            </a:r>
          </a:p>
          <a:p>
            <a:endParaRPr lang="ru-RU" dirty="0"/>
          </a:p>
          <a:p>
            <a:r>
              <a:rPr lang="ru-RU" sz="2800" dirty="0" smtClean="0"/>
              <a:t>Отец</a:t>
            </a:r>
            <a:r>
              <a:rPr lang="ru-RU" sz="2800" dirty="0" smtClean="0">
                <a:solidFill>
                  <a:srgbClr val="C00000"/>
                </a:solidFill>
              </a:rPr>
              <a:t>, |засучив рукава|, </a:t>
            </a:r>
            <a:r>
              <a:rPr lang="ru-RU" sz="2800" dirty="0"/>
              <a:t>начал мыть руки</a:t>
            </a:r>
            <a:r>
              <a:rPr lang="ru-RU" sz="2800" dirty="0" smtClean="0"/>
              <a:t>.(добавочное действие при основном действии)</a:t>
            </a:r>
            <a:endParaRPr lang="ru-RU" sz="2800" dirty="0"/>
          </a:p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Мы работали засучив рукава.</a:t>
            </a:r>
          </a:p>
          <a:p>
            <a:endParaRPr lang="ru-RU" sz="2800" dirty="0" smtClean="0"/>
          </a:p>
          <a:p>
            <a:r>
              <a:rPr lang="ru-RU" sz="2800" dirty="0"/>
              <a:t>Мы работали </a:t>
            </a:r>
            <a:r>
              <a:rPr lang="ru-RU" sz="2800" dirty="0">
                <a:solidFill>
                  <a:srgbClr val="C00000"/>
                </a:solidFill>
              </a:rPr>
              <a:t>засучив рукава</a:t>
            </a:r>
            <a:r>
              <a:rPr lang="ru-RU" sz="2800" dirty="0" smtClean="0"/>
              <a:t>.(= очень старательно)</a:t>
            </a:r>
            <a:endParaRPr lang="ru-RU" sz="2800" dirty="0"/>
          </a:p>
          <a:p>
            <a:endParaRPr lang="ru-RU" sz="2800" dirty="0"/>
          </a:p>
          <a:p>
            <a:endParaRPr lang="ru-RU" sz="28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339752" y="4797152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339752" y="4941168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69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Озаглавьте. Графически выделите обособленные обстоятельства.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Предчувствуя неприятную встречу ворча и оглядываясь Каштанка вошла в маленькую комнату с грязными обоями и в страхе попятилась назад. Пригнув к земле шею и голову растопырив крылья и шипя прямо на неё шёл серый гусь. Несколько в стороне от него, на матрасике, лежал белый кот; увидев Каштанку он вскочил выгнул спину в дугу задрал хвост взъерошил шерсть и тоже зашипел. Собака испугалась не на шутку но не желая выдавать своего страха громко залаяла и бросилась к коту. Кот ещё сильнее выгнул спину зашипел и ударил Каштанку лапой по голове. Каштанка отскочила присела на все четыре лапы и протягивая к коту морду залилась громким лаем.</a:t>
            </a:r>
          </a:p>
        </p:txBody>
      </p:sp>
    </p:spTree>
    <p:extLst>
      <p:ext uri="{BB962C8B-B14F-4D97-AF65-F5344CB8AC3E}">
        <p14:creationId xmlns:p14="http://schemas.microsoft.com/office/powerpoint/2010/main" val="38950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Неприятная встреча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|Предчувствуя </a:t>
            </a:r>
            <a:r>
              <a:rPr lang="ru-RU" dirty="0">
                <a:solidFill>
                  <a:srgbClr val="C00000"/>
                </a:solidFill>
              </a:rPr>
              <a:t>неприятную </a:t>
            </a:r>
            <a:r>
              <a:rPr lang="ru-RU" dirty="0" smtClean="0">
                <a:solidFill>
                  <a:srgbClr val="C00000"/>
                </a:solidFill>
              </a:rPr>
              <a:t>встречу|, </a:t>
            </a:r>
            <a:r>
              <a:rPr lang="ru-RU" dirty="0">
                <a:solidFill>
                  <a:srgbClr val="C00000"/>
                </a:solidFill>
              </a:rPr>
              <a:t>ворча и </a:t>
            </a:r>
            <a:r>
              <a:rPr lang="ru-RU" dirty="0" smtClean="0">
                <a:solidFill>
                  <a:srgbClr val="C00000"/>
                </a:solidFill>
              </a:rPr>
              <a:t>оглядываясь,</a:t>
            </a:r>
            <a:r>
              <a:rPr lang="ru-RU" dirty="0" smtClean="0"/>
              <a:t> </a:t>
            </a:r>
            <a:r>
              <a:rPr lang="ru-RU" dirty="0"/>
              <a:t>Каштанка вошла в маленькую комнату с грязными обоями и в страхе попятилась назад. </a:t>
            </a:r>
            <a:r>
              <a:rPr lang="ru-RU" dirty="0" smtClean="0"/>
              <a:t>|</a:t>
            </a:r>
            <a:r>
              <a:rPr lang="ru-RU" dirty="0" smtClean="0">
                <a:solidFill>
                  <a:srgbClr val="C00000"/>
                </a:solidFill>
              </a:rPr>
              <a:t>Пригнув </a:t>
            </a:r>
            <a:r>
              <a:rPr lang="ru-RU" dirty="0">
                <a:solidFill>
                  <a:srgbClr val="C00000"/>
                </a:solidFill>
              </a:rPr>
              <a:t>к земле шею и </a:t>
            </a:r>
            <a:r>
              <a:rPr lang="ru-RU" dirty="0" smtClean="0">
                <a:solidFill>
                  <a:srgbClr val="C00000"/>
                </a:solidFill>
              </a:rPr>
              <a:t>голову|, |растопырив крылья| </a:t>
            </a:r>
            <a:r>
              <a:rPr lang="ru-RU" dirty="0">
                <a:solidFill>
                  <a:srgbClr val="C00000"/>
                </a:solidFill>
              </a:rPr>
              <a:t>и </a:t>
            </a:r>
            <a:r>
              <a:rPr lang="ru-RU" dirty="0" smtClean="0">
                <a:solidFill>
                  <a:srgbClr val="C00000"/>
                </a:solidFill>
              </a:rPr>
              <a:t>шипя,</a:t>
            </a:r>
            <a:r>
              <a:rPr lang="ru-RU" dirty="0" smtClean="0"/>
              <a:t> </a:t>
            </a:r>
            <a:r>
              <a:rPr lang="ru-RU" dirty="0"/>
              <a:t>прямо на неё шёл серый гусь. Несколько в стороне от него, на матрасике, лежал белый кот; </a:t>
            </a:r>
            <a:r>
              <a:rPr lang="ru-RU" dirty="0" smtClean="0"/>
              <a:t>|</a:t>
            </a:r>
            <a:r>
              <a:rPr lang="ru-RU" dirty="0" smtClean="0">
                <a:solidFill>
                  <a:srgbClr val="C00000"/>
                </a:solidFill>
              </a:rPr>
              <a:t>увидев Каштанку|, </a:t>
            </a:r>
            <a:r>
              <a:rPr lang="ru-RU" dirty="0"/>
              <a:t>он </a:t>
            </a:r>
            <a:r>
              <a:rPr lang="ru-RU" dirty="0" smtClean="0"/>
              <a:t>вскочил, </a:t>
            </a:r>
            <a:r>
              <a:rPr lang="ru-RU" dirty="0"/>
              <a:t>выгнул спину в </a:t>
            </a:r>
            <a:r>
              <a:rPr lang="ru-RU" dirty="0" smtClean="0"/>
              <a:t>дугу, </a:t>
            </a:r>
            <a:r>
              <a:rPr lang="ru-RU" dirty="0"/>
              <a:t>задрал </a:t>
            </a:r>
            <a:r>
              <a:rPr lang="ru-RU" dirty="0" smtClean="0"/>
              <a:t>хвост, </a:t>
            </a:r>
            <a:r>
              <a:rPr lang="ru-RU" dirty="0"/>
              <a:t>взъерошил шерсть и тоже зашипел. Собака испугалась не на </a:t>
            </a:r>
            <a:r>
              <a:rPr lang="ru-RU" dirty="0" smtClean="0"/>
              <a:t>шутку, но, |</a:t>
            </a:r>
            <a:r>
              <a:rPr lang="ru-RU" dirty="0" smtClean="0">
                <a:solidFill>
                  <a:srgbClr val="C00000"/>
                </a:solidFill>
              </a:rPr>
              <a:t>не </a:t>
            </a:r>
            <a:r>
              <a:rPr lang="ru-RU" dirty="0">
                <a:solidFill>
                  <a:srgbClr val="C00000"/>
                </a:solidFill>
              </a:rPr>
              <a:t>желая выдавать своего </a:t>
            </a:r>
            <a:r>
              <a:rPr lang="ru-RU" dirty="0" smtClean="0">
                <a:solidFill>
                  <a:srgbClr val="C00000"/>
                </a:solidFill>
              </a:rPr>
              <a:t>страха|, </a:t>
            </a:r>
            <a:r>
              <a:rPr lang="ru-RU" dirty="0"/>
              <a:t>громко залаяла и бросилась к коту. Кот ещё сильнее </a:t>
            </a:r>
            <a:r>
              <a:rPr lang="ru-RU" dirty="0" smtClean="0"/>
              <a:t>выгнул, зашипел </a:t>
            </a:r>
            <a:r>
              <a:rPr lang="ru-RU" dirty="0"/>
              <a:t>и ударил Каштанку лапой по голове. Каштанка </a:t>
            </a:r>
            <a:r>
              <a:rPr lang="ru-RU" dirty="0" smtClean="0"/>
              <a:t>отскочила, </a:t>
            </a:r>
            <a:r>
              <a:rPr lang="ru-RU" dirty="0"/>
              <a:t>присела на все четыре лапы </a:t>
            </a:r>
            <a:r>
              <a:rPr lang="ru-RU" dirty="0" smtClean="0"/>
              <a:t>и</a:t>
            </a:r>
            <a:r>
              <a:rPr lang="ru-RU" dirty="0" smtClean="0">
                <a:solidFill>
                  <a:srgbClr val="C00000"/>
                </a:solidFill>
              </a:rPr>
              <a:t>, |протягивая </a:t>
            </a:r>
            <a:r>
              <a:rPr lang="ru-RU" dirty="0">
                <a:solidFill>
                  <a:srgbClr val="C00000"/>
                </a:solidFill>
              </a:rPr>
              <a:t>к коту </a:t>
            </a:r>
            <a:r>
              <a:rPr lang="ru-RU" dirty="0" smtClean="0">
                <a:solidFill>
                  <a:srgbClr val="C00000"/>
                </a:solidFill>
              </a:rPr>
              <a:t>морду|, </a:t>
            </a:r>
            <a:r>
              <a:rPr lang="ru-RU" dirty="0"/>
              <a:t>залилась громким лаем.</a:t>
            </a:r>
          </a:p>
        </p:txBody>
      </p:sp>
    </p:spTree>
    <p:extLst>
      <p:ext uri="{BB962C8B-B14F-4D97-AF65-F5344CB8AC3E}">
        <p14:creationId xmlns:p14="http://schemas.microsoft.com/office/powerpoint/2010/main" val="20126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При каких условиях обособляются обстоятельства?</a:t>
            </a:r>
          </a:p>
          <a:p>
            <a:r>
              <a:rPr lang="ru-RU" dirty="0" smtClean="0"/>
              <a:t>Приведите примеры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10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синквейн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325112"/>
          </a:xfrm>
        </p:spPr>
        <p:txBody>
          <a:bodyPr/>
          <a:lstStyle/>
          <a:p>
            <a:pPr algn="ctr"/>
            <a:r>
              <a:rPr lang="ru-RU" dirty="0"/>
              <a:t>Урок </a:t>
            </a:r>
          </a:p>
          <a:p>
            <a:pPr algn="ctr"/>
            <a:r>
              <a:rPr lang="ru-RU" dirty="0" smtClean="0"/>
              <a:t> интересный</a:t>
            </a:r>
            <a:r>
              <a:rPr lang="ru-RU" dirty="0"/>
              <a:t>, </a:t>
            </a:r>
            <a:r>
              <a:rPr lang="ru-RU" dirty="0" smtClean="0"/>
              <a:t>полезный</a:t>
            </a:r>
          </a:p>
          <a:p>
            <a:pPr algn="ctr"/>
            <a:r>
              <a:rPr lang="ru-RU" dirty="0" smtClean="0"/>
              <a:t>думаю</a:t>
            </a:r>
            <a:r>
              <a:rPr lang="ru-RU" dirty="0"/>
              <a:t>, рассуждаю, читаю</a:t>
            </a:r>
          </a:p>
          <a:p>
            <a:pPr algn="ctr"/>
            <a:r>
              <a:rPr lang="ru-RU" dirty="0"/>
              <a:t>На уроке нужно </a:t>
            </a:r>
            <a:r>
              <a:rPr lang="ru-RU" dirty="0" smtClean="0"/>
              <a:t>трудиться</a:t>
            </a:r>
            <a:endParaRPr lang="ru-RU" dirty="0"/>
          </a:p>
          <a:p>
            <a:pPr algn="ctr"/>
            <a:r>
              <a:rPr lang="ru-RU" dirty="0" smtClean="0"/>
              <a:t>Понимание  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72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52128"/>
          </a:xfrm>
        </p:spPr>
        <p:txBody>
          <a:bodyPr/>
          <a:lstStyle/>
          <a:p>
            <a:pPr algn="ctr"/>
            <a:r>
              <a:rPr lang="ru-RU" dirty="0" smtClean="0"/>
              <a:t>Год литературы в 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2249424"/>
            <a:ext cx="3744416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2015 год объявлен Годом литературы.</a:t>
            </a:r>
          </a:p>
          <a:p>
            <a:endParaRPr lang="ru-RU" dirty="0"/>
          </a:p>
          <a:p>
            <a:r>
              <a:rPr lang="ru-RU" dirty="0"/>
              <a:t>12 июня 2014 года Президент России Владимир Путин подписал Указ «О проведении в Российской Федерации Года литературы».</a:t>
            </a:r>
          </a:p>
          <a:p>
            <a:endParaRPr lang="ru-RU" dirty="0"/>
          </a:p>
          <a:p>
            <a:r>
              <a:rPr lang="ru-RU" dirty="0"/>
              <a:t>Основная цель проведения «тематического» года </a:t>
            </a:r>
            <a:r>
              <a:rPr lang="ru-RU" dirty="0" smtClean="0"/>
              <a:t>– </a:t>
            </a:r>
          </a:p>
          <a:p>
            <a:r>
              <a:rPr lang="ru-RU" b="1" dirty="0" smtClean="0"/>
              <a:t>привлечение </a:t>
            </a:r>
            <a:r>
              <a:rPr lang="ru-RU" b="1" dirty="0"/>
              <a:t>внимания общества к литературе и чтению.</a:t>
            </a:r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  <p:pic>
        <p:nvPicPr>
          <p:cNvPr id="1026" name="Picture 2" descr="C:\Users\Владелец\Desktop\796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5" y="2420888"/>
            <a:ext cx="4709105" cy="354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31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Высказывание </a:t>
            </a:r>
            <a:r>
              <a:rPr lang="ru-RU" dirty="0" err="1" smtClean="0"/>
              <a:t>А.П.Чехова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Чем выше человек по умственному и нравственному развитию, тем он свободнее, тем большее удовольствие доставляет ему жизнь.</a:t>
            </a:r>
          </a:p>
        </p:txBody>
      </p:sp>
      <p:pic>
        <p:nvPicPr>
          <p:cNvPr id="8194" name="Picture 2" descr="C:\Users\Владелец\Desktop\28b8f12309e9ac4afaade20e5d04ffc2_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36912"/>
            <a:ext cx="4038600" cy="33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71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Наши юбиляры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220 </a:t>
            </a:r>
            <a:r>
              <a:rPr lang="ru-RU" sz="3600" dirty="0"/>
              <a:t>лет со дня рождения писателя, дипломата </a:t>
            </a:r>
            <a:r>
              <a:rPr lang="ru-RU" sz="3600" dirty="0" smtClean="0"/>
              <a:t>Александра Сергеевича </a:t>
            </a:r>
            <a:r>
              <a:rPr lang="ru-RU" sz="3600" dirty="0"/>
              <a:t>Грибоедова (1795—1829</a:t>
            </a:r>
            <a:r>
              <a:rPr lang="ru-RU" sz="3600" dirty="0" smtClean="0"/>
              <a:t>)</a:t>
            </a:r>
          </a:p>
        </p:txBody>
      </p:sp>
      <p:pic>
        <p:nvPicPr>
          <p:cNvPr id="6146" name="Picture 2" descr="C:\Users\Владелец\Desktop\1264162329_77ca871383b81e1aa89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336" y="2249488"/>
            <a:ext cx="3892327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10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Наши юбиляры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200 лет со дня рождения русского поэта, прозаика, драматурга, художника Михаила Юрьевича Лермонтова</a:t>
            </a:r>
            <a:endParaRPr lang="ru-RU" sz="2800" dirty="0"/>
          </a:p>
        </p:txBody>
      </p:sp>
      <p:pic>
        <p:nvPicPr>
          <p:cNvPr id="2050" name="Picture 2" descr="C:\Users\Владелец\Desktop\Mikhail_lermontov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290201"/>
            <a:ext cx="3168352" cy="4232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8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/>
          <a:lstStyle/>
          <a:p>
            <a:pPr algn="ctr"/>
            <a:r>
              <a:rPr lang="ru-RU" dirty="0" smtClean="0"/>
              <a:t>Наши юбиляры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125 лет со дня рождения поэта, прозаика и переводчика Б.Л. Пастернака (1890—1960)</a:t>
            </a:r>
          </a:p>
          <a:p>
            <a:endParaRPr lang="ru-RU" sz="3600" dirty="0"/>
          </a:p>
        </p:txBody>
      </p:sp>
      <p:pic>
        <p:nvPicPr>
          <p:cNvPr id="5122" name="Picture 2" descr="C:\Users\Владелец\Desktop\12Ostrovskiy_Pasternak - копия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560" y="2249488"/>
            <a:ext cx="3081880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95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/>
          <a:lstStyle/>
          <a:p>
            <a:pPr algn="ctr"/>
            <a:r>
              <a:rPr lang="ru-RU" dirty="0" smtClean="0"/>
              <a:t>Наши юбиляры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114800" cy="4525963"/>
          </a:xfrm>
        </p:spPr>
        <p:txBody>
          <a:bodyPr/>
          <a:lstStyle/>
          <a:p>
            <a:r>
              <a:rPr lang="ru-RU" sz="3600" dirty="0"/>
              <a:t>110 лет со дня рождения писателя </a:t>
            </a:r>
            <a:r>
              <a:rPr lang="ru-RU" sz="3600" dirty="0" smtClean="0"/>
              <a:t>Михаила Александровича Шолохова </a:t>
            </a:r>
            <a:r>
              <a:rPr lang="ru-RU" sz="3600" dirty="0"/>
              <a:t>(1905—1984)</a:t>
            </a:r>
          </a:p>
          <a:p>
            <a:endParaRPr lang="ru-RU" dirty="0"/>
          </a:p>
        </p:txBody>
      </p:sp>
      <p:pic>
        <p:nvPicPr>
          <p:cNvPr id="4098" name="Picture 2" descr="C:\Users\Владелец\Desktop\59567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348880"/>
            <a:ext cx="2808312" cy="4131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99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68152"/>
          </a:xfrm>
        </p:spPr>
        <p:txBody>
          <a:bodyPr/>
          <a:lstStyle/>
          <a:p>
            <a:pPr algn="ctr"/>
            <a:r>
              <a:rPr lang="ru-RU" dirty="0" smtClean="0"/>
              <a:t>Наши юбиляры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600" dirty="0"/>
              <a:t>100 лет со дня рождения поэтессы, переводчицы </a:t>
            </a:r>
            <a:r>
              <a:rPr lang="ru-RU" sz="3600" dirty="0" smtClean="0"/>
              <a:t>Вероники Михайловны </a:t>
            </a:r>
            <a:r>
              <a:rPr lang="ru-RU" sz="3600" dirty="0" err="1"/>
              <a:t>Тушновой</a:t>
            </a:r>
            <a:r>
              <a:rPr lang="ru-RU" sz="3600" dirty="0"/>
              <a:t> (1915-1965)</a:t>
            </a:r>
          </a:p>
          <a:p>
            <a:endParaRPr lang="ru-RU" dirty="0"/>
          </a:p>
        </p:txBody>
      </p:sp>
      <p:pic>
        <p:nvPicPr>
          <p:cNvPr id="3074" name="Picture 2" descr="C:\Users\Владелец\Desktop\434_494266125421f9546314060e3f42de2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16832"/>
            <a:ext cx="3152917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26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Наши юбиляры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200" dirty="0"/>
              <a:t>75 лет со дня рождения поэта, драматурга, переводчика </a:t>
            </a:r>
            <a:r>
              <a:rPr lang="ru-RU" sz="3200" dirty="0" smtClean="0"/>
              <a:t>Иосифа  Александровича </a:t>
            </a:r>
            <a:r>
              <a:rPr lang="ru-RU" sz="3200" dirty="0"/>
              <a:t>Бродского (1940—1996)</a:t>
            </a:r>
          </a:p>
          <a:p>
            <a:endParaRPr lang="ru-RU" dirty="0"/>
          </a:p>
        </p:txBody>
      </p:sp>
      <p:pic>
        <p:nvPicPr>
          <p:cNvPr id="2050" name="Picture 2" descr="C:\Users\Владелец\Desktop\240px-Joseph_Brodsky_198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2378869"/>
            <a:ext cx="30480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50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950</TotalTime>
  <Words>1216</Words>
  <Application>Microsoft Office PowerPoint</Application>
  <PresentationFormat>Экран (4:3)</PresentationFormat>
  <Paragraphs>173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Городская</vt:lpstr>
      <vt:lpstr>Обособленные обстоятельства. Выделительные знаки препинания при них.</vt:lpstr>
      <vt:lpstr>Цели </vt:lpstr>
      <vt:lpstr>Год литературы в России</vt:lpstr>
      <vt:lpstr>Наши юбиляры</vt:lpstr>
      <vt:lpstr>Наши юбиляры</vt:lpstr>
      <vt:lpstr>Наши юбиляры</vt:lpstr>
      <vt:lpstr>Наши юбиляры</vt:lpstr>
      <vt:lpstr>Наши юбиляры</vt:lpstr>
      <vt:lpstr>Наши юбиляры</vt:lpstr>
      <vt:lpstr>155 лет со дня рождения Антона Павловича Чехова</vt:lpstr>
      <vt:lpstr>Графически объясните знаки препинания в 1, 2 предложениях. Найдите третье лишнее.    </vt:lpstr>
      <vt:lpstr>Проверь себя</vt:lpstr>
      <vt:lpstr>Словарная работа</vt:lpstr>
      <vt:lpstr> </vt:lpstr>
      <vt:lpstr>Верно или нет?</vt:lpstr>
      <vt:lpstr>Верно или нет?</vt:lpstr>
      <vt:lpstr>Что такое обстоятельство? При каких условиях обособляются обстоятельства?</vt:lpstr>
      <vt:lpstr>Прочитайте материал на стр. 151   Сделайте  пометки на полях: </vt:lpstr>
      <vt:lpstr>Какую новую информацию вы получили?</vt:lpstr>
      <vt:lpstr>Физминутка</vt:lpstr>
      <vt:lpstr>Цифровой диктант. Выпишите номера предложений:  1 вариант с деепричастными оборотами, 2 вариант с одиночными деепричастиями(знаки препинания не расставлены) </vt:lpstr>
      <vt:lpstr>Проверь себя 1 вариант 1,3 предложения 2 вариант 2,4 предложения </vt:lpstr>
      <vt:lpstr>Соберите  части в единое целое. Объясните смысл данных высказываний.</vt:lpstr>
      <vt:lpstr>Проверь себя</vt:lpstr>
      <vt:lpstr>Объясните, в каких предложениях нужно обособлять и почему?</vt:lpstr>
      <vt:lpstr>Озаглавьте. Графически выделите обособленные обстоятельства.</vt:lpstr>
      <vt:lpstr>Неприятная встреча</vt:lpstr>
      <vt:lpstr>Вывод:</vt:lpstr>
      <vt:lpstr>синквейн</vt:lpstr>
      <vt:lpstr>Высказывание А.П.Чехова: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Обособленные обстоятельства. Выделительные знаки препинания при них.</dc:title>
  <dc:creator>Эржена</dc:creator>
  <cp:lastModifiedBy>Владелец</cp:lastModifiedBy>
  <cp:revision>35</cp:revision>
  <dcterms:created xsi:type="dcterms:W3CDTF">2015-02-11T11:54:53Z</dcterms:created>
  <dcterms:modified xsi:type="dcterms:W3CDTF">2015-02-23T14:41:45Z</dcterms:modified>
</cp:coreProperties>
</file>