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73" r:id="rId3"/>
    <p:sldId id="258" r:id="rId4"/>
    <p:sldId id="260" r:id="rId5"/>
    <p:sldId id="261" r:id="rId6"/>
    <p:sldId id="274" r:id="rId7"/>
    <p:sldId id="275" r:id="rId8"/>
    <p:sldId id="276" r:id="rId9"/>
    <p:sldId id="278" r:id="rId10"/>
    <p:sldId id="285" r:id="rId11"/>
    <p:sldId id="286" r:id="rId12"/>
    <p:sldId id="287" r:id="rId13"/>
    <p:sldId id="288" r:id="rId14"/>
    <p:sldId id="289" r:id="rId15"/>
    <p:sldId id="291" r:id="rId16"/>
    <p:sldId id="292" r:id="rId17"/>
    <p:sldId id="294" r:id="rId18"/>
    <p:sldId id="295" r:id="rId19"/>
    <p:sldId id="293" r:id="rId20"/>
    <p:sldId id="296" r:id="rId21"/>
    <p:sldId id="297" r:id="rId22"/>
    <p:sldId id="299" r:id="rId23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7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02167" y="1676401"/>
            <a:ext cx="11387667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BD34-3F9E-43C2-B97E-A899E212B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17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1" y="1676401"/>
            <a:ext cx="5592233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D2A4-81F3-45DF-A0D3-FC6FDC4AC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0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0"/>
            <a:ext cx="9509760" cy="333702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«Графический метод решения системы уравнений с двумя </a:t>
            </a:r>
            <a:r>
              <a:rPr lang="ru-RU" b="1" dirty="0" smtClean="0">
                <a:solidFill>
                  <a:schemeClr val="tx2"/>
                </a:solidFill>
              </a:rPr>
              <a:t>переменными«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7 класс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4281544"/>
            <a:ext cx="9509760" cy="1735208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Абраменкова Валентина Борисовна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МОУ </a:t>
            </a: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«СОШ № 21 с УИОП» г. Ухта, Республика </a:t>
            </a:r>
            <a: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Коми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2014 год</a:t>
            </a:r>
            <a:endParaRPr lang="ru-RU" dirty="0">
              <a:solidFill>
                <a:schemeClr val="tx2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021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С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5087" y="531018"/>
            <a:ext cx="7515225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540000" y="3187701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Y=0,5x-1</a:t>
            </a:r>
            <a:endParaRPr lang="ru-RU" sz="2000" b="1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2603500" y="579438"/>
            <a:ext cx="1300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Y=0,5x+2</a:t>
            </a:r>
            <a:endParaRPr lang="ru-RU" sz="2000" b="1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2768600" y="850901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2744788" y="3532189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3238500" y="8509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3263900" y="3530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755900" y="1244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13100" y="1244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2768600" y="16510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238500" y="16637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</a:t>
            </a:r>
            <a:endParaRPr lang="ru-RU" sz="2000" b="1"/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2717800" y="38989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175000" y="3911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-1</a:t>
            </a:r>
            <a:endParaRPr lang="ru-RU" sz="2000" b="1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2743200" y="43053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225800" y="42799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251575" y="2054225"/>
            <a:ext cx="109538" cy="101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7131050" y="1614488"/>
            <a:ext cx="109538" cy="101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253164" y="3384550"/>
            <a:ext cx="109537" cy="1016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7134225" y="2927350"/>
            <a:ext cx="109538" cy="101600"/>
          </a:xfrm>
          <a:prstGeom prst="flowChartConnector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3700463" y="476250"/>
            <a:ext cx="5829300" cy="2933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3670300" y="1525588"/>
            <a:ext cx="6438900" cy="3238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AutoShape 28"/>
          <p:cNvSpPr>
            <a:spLocks/>
          </p:cNvSpPr>
          <p:nvPr/>
        </p:nvSpPr>
        <p:spPr bwMode="auto">
          <a:xfrm>
            <a:off x="157958" y="1436748"/>
            <a:ext cx="190500" cy="698500"/>
          </a:xfrm>
          <a:prstGeom prst="leftBrace">
            <a:avLst>
              <a:gd name="adj1" fmla="val 30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245100" y="1651001"/>
            <a:ext cx="1054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A(0;2)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400800" y="11303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B(2;3)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889500" y="3086100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C(0;-1)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629400" y="2387601"/>
            <a:ext cx="1054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D(2;0)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5148" name="Text Box 34"/>
          <p:cNvSpPr txBox="1">
            <a:spLocks noChangeArrowheads="1"/>
          </p:cNvSpPr>
          <p:nvPr/>
        </p:nvSpPr>
        <p:spPr bwMode="auto">
          <a:xfrm>
            <a:off x="2133600" y="5384801"/>
            <a:ext cx="455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49" name="Rectangle 35"/>
          <p:cNvSpPr>
            <a:spLocks noChangeArrowheads="1"/>
          </p:cNvSpPr>
          <p:nvPr/>
        </p:nvSpPr>
        <p:spPr bwMode="auto">
          <a:xfrm>
            <a:off x="284958" y="388144"/>
            <a:ext cx="2013742" cy="219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tx2"/>
                </a:solidFill>
              </a:rPr>
              <a:t>Решим систему уравнений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r>
              <a:rPr lang="en-US" sz="2000" dirty="0">
                <a:solidFill>
                  <a:schemeClr val="tx2"/>
                </a:solidFill>
              </a:rPr>
              <a:t>        </a:t>
            </a:r>
            <a:r>
              <a:rPr lang="en-US" sz="2000" b="1" dirty="0">
                <a:solidFill>
                  <a:schemeClr val="tx2"/>
                </a:solidFill>
              </a:rPr>
              <a:t>Y= 0</a:t>
            </a:r>
            <a:r>
              <a:rPr lang="ru-RU" sz="2000" b="1" dirty="0">
                <a:solidFill>
                  <a:schemeClr val="tx2"/>
                </a:solidFill>
              </a:rPr>
              <a:t>,5</a:t>
            </a:r>
            <a:r>
              <a:rPr lang="en-US" sz="2000" b="1" dirty="0">
                <a:solidFill>
                  <a:schemeClr val="tx2"/>
                </a:solidFill>
              </a:rPr>
              <a:t>x+2</a:t>
            </a:r>
            <a:r>
              <a:rPr lang="en-US" sz="2000" dirty="0">
                <a:solidFill>
                  <a:schemeClr val="tx2"/>
                </a:solidFill>
              </a:rPr>
              <a:t>                                                    </a:t>
            </a:r>
            <a:r>
              <a:rPr lang="en-US" sz="2000" b="1" dirty="0">
                <a:solidFill>
                  <a:schemeClr val="tx2"/>
                </a:solidFill>
              </a:rPr>
              <a:t>Y=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0,5x-1 </a:t>
            </a:r>
            <a:br>
              <a:rPr lang="en-US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8397875" y="4153912"/>
            <a:ext cx="3670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Графики функций параллельны и не пересекаются.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4292600" y="5600700"/>
            <a:ext cx="5969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Ответ: </a:t>
            </a:r>
            <a:r>
              <a:rPr lang="ru-RU" sz="2400" b="1" dirty="0">
                <a:solidFill>
                  <a:srgbClr val="FF0000"/>
                </a:solidFill>
              </a:rPr>
              <a:t>Система не имеет решений.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26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4" grpId="0" animBg="1"/>
      <p:bldP spid="8215" grpId="0" animBg="1"/>
      <p:bldP spid="8216" grpId="0" animBg="1"/>
      <p:bldP spid="8218" grpId="0" animBg="1"/>
      <p:bldP spid="82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013" y="890588"/>
            <a:ext cx="7745412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4151"/>
            <a:ext cx="7556500" cy="612775"/>
          </a:xfrm>
        </p:spPr>
        <p:txBody>
          <a:bodyPr/>
          <a:lstStyle/>
          <a:p>
            <a:pPr algn="l" eaLnBrk="1" hangingPunct="1">
              <a:lnSpc>
                <a:spcPct val="50000"/>
              </a:lnSpc>
            </a:pPr>
            <a:r>
              <a:rPr lang="ru-RU" sz="2000"/>
              <a:t>                                                                      </a:t>
            </a:r>
            <a:r>
              <a:rPr lang="ru-RU" sz="2800"/>
              <a:t> </a:t>
            </a:r>
            <a:r>
              <a:rPr lang="ru-RU" sz="4000"/>
              <a:t> 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541963" y="2524125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464300" y="160178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635500" y="3427413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024563" y="2071688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2424114" y="108902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2387600" y="908051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Y=x+3</a:t>
            </a:r>
            <a:endParaRPr lang="ru-RU" b="1"/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2424114" y="3752851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Y=x</a:t>
            </a:r>
            <a:r>
              <a:rPr lang="ru-RU" b="1"/>
              <a:t>+</a:t>
            </a:r>
            <a:r>
              <a:rPr lang="en-US" b="1"/>
              <a:t>3</a:t>
            </a:r>
            <a:endParaRPr lang="ru-RU" b="1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424113" y="130492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2892426" y="13049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2459038" y="173672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2459038" y="2133601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</a:t>
            </a:r>
            <a:r>
              <a:rPr lang="en-US" b="1"/>
              <a:t>3</a:t>
            </a:r>
            <a:endParaRPr lang="ru-RU" b="1"/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2459038" y="404177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2927351" y="404177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2424113" y="44370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242411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-1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927351" y="17367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27351" y="2133601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927351" y="4437063"/>
            <a:ext cx="468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96386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005388" y="1703389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A(0;3)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441700" y="2895601"/>
            <a:ext cx="114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B(</a:t>
            </a:r>
            <a:r>
              <a:rPr lang="ru-RU" sz="2000" b="1">
                <a:solidFill>
                  <a:schemeClr val="accent2"/>
                </a:solidFill>
              </a:rPr>
              <a:t>-</a:t>
            </a:r>
            <a:r>
              <a:rPr lang="en-US" sz="2000" b="1">
                <a:solidFill>
                  <a:schemeClr val="accent2"/>
                </a:solidFill>
              </a:rPr>
              <a:t>3;0)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7050" y="2112964"/>
            <a:ext cx="108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C(</a:t>
            </a:r>
            <a:r>
              <a:rPr lang="ru-RU" sz="2000" b="1">
                <a:solidFill>
                  <a:schemeClr val="folHlink"/>
                </a:solidFill>
              </a:rPr>
              <a:t>-1</a:t>
            </a:r>
            <a:r>
              <a:rPr lang="en-US" sz="2000" b="1">
                <a:solidFill>
                  <a:schemeClr val="folHlink"/>
                </a:solidFill>
              </a:rPr>
              <a:t>;</a:t>
            </a:r>
            <a:r>
              <a:rPr lang="ru-RU" sz="2000" b="1">
                <a:solidFill>
                  <a:schemeClr val="folHlink"/>
                </a:solidFill>
              </a:rPr>
              <a:t>2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021389" y="938214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D(</a:t>
            </a:r>
            <a:r>
              <a:rPr lang="ru-RU" sz="2000" b="1">
                <a:solidFill>
                  <a:schemeClr val="folHlink"/>
                </a:solidFill>
              </a:rPr>
              <a:t>1</a:t>
            </a:r>
            <a:r>
              <a:rPr lang="en-US" sz="2000" b="1">
                <a:solidFill>
                  <a:schemeClr val="folHlink"/>
                </a:solidFill>
              </a:rPr>
              <a:t>;</a:t>
            </a:r>
            <a:r>
              <a:rPr lang="ru-RU" sz="2000" b="1">
                <a:solidFill>
                  <a:schemeClr val="folHlink"/>
                </a:solidFill>
              </a:rPr>
              <a:t>4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3365500" y="901700"/>
            <a:ext cx="3924300" cy="3924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3354388" y="903288"/>
            <a:ext cx="3924300" cy="39243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9369425" y="870933"/>
            <a:ext cx="25400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/>
              <a:t>Система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     Y=x+3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     Y=x+3</a:t>
            </a:r>
            <a:endParaRPr lang="ru-RU" sz="2400" dirty="0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975600" y="4119564"/>
            <a:ext cx="35433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Графики функций совпадают.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485775" y="5905501"/>
            <a:ext cx="1141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Ответ: система имеет бесконечное множество   решений</a:t>
            </a:r>
          </a:p>
        </p:txBody>
      </p:sp>
      <p:sp>
        <p:nvSpPr>
          <p:cNvPr id="6177" name="AutoShape 35"/>
          <p:cNvSpPr>
            <a:spLocks/>
          </p:cNvSpPr>
          <p:nvPr/>
        </p:nvSpPr>
        <p:spPr bwMode="auto">
          <a:xfrm>
            <a:off x="9582150" y="1484313"/>
            <a:ext cx="215900" cy="901700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64" grpId="0"/>
      <p:bldP spid="10278" grpId="0" animBg="1"/>
      <p:bldP spid="10279" grpId="0" animBg="1"/>
      <p:bldP spid="10281" grpId="0"/>
      <p:bldP spid="102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319900"/>
              </p:ext>
            </p:extLst>
          </p:nvPr>
        </p:nvGraphicFramePr>
        <p:xfrm>
          <a:off x="2024034" y="1659728"/>
          <a:ext cx="8072494" cy="4699573"/>
        </p:xfrm>
        <a:graphic>
          <a:graphicData uri="http://schemas.openxmlformats.org/drawingml/2006/table">
            <a:tbl>
              <a:tblPr>
                <a:effectLst>
                  <a:outerShdw blurRad="571500" dist="50800" dir="5400000" algn="ctr" rotWithShape="0">
                    <a:srgbClr val="00B0F0"/>
                  </a:outerShdw>
                </a:effectLst>
              </a:tblPr>
              <a:tblGrid>
                <a:gridCol w="2018124"/>
                <a:gridCol w="2018123"/>
                <a:gridCol w="1753865"/>
                <a:gridCol w="2282382"/>
              </a:tblGrid>
              <a:tr h="890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 точки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имеет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системе говорят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52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Одна общая точка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Одно 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Имеет 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5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Нет общих точек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 имеет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несовместна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5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Много общих точек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Много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неопределена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10" name="Line 43"/>
          <p:cNvSpPr>
            <a:spLocks noChangeShapeType="1"/>
          </p:cNvSpPr>
          <p:nvPr/>
        </p:nvSpPr>
        <p:spPr bwMode="auto">
          <a:xfrm>
            <a:off x="2309787" y="2786059"/>
            <a:ext cx="1368425" cy="935037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" name="Line 43"/>
          <p:cNvSpPr>
            <a:spLocks noChangeShapeType="1"/>
          </p:cNvSpPr>
          <p:nvPr/>
        </p:nvSpPr>
        <p:spPr bwMode="auto">
          <a:xfrm>
            <a:off x="2166911" y="4143381"/>
            <a:ext cx="1368425" cy="935037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" name="Line 43"/>
          <p:cNvSpPr>
            <a:spLocks noChangeShapeType="1"/>
          </p:cNvSpPr>
          <p:nvPr/>
        </p:nvSpPr>
        <p:spPr bwMode="auto">
          <a:xfrm>
            <a:off x="2595539" y="3857629"/>
            <a:ext cx="1368425" cy="935037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" name="Line 43"/>
          <p:cNvSpPr>
            <a:spLocks noChangeShapeType="1"/>
          </p:cNvSpPr>
          <p:nvPr/>
        </p:nvSpPr>
        <p:spPr bwMode="auto">
          <a:xfrm>
            <a:off x="2309787" y="5214951"/>
            <a:ext cx="1368425" cy="93503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Line 43"/>
          <p:cNvSpPr>
            <a:spLocks noChangeShapeType="1"/>
          </p:cNvSpPr>
          <p:nvPr/>
        </p:nvSpPr>
        <p:spPr bwMode="auto">
          <a:xfrm flipV="1">
            <a:off x="2309787" y="2857497"/>
            <a:ext cx="1428761" cy="822013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" name="Line 43"/>
          <p:cNvSpPr>
            <a:spLocks noChangeShapeType="1"/>
          </p:cNvSpPr>
          <p:nvPr/>
        </p:nvSpPr>
        <p:spPr bwMode="auto">
          <a:xfrm>
            <a:off x="2381225" y="5286389"/>
            <a:ext cx="1368425" cy="93503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2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 l="1461" t="8888" r="665" b="4495"/>
          <a:stretch>
            <a:fillRect/>
          </a:stretch>
        </p:blipFill>
        <p:spPr bwMode="auto">
          <a:xfrm>
            <a:off x="2809852" y="1285861"/>
            <a:ext cx="4286280" cy="53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50800" dir="5400000" algn="ctr" rotWithShape="0">
              <a:srgbClr val="C00000"/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625" y="214290"/>
            <a:ext cx="11244263" cy="857256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35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Частные случаи пересечения графиков линейных функций </a:t>
            </a:r>
            <a:r>
              <a:rPr lang="ru-RU" sz="27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(памятка)</a:t>
            </a:r>
            <a:endParaRPr lang="ru-RU" sz="35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7" descr="SUPER0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36" y="1928802"/>
            <a:ext cx="19638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11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3119"/>
            <a:ext cx="11410949" cy="1198486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Решите систему уравнений </a:t>
            </a:r>
            <a:br>
              <a:rPr lang="ru-RU" sz="3200" b="1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графическим способом </a:t>
            </a:r>
            <a:r>
              <a:rPr lang="ru-RU" sz="2400" b="1" i="1" dirty="0">
                <a:solidFill>
                  <a:schemeClr val="tx2"/>
                </a:solidFill>
              </a:rPr>
              <a:t>(памятка)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95600" y="5445224"/>
          <a:ext cx="1512168" cy="102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2</a:t>
                      </a:r>
                      <a:endParaRPr lang="ru-RU" sz="2400" dirty="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У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75520" y="299695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+ 4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7528" y="47971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- 2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495600" y="3573016"/>
          <a:ext cx="1512168" cy="110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1"/>
                <a:gridCol w="529259"/>
                <a:gridCol w="604868"/>
              </a:tblGrid>
              <a:tr h="589622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 -2</a:t>
                      </a:r>
                      <a:endParaRPr lang="ru-RU" sz="2400" dirty="0"/>
                    </a:p>
                  </a:txBody>
                  <a:tcPr/>
                </a:tc>
              </a:tr>
              <a:tr h="490498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у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Рисунок 18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824" y="1461605"/>
            <a:ext cx="5513898" cy="5013176"/>
          </a:xfrm>
          <a:prstGeom prst="rect">
            <a:avLst/>
          </a:prstGeom>
        </p:spPr>
      </p:pic>
      <p:sp>
        <p:nvSpPr>
          <p:cNvPr id="10" name="Левая фигурная скобка 9"/>
          <p:cNvSpPr/>
          <p:nvPr/>
        </p:nvSpPr>
        <p:spPr>
          <a:xfrm>
            <a:off x="2135560" y="1844824"/>
            <a:ext cx="216024" cy="936104"/>
          </a:xfrm>
          <a:prstGeom prst="leftBrace">
            <a:avLst>
              <a:gd name="adj1" fmla="val 44577"/>
              <a:gd name="adj2" fmla="val 51124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79576" y="22768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9576" y="177281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+ 4</a:t>
            </a:r>
          </a:p>
        </p:txBody>
      </p:sp>
    </p:spTree>
    <p:extLst>
      <p:ext uri="{BB962C8B-B14F-4D97-AF65-F5344CB8AC3E}">
        <p14:creationId xmlns:p14="http://schemas.microsoft.com/office/powerpoint/2010/main" val="41138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/>
          <p:cNvSpPr>
            <a:spLocks noGrp="1"/>
          </p:cNvSpPr>
          <p:nvPr>
            <p:ph sz="half" idx="1"/>
          </p:nvPr>
        </p:nvSpPr>
        <p:spPr>
          <a:xfrm>
            <a:off x="1809720" y="2714621"/>
            <a:ext cx="3829048" cy="3054353"/>
          </a:xfr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1 вариант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342900"/>
            <a:ext cx="8115328" cy="2014530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/>
                </a:solidFill>
              </a:rPr>
              <a:t/>
            </a:r>
            <a:br>
              <a:rPr lang="ru-RU" sz="3200" b="1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 Решите систему уравнений </a:t>
            </a:r>
            <a:br>
              <a:rPr lang="ru-RU" sz="3200" b="1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графическим способом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1224" y="3643315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 -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1224" y="421481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-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AutoShape 35"/>
          <p:cNvSpPr>
            <a:spLocks/>
          </p:cNvSpPr>
          <p:nvPr/>
        </p:nvSpPr>
        <p:spPr bwMode="auto">
          <a:xfrm>
            <a:off x="2095472" y="3714752"/>
            <a:ext cx="285752" cy="1044576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6310314" y="2714620"/>
            <a:ext cx="3829048" cy="3071834"/>
          </a:xfr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2 вариант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8942" y="4357695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 +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38942" y="3643315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 -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AutoShape 35"/>
          <p:cNvSpPr>
            <a:spLocks/>
          </p:cNvSpPr>
          <p:nvPr/>
        </p:nvSpPr>
        <p:spPr bwMode="auto">
          <a:xfrm>
            <a:off x="6524628" y="3857628"/>
            <a:ext cx="285752" cy="1044576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5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2" grpId="0"/>
      <p:bldP spid="1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09721" y="1857364"/>
            <a:ext cx="3857652" cy="3614750"/>
          </a:xfrm>
          <a:solidFill>
            <a:schemeClr val="bg2"/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38876" y="1857366"/>
            <a:ext cx="3829048" cy="3571901"/>
          </a:xfrm>
          <a:solidFill>
            <a:schemeClr val="bg2"/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ru-RU" sz="2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38283" y="5786455"/>
            <a:ext cx="8286808" cy="928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600" b="1" i="1" dirty="0">
                <a:solidFill>
                  <a:srgbClr val="C00000"/>
                </a:solidFill>
                <a:latin typeface="Arial" charset="0"/>
              </a:rPr>
              <a:t>вывод:   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1) угловые коэффициенты </a:t>
            </a:r>
            <a:r>
              <a:rPr lang="ru-RU" sz="2600" b="1" i="1" u="sng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не равны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600" b="1" i="1" dirty="0">
                <a:solidFill>
                  <a:srgbClr val="FF0000"/>
                </a:solidFill>
                <a:latin typeface="Arial" charset="0"/>
              </a:rPr>
              <a:t>                 </a:t>
            </a:r>
            <a:r>
              <a:rPr lang="ru-RU" sz="2600" b="1" i="1" u="sng" dirty="0">
                <a:solidFill>
                  <a:srgbClr val="C00000"/>
                </a:solidFill>
                <a:latin typeface="Arial" charset="0"/>
              </a:rPr>
              <a:t>2)  прямые пересекаются.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024035" y="3571876"/>
            <a:ext cx="342902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6596067" y="3643314"/>
            <a:ext cx="32861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453191" y="3571876"/>
            <a:ext cx="342902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2202629" y="3607596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81358" y="1928804"/>
            <a:ext cx="35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у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238746" y="3571878"/>
            <a:ext cx="35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х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9667902" y="3571878"/>
            <a:ext cx="35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х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810514" y="1928804"/>
            <a:ext cx="35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у</a:t>
            </a:r>
            <a:endParaRPr lang="ru-RU" sz="2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8811439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382680" y="3570686"/>
            <a:ext cx="14208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168366" y="3570686"/>
            <a:ext cx="14208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3953655" y="3571082"/>
            <a:ext cx="142082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5025225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811308" y="3570686"/>
            <a:ext cx="14208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596994" y="3570686"/>
            <a:ext cx="14208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096002" y="3571479"/>
            <a:ext cx="142876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3524630" y="3571479"/>
            <a:ext cx="142876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3310713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2453457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2667771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882085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2239143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8597125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8382811" y="357108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024034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9667900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9239272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9453586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9024958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7310446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7524760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>
            <a:off x="7739074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7953388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7096132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0800000" flipV="1">
            <a:off x="8167703" y="2714621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6596066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6810380" y="3571877"/>
            <a:ext cx="143670" cy="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10800000">
            <a:off x="8167703" y="3357563"/>
            <a:ext cx="1333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0800000" flipV="1">
            <a:off x="8167703" y="2500307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0800000" flipV="1">
            <a:off x="8167703" y="2285993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0800000" flipV="1">
            <a:off x="8167703" y="2928935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0800000">
            <a:off x="8167703" y="3143249"/>
            <a:ext cx="1333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0800000" flipV="1">
            <a:off x="8167703" y="4429133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0800000" flipV="1">
            <a:off x="8167703" y="4214819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10800000" flipV="1">
            <a:off x="8167703" y="4000505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0800000" flipV="1">
            <a:off x="8167703" y="3786191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10800000" flipV="1">
            <a:off x="8167703" y="5072075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10800000" flipV="1">
            <a:off x="8167703" y="4857761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10800000" flipV="1">
            <a:off x="8167703" y="4643447"/>
            <a:ext cx="142876" cy="10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rot="10800000">
            <a:off x="3738547" y="4000505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3738547" y="3786191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10800000">
            <a:off x="3738547" y="4857761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10800000">
            <a:off x="3738547" y="4643447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0800000">
            <a:off x="3738547" y="442913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10800000">
            <a:off x="3738547" y="4214819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10800000">
            <a:off x="3738547" y="335756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10800000">
            <a:off x="3738547" y="5072075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10800000">
            <a:off x="3738547" y="3143249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10800000">
            <a:off x="3738547" y="2285993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10800000">
            <a:off x="3738547" y="2500307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0800000">
            <a:off x="3738547" y="2714621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10800000">
            <a:off x="3738547" y="2928935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2631257" y="2821778"/>
            <a:ext cx="3000396" cy="15001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114917" y="1592448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667110" y="3714754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67" name="Прямая соединительная линия 166"/>
          <p:cNvCxnSpPr/>
          <p:nvPr/>
        </p:nvCxnSpPr>
        <p:spPr>
          <a:xfrm rot="16200000" flipH="1">
            <a:off x="3024167" y="2143116"/>
            <a:ext cx="2571768" cy="257176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310051" y="3071812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667110" y="2428870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238613" y="3071812"/>
            <a:ext cx="128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А(2;1)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4024298" y="2714620"/>
            <a:ext cx="214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.</a:t>
            </a:r>
          </a:p>
        </p:txBody>
      </p:sp>
      <p:cxnSp>
        <p:nvCxnSpPr>
          <p:cNvPr id="175" name="Прямая соединительная линия 174"/>
          <p:cNvCxnSpPr/>
          <p:nvPr/>
        </p:nvCxnSpPr>
        <p:spPr>
          <a:xfrm rot="5400000">
            <a:off x="6774661" y="3107530"/>
            <a:ext cx="3429024" cy="10715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96266" y="3929068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8667770" y="2000242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 rot="10800000" flipV="1">
            <a:off x="6310314" y="2643183"/>
            <a:ext cx="3500464" cy="16430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8096266" y="2786060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738943" y="3429002"/>
            <a:ext cx="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8453455" y="2500306"/>
            <a:ext cx="357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.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596330" y="2857498"/>
            <a:ext cx="135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В(2;2)</a:t>
            </a:r>
            <a:r>
              <a:rPr lang="ru-RU" sz="3600" b="1" dirty="0"/>
              <a:t> </a:t>
            </a:r>
          </a:p>
        </p:txBody>
      </p:sp>
      <p:sp>
        <p:nvSpPr>
          <p:cNvPr id="193" name="TextBox 192"/>
          <p:cNvSpPr txBox="1"/>
          <p:nvPr/>
        </p:nvSpPr>
        <p:spPr>
          <a:xfrm rot="17850642">
            <a:off x="2641329" y="445208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 = 2х - 3</a:t>
            </a:r>
          </a:p>
        </p:txBody>
      </p:sp>
      <p:sp>
        <p:nvSpPr>
          <p:cNvPr id="194" name="TextBox 193"/>
          <p:cNvSpPr txBox="1"/>
          <p:nvPr/>
        </p:nvSpPr>
        <p:spPr>
          <a:xfrm rot="2673526">
            <a:off x="4439313" y="4350311"/>
            <a:ext cx="1568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 = - </a:t>
            </a:r>
            <a:r>
              <a:rPr lang="ru-RU" sz="2000" b="1" dirty="0" err="1"/>
              <a:t>х</a:t>
            </a:r>
            <a:r>
              <a:rPr lang="ru-RU" sz="2000" b="1" dirty="0"/>
              <a:t> + 3</a:t>
            </a:r>
          </a:p>
        </p:txBody>
      </p:sp>
      <p:sp>
        <p:nvSpPr>
          <p:cNvPr id="195" name="TextBox 194"/>
          <p:cNvSpPr txBox="1"/>
          <p:nvPr/>
        </p:nvSpPr>
        <p:spPr>
          <a:xfrm rot="20227868">
            <a:off x="6247153" y="3828186"/>
            <a:ext cx="1767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 = 0,5 </a:t>
            </a:r>
            <a:r>
              <a:rPr lang="ru-RU" sz="2000" b="1" dirty="0" err="1"/>
              <a:t>х</a:t>
            </a:r>
            <a:r>
              <a:rPr lang="ru-RU" sz="2000" b="1" dirty="0"/>
              <a:t> + 1</a:t>
            </a:r>
          </a:p>
        </p:txBody>
      </p:sp>
      <p:sp>
        <p:nvSpPr>
          <p:cNvPr id="196" name="TextBox 195"/>
          <p:cNvSpPr txBox="1"/>
          <p:nvPr/>
        </p:nvSpPr>
        <p:spPr>
          <a:xfrm rot="17427664">
            <a:off x="7182350" y="4454804"/>
            <a:ext cx="1629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 = 3 </a:t>
            </a:r>
            <a:r>
              <a:rPr lang="ru-RU" sz="2000" b="1" dirty="0" err="1"/>
              <a:t>х</a:t>
            </a:r>
            <a:r>
              <a:rPr lang="ru-RU" sz="2000" b="1" dirty="0"/>
              <a:t> - 4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3667109" y="5072074"/>
            <a:ext cx="2089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Ответ: </a:t>
            </a:r>
            <a:r>
              <a:rPr lang="ru-RU" sz="2000" b="1" i="1" u="sng" dirty="0">
                <a:solidFill>
                  <a:srgbClr val="C00000"/>
                </a:solidFill>
              </a:rPr>
              <a:t>А ( 2; 1)</a:t>
            </a:r>
            <a:endParaRPr lang="ru-RU" sz="20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8096265" y="5000636"/>
            <a:ext cx="2092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Ответ: </a:t>
            </a:r>
            <a:r>
              <a:rPr lang="ru-RU" sz="2000" b="1" i="1" u="sng" dirty="0">
                <a:solidFill>
                  <a:srgbClr val="C00000"/>
                </a:solidFill>
              </a:rPr>
              <a:t>В ( 2; 2)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155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760268" cy="1088136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chemeClr val="tx2"/>
                </a:solidFill>
              </a:rPr>
              <a:t>Найдём координаты точек пересечения графиков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2143118"/>
            <a:ext cx="3829048" cy="3983047"/>
          </a:xfrm>
          <a:noFill/>
          <a:ln w="38100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b="1" dirty="0" smtClean="0"/>
              <a:t>         </a:t>
            </a:r>
            <a:r>
              <a:rPr lang="ru-RU" b="1" i="1" dirty="0" smtClean="0"/>
              <a:t>2х – 3 = -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+ 3,</a:t>
            </a:r>
          </a:p>
          <a:p>
            <a:pPr>
              <a:buNone/>
            </a:pPr>
            <a:r>
              <a:rPr lang="ru-RU" b="1" i="1" dirty="0" smtClean="0"/>
              <a:t>         2х +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= 3 + 3,</a:t>
            </a:r>
          </a:p>
          <a:p>
            <a:pPr>
              <a:buNone/>
            </a:pPr>
            <a:r>
              <a:rPr lang="ru-RU" b="1" i="1" dirty="0" smtClean="0"/>
              <a:t>         3х = 6,</a:t>
            </a:r>
          </a:p>
          <a:p>
            <a:pPr>
              <a:buNone/>
            </a:pPr>
            <a:r>
              <a:rPr lang="ru-RU" b="1" i="1" dirty="0" smtClean="0"/>
              <a:t>        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= 2,</a:t>
            </a:r>
          </a:p>
          <a:p>
            <a:pPr>
              <a:buNone/>
            </a:pPr>
            <a:r>
              <a:rPr lang="ru-RU" b="1" i="1" dirty="0" smtClean="0"/>
              <a:t>         у = 2 </a:t>
            </a:r>
            <a:r>
              <a:rPr lang="ru-RU" i="1" dirty="0"/>
              <a:t>• </a:t>
            </a:r>
            <a:r>
              <a:rPr lang="ru-RU" b="1" i="1" dirty="0" smtClean="0"/>
              <a:t>2 - 3, </a:t>
            </a:r>
          </a:p>
          <a:p>
            <a:pPr>
              <a:buNone/>
            </a:pPr>
            <a:r>
              <a:rPr lang="ru-RU" b="1" i="1" dirty="0" smtClean="0"/>
              <a:t>         у = 1.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Ответ: </a:t>
            </a:r>
            <a:r>
              <a:rPr lang="ru-RU" b="1" i="1" u="sng" dirty="0" smtClean="0">
                <a:solidFill>
                  <a:srgbClr val="C00000"/>
                </a:solidFill>
              </a:rPr>
              <a:t>А ( 2; 1).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2143118"/>
            <a:ext cx="3500438" cy="3983047"/>
          </a:xfrm>
          <a:noFill/>
          <a:ln w="38100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i="1" dirty="0" smtClean="0"/>
              <a:t>3х – 4 = 0,5х + 1,</a:t>
            </a:r>
          </a:p>
          <a:p>
            <a:pPr>
              <a:buNone/>
            </a:pPr>
            <a:r>
              <a:rPr lang="ru-RU" b="1" i="1" dirty="0" smtClean="0"/>
              <a:t>        3х – 0,5х = 1 + 4,</a:t>
            </a:r>
          </a:p>
          <a:p>
            <a:pPr>
              <a:buNone/>
            </a:pPr>
            <a:r>
              <a:rPr lang="ru-RU" b="1" i="1" dirty="0" smtClean="0"/>
              <a:t>        2,5х = 5,</a:t>
            </a:r>
          </a:p>
          <a:p>
            <a:pPr>
              <a:buNone/>
            </a:pPr>
            <a:r>
              <a:rPr lang="ru-RU" b="1" i="1" dirty="0" smtClean="0"/>
              <a:t>        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= 2,</a:t>
            </a:r>
          </a:p>
          <a:p>
            <a:pPr>
              <a:buNone/>
            </a:pPr>
            <a:r>
              <a:rPr lang="ru-RU" b="1" i="1" dirty="0" smtClean="0"/>
              <a:t>         у = 3 </a:t>
            </a:r>
            <a:r>
              <a:rPr lang="ru-RU" i="1" dirty="0"/>
              <a:t>• </a:t>
            </a:r>
            <a:r>
              <a:rPr lang="ru-RU" b="1" i="1" dirty="0" smtClean="0"/>
              <a:t>2 – 4,</a:t>
            </a:r>
          </a:p>
          <a:p>
            <a:pPr>
              <a:buNone/>
            </a:pPr>
            <a:r>
              <a:rPr lang="ru-RU" b="1" i="1" dirty="0" smtClean="0"/>
              <a:t>         у = 2.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Ответ: </a:t>
            </a:r>
            <a:r>
              <a:rPr lang="ru-RU" b="1" i="1" u="sng" dirty="0" smtClean="0">
                <a:solidFill>
                  <a:srgbClr val="C00000"/>
                </a:solidFill>
              </a:rPr>
              <a:t>В ( 2; 2).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9930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88" y="214290"/>
            <a:ext cx="6629400" cy="1198486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Решите систему уравнений </a:t>
            </a:r>
            <a:r>
              <a:rPr lang="ru-RU" sz="3200" b="1" i="1" dirty="0" smtClean="0">
                <a:solidFill>
                  <a:schemeClr val="tx2"/>
                </a:solidFill>
              </a:rPr>
              <a:t/>
            </a:r>
            <a:br>
              <a:rPr lang="ru-RU" sz="3200" b="1" i="1" dirty="0" smtClean="0">
                <a:solidFill>
                  <a:schemeClr val="tx2"/>
                </a:solidFill>
              </a:rPr>
            </a:br>
            <a:r>
              <a:rPr lang="ru-RU" sz="3200" b="1" i="1" dirty="0" smtClean="0">
                <a:solidFill>
                  <a:schemeClr val="tx2"/>
                </a:solidFill>
              </a:rPr>
              <a:t>графическим способом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95600" y="5445224"/>
          <a:ext cx="1512168" cy="102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2</a:t>
                      </a:r>
                      <a:endParaRPr lang="ru-RU" sz="2400" dirty="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У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75520" y="299695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+ 4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7528" y="47971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- 2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495600" y="3573016"/>
          <a:ext cx="1512168" cy="110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1"/>
                <a:gridCol w="529259"/>
                <a:gridCol w="604868"/>
              </a:tblGrid>
              <a:tr h="589622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 -2</a:t>
                      </a:r>
                      <a:endParaRPr lang="ru-RU" sz="2400" dirty="0"/>
                    </a:p>
                  </a:txBody>
                  <a:tcPr/>
                </a:tc>
              </a:tr>
              <a:tr h="490498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у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Рисунок 18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824" y="1700808"/>
            <a:ext cx="5513898" cy="5013176"/>
          </a:xfrm>
          <a:prstGeom prst="rect">
            <a:avLst/>
          </a:prstGeom>
        </p:spPr>
      </p:pic>
      <p:sp>
        <p:nvSpPr>
          <p:cNvPr id="10" name="Левая фигурная скобка 9"/>
          <p:cNvSpPr/>
          <p:nvPr/>
        </p:nvSpPr>
        <p:spPr>
          <a:xfrm>
            <a:off x="2135560" y="1844824"/>
            <a:ext cx="216024" cy="936104"/>
          </a:xfrm>
          <a:prstGeom prst="leftBrace">
            <a:avLst>
              <a:gd name="adj1" fmla="val 44577"/>
              <a:gd name="adj2" fmla="val 51124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79576" y="22768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9576" y="177281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+ 4</a:t>
            </a:r>
          </a:p>
        </p:txBody>
      </p:sp>
    </p:spTree>
    <p:extLst>
      <p:ext uri="{BB962C8B-B14F-4D97-AF65-F5344CB8AC3E}">
        <p14:creationId xmlns:p14="http://schemas.microsoft.com/office/powerpoint/2010/main" val="300523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0" y="400031"/>
            <a:ext cx="9734550" cy="1043007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4400" b="1" i="1" u="sng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Домашнее </a:t>
            </a:r>
            <a:r>
              <a:rPr lang="ru-RU" sz="4400" b="1" i="1" u="sng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задание: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04813" y="1614469"/>
                <a:ext cx="11444287" cy="4668840"/>
              </a:xfrm>
              <a:noFill/>
              <a:ln w="57150">
                <a:noFill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ru-RU" sz="2800" b="1" dirty="0" smtClean="0"/>
                  <a:t>1. Решите с помощью графиков систему уравнений:</a:t>
                </a:r>
              </a:p>
              <a:p>
                <a:pPr>
                  <a:buNone/>
                </a:pPr>
                <a:r>
                  <a:rPr lang="ru-RU" b="1" dirty="0" smtClean="0"/>
                  <a:t>  </a:t>
                </a:r>
              </a:p>
              <a:p>
                <a:pPr>
                  <a:buNone/>
                </a:pPr>
                <a:endParaRPr lang="ru-RU" sz="2800" b="1" dirty="0" smtClean="0"/>
              </a:p>
              <a:p>
                <a:pPr>
                  <a:buNone/>
                </a:pPr>
                <a:r>
                  <a:rPr lang="ru-RU" b="1" dirty="0" smtClean="0"/>
                  <a:t>2</a:t>
                </a:r>
                <a:r>
                  <a:rPr lang="ru-RU" sz="2800" b="1" dirty="0" smtClean="0"/>
                  <a:t>. Подберите если возможно, такое значение </a:t>
                </a:r>
                <a:r>
                  <a:rPr lang="ru-RU" sz="2800" b="1" i="1" dirty="0" smtClean="0"/>
                  <a:t>к</a:t>
                </a:r>
                <a:r>
                  <a:rPr lang="ru-RU" sz="2800" b="1" dirty="0" smtClean="0"/>
                  <a:t>, при котором данная система имеет единственное решение; не имеет решений; имеет бесконечное множество решений: а)</a:t>
                </a:r>
                <a:r>
                  <a:rPr lang="ru-RU" sz="28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у=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х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у=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кх+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800" b="1" dirty="0" smtClean="0"/>
                  <a:t>     б)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у=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х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у=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х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+к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800" b="1" dirty="0" smtClean="0"/>
                  <a:t> в)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кх+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у=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х+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у=</m:t>
                            </m:r>
                            <m:r>
                              <a:rPr lang="ru-R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4813" y="1614469"/>
                <a:ext cx="11444287" cy="4668840"/>
              </a:xfrm>
              <a:blipFill rotWithShape="0">
                <a:blip r:embed="rId3"/>
                <a:stretch>
                  <a:fillRect/>
                </a:stretch>
              </a:blipFill>
              <a:ln w="57150">
                <a:noFill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350" y="-571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998570"/>
              </p:ext>
            </p:extLst>
          </p:nvPr>
        </p:nvGraphicFramePr>
        <p:xfrm>
          <a:off x="821839" y="2234209"/>
          <a:ext cx="1329690" cy="788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Уравнение" r:id="rId4" imgW="838200" imgH="457200" progId="Equation.3">
                  <p:embed/>
                </p:oleObj>
              </mc:Choice>
              <mc:Fallback>
                <p:oleObj name="Уравнение" r:id="rId4" imgW="838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839" y="2234209"/>
                        <a:ext cx="1329690" cy="7886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84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925159"/>
            <a:ext cx="6600714" cy="4765636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  <a:defRPr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u="sng" dirty="0" smtClean="0">
                <a:solidFill>
                  <a:schemeClr val="tx2"/>
                </a:solidFill>
              </a:rPr>
              <a:t>Цель урока:</a:t>
            </a:r>
            <a:br>
              <a:rPr lang="ru-RU" sz="4400" b="1" u="sng" dirty="0" smtClean="0">
                <a:solidFill>
                  <a:schemeClr val="tx2"/>
                </a:solidFill>
              </a:rPr>
            </a:br>
            <a:r>
              <a:rPr lang="ru-RU" sz="3100" b="1" i="1" dirty="0" smtClean="0">
                <a:solidFill>
                  <a:schemeClr val="tx2"/>
                </a:solidFill>
                <a:latin typeface="Times New Roman" pitchFamily="18" charset="0"/>
              </a:rPr>
              <a:t>Научить </a:t>
            </a:r>
            <a: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  <a:t>решать систему уравнений с двумя  переменными графическим методом.</a:t>
            </a:r>
            <a:b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  <a:t>Рассмотреть частные случаи решения системы линейных уравнений.</a:t>
            </a:r>
            <a:r>
              <a:rPr lang="ru-RU" sz="31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sz="31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5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104" y="1404102"/>
            <a:ext cx="2715955" cy="357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1"/>
          <p:cNvGrpSpPr>
            <a:grpSpLocks noChangeAspect="1"/>
          </p:cNvGrpSpPr>
          <p:nvPr/>
        </p:nvGrpSpPr>
        <p:grpSpPr bwMode="auto">
          <a:xfrm>
            <a:off x="1118865" y="950454"/>
            <a:ext cx="5976664" cy="3588430"/>
            <a:chOff x="2115" y="3166"/>
            <a:chExt cx="7292" cy="4320"/>
          </a:xfrm>
        </p:grpSpPr>
        <p:sp>
          <p:nvSpPr>
            <p:cNvPr id="5018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207" y="3166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auto">
            <a:xfrm>
              <a:off x="2207" y="3166"/>
              <a:ext cx="4715" cy="4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2256" y="5110"/>
              <a:ext cx="4659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 flipH="1">
              <a:off x="4500" y="3239"/>
              <a:ext cx="275" cy="4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79" name="Text Box 3"/>
            <p:cNvSpPr txBox="1">
              <a:spLocks noChangeArrowheads="1"/>
            </p:cNvSpPr>
            <p:nvPr/>
          </p:nvSpPr>
          <p:spPr bwMode="auto">
            <a:xfrm>
              <a:off x="6151" y="7047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>
                  <a:latin typeface="Arial" pitchFamily="34" charset="0"/>
                  <a:ea typeface="Times New Roman" pitchFamily="18" charset="0"/>
                </a:rPr>
                <a:t>3</a:t>
              </a:r>
              <a:endParaRPr lang="ru-RU" sz="2800" dirty="0">
                <a:latin typeface="Arial" pitchFamily="34" charset="0"/>
              </a:endParaRPr>
            </a:p>
          </p:txBody>
        </p:sp>
        <p:sp>
          <p:nvSpPr>
            <p:cNvPr id="50178" name="Text Box 2"/>
            <p:cNvSpPr txBox="1">
              <a:spLocks noChangeArrowheads="1"/>
            </p:cNvSpPr>
            <p:nvPr/>
          </p:nvSpPr>
          <p:spPr bwMode="auto">
            <a:xfrm>
              <a:off x="2115" y="6900"/>
              <a:ext cx="706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latin typeface="Arial" pitchFamily="34" charset="0"/>
                  <a:ea typeface="Times New Roman" pitchFamily="18" charset="0"/>
                </a:rPr>
                <a:t>4</a:t>
              </a:r>
              <a:endParaRPr lang="ru-RU" sz="2800">
                <a:latin typeface="Arial" pitchFamily="34" charset="0"/>
              </a:endParaRPr>
            </a:p>
          </p:txBody>
        </p:sp>
      </p:grp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055430" y="950454"/>
            <a:ext cx="360040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1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983301" y="823365"/>
            <a:ext cx="428628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2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7608168" y="260648"/>
            <a:ext cx="22322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</a:t>
            </a:r>
            <a:endParaRPr lang="ru-RU" sz="11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1524001" y="645097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10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</a:endParaRPr>
          </a:p>
        </p:txBody>
      </p:sp>
      <p:sp>
        <p:nvSpPr>
          <p:cNvPr id="19" name="Содержимое 3"/>
          <p:cNvSpPr txBox="1">
            <a:spLocks/>
          </p:cNvSpPr>
          <p:nvPr/>
        </p:nvSpPr>
        <p:spPr>
          <a:xfrm>
            <a:off x="6110593" y="814646"/>
            <a:ext cx="5648324" cy="6429375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Научился ли я решать систему графическим методом;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понял ли я алгоритм решения систем линейных уравнений графическим методом;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смогу ли я использовать при решении частные случаи;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 ли я по виду системы узнать о количестве решений системы.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6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57275" y="1600199"/>
            <a:ext cx="10031730" cy="3297555"/>
          </a:xfrm>
          <a:noFill/>
        </p:spPr>
        <p:txBody>
          <a:bodyPr>
            <a:normAutofit/>
          </a:bodyPr>
          <a:lstStyle/>
          <a:p>
            <a:endParaRPr lang="ru-RU" sz="4000" dirty="0"/>
          </a:p>
          <a:p>
            <a:pPr>
              <a:buNone/>
            </a:pPr>
            <a:r>
              <a:rPr lang="ru-RU" sz="8000" b="1" i="1" dirty="0" smtClean="0">
                <a:solidFill>
                  <a:schemeClr val="tx2"/>
                </a:solidFill>
              </a:rPr>
              <a:t>Спасибо за урок</a:t>
            </a:r>
            <a:endParaRPr lang="ru-RU" sz="8000" b="1" i="1" dirty="0">
              <a:solidFill>
                <a:schemeClr val="tx2"/>
              </a:solidFill>
            </a:endParaRPr>
          </a:p>
        </p:txBody>
      </p:sp>
      <p:pic>
        <p:nvPicPr>
          <p:cNvPr id="4" name="Picture 17" descr="SUPER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7056" y="2228839"/>
            <a:ext cx="19638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1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60612" y="484094"/>
                <a:ext cx="4173967" cy="5541802"/>
              </a:xfrm>
            </p:spPr>
            <p:txBody>
              <a:bodyPr/>
              <a:lstStyle/>
              <a:p>
                <a:pPr marL="742950" indent="-742950">
                  <a:buNone/>
                </a:pPr>
                <a:r>
                  <a:rPr lang="ru-RU" sz="4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:r>
                  <a:rPr lang="ru-RU" sz="4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у = </a:t>
                </a:r>
                <a:r>
                  <a:rPr lang="ru-RU" sz="4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4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 – 3</a:t>
                </a:r>
                <a:endParaRPr lang="ru-RU" sz="4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ru-RU" sz="4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ru-RU" sz="4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4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у = </a:t>
                </a:r>
                <a:r>
                  <a:rPr lang="ru-RU" sz="4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ru-RU" sz="4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0,2</a:t>
                </a:r>
                <a:r>
                  <a:rPr lang="ru-RU" sz="4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 </a:t>
                </a:r>
                <a:r>
                  <a:rPr lang="ru-RU" sz="4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ru-RU" sz="4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  <a:p>
                <a:pPr>
                  <a:buNone/>
                </a:pPr>
                <a:endParaRPr lang="ru-RU" sz="4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ru-RU" sz="4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3.  у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 </a:t>
                </a:r>
                <a:r>
                  <a:rPr lang="ru-RU" sz="4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ru-RU" sz="4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1,3</a:t>
                </a:r>
                <a:endParaRPr lang="ru-RU" sz="4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60612" y="484094"/>
                <a:ext cx="4173967" cy="5541802"/>
              </a:xfrm>
              <a:blipFill rotWithShape="0">
                <a:blip r:embed="rId2"/>
                <a:stretch>
                  <a:fillRect l="-5839" t="-32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5913120" y="365761"/>
            <a:ext cx="5662108" cy="5660136"/>
          </a:xfrm>
        </p:spPr>
        <p:txBody>
          <a:bodyPr>
            <a:noAutofit/>
          </a:bodyPr>
          <a:lstStyle/>
          <a:p>
            <a:pPr lvl="0" indent="-3429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Назовите угловые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коэффициенты   </a:t>
            </a: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линейных функций.</a:t>
            </a:r>
          </a:p>
          <a:p>
            <a:pPr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lvl="0" indent="-3429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Что является графиком линейной 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     </a:t>
            </a: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функции?</a:t>
            </a:r>
          </a:p>
          <a:p>
            <a:pPr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lvl="0" indent="-3429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Какие прямые образуют  с осью Х                 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острый угол? Тупой угол? От чего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это </a:t>
            </a: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зависит?</a:t>
            </a:r>
          </a:p>
          <a:p>
            <a:pPr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lvl="0" indent="-3429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Назовите координаты точки           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пересечения </a:t>
            </a: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первой прямой с осью У .</a:t>
            </a:r>
          </a:p>
          <a:p>
            <a:pPr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lvl="0" indent="-3429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Найдите значение второй функции  в точке с абсциссой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5.</a:t>
            </a:r>
            <a:endParaRPr lang="ru-RU" sz="20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3527" y="438912"/>
            <a:ext cx="11416853" cy="22591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>
                <a:solidFill>
                  <a:schemeClr val="tx2"/>
                </a:solidFill>
                <a:latin typeface="Times New Roman" pitchFamily="18" charset="0"/>
              </a:rPr>
              <a:t>Что называют системой уравнений</a:t>
            </a:r>
            <a:r>
              <a:rPr lang="ru-RU" sz="4900" b="1" i="1" dirty="0" smtClean="0">
                <a:solidFill>
                  <a:schemeClr val="tx2"/>
                </a:solidFill>
                <a:latin typeface="Times New Roman" pitchFamily="18" charset="0"/>
              </a:rPr>
              <a:t>?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</a:rPr>
              <a:t>Рассмотрим два линейных уравнения:</a:t>
            </a:r>
            <a:br>
              <a:rPr lang="ru-RU" sz="36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</a:rPr>
              <a:t>1)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2) 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i="1" dirty="0">
                <a:latin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67111" y="2415217"/>
            <a:ext cx="8429684" cy="192882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i="1" dirty="0" smtClean="0">
                <a:latin typeface="Times New Roman" pitchFamily="18" charset="0"/>
              </a:rPr>
              <a:t>Системой уравнений называется некоторое количество уравнений, объединенных фигурной скобкой. Фигурная скобка означает, что все уравнения должны выполняться одновременно.</a:t>
            </a:r>
            <a:endParaRPr lang="ru-RU" sz="2800" b="1" i="1" dirty="0"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231" y="4413294"/>
            <a:ext cx="4775201" cy="176808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195748" y="4843057"/>
            <a:ext cx="2857520" cy="1143008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b="1" dirty="0" smtClean="0"/>
              <a:t> 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  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380208" y="4968119"/>
            <a:ext cx="311971" cy="892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701" y="5214950"/>
            <a:ext cx="10800677" cy="1002970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Решить систему уравнений -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значит найти все её решения или установить, что их нет.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5684" y="2369970"/>
            <a:ext cx="11198710" cy="2571768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Решением системы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уравнений с двумя переменными называется пара значений переменных, обращающая каждое уравнение системы в верное равенство.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1821" y="285728"/>
            <a:ext cx="10983558" cy="1811030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Каждая пара значений переменных, которая одновременно является решением всех уравнений системы, называется решением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04678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167" y="228602"/>
            <a:ext cx="11347451" cy="7691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Способы решения линейных уравнений</a:t>
            </a:r>
            <a:endParaRPr lang="ru-RU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9219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940303381"/>
              </p:ext>
            </p:extLst>
          </p:nvPr>
        </p:nvGraphicFramePr>
        <p:xfrm>
          <a:off x="740099" y="1172595"/>
          <a:ext cx="10671585" cy="4593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Organization Chart" r:id="rId3" imgW="6883200" imgH="2222280" progId="OrgPlusWOPX.4">
                  <p:embed followColorScheme="full"/>
                </p:oleObj>
              </mc:Choice>
              <mc:Fallback>
                <p:oleObj name="Organization Chart" r:id="rId3" imgW="6883200" imgH="222228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9" y="1172595"/>
                        <a:ext cx="10671585" cy="4593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5267151" y="1817503"/>
            <a:ext cx="857256" cy="641351"/>
            <a:chOff x="336" y="1226"/>
            <a:chExt cx="1111" cy="502"/>
          </a:xfrm>
        </p:grpSpPr>
        <p:sp>
          <p:nvSpPr>
            <p:cNvPr id="2059" name="Text Box 101"/>
            <p:cNvSpPr txBox="1">
              <a:spLocks noChangeArrowheads="1"/>
            </p:cNvSpPr>
            <p:nvPr/>
          </p:nvSpPr>
          <p:spPr bwMode="auto">
            <a:xfrm>
              <a:off x="423" y="1226"/>
              <a:ext cx="1024" cy="36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60" name="AutoShape 102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Стрелка вниз 14"/>
          <p:cNvSpPr/>
          <p:nvPr/>
        </p:nvSpPr>
        <p:spPr>
          <a:xfrm>
            <a:off x="5595934" y="3057229"/>
            <a:ext cx="857256" cy="500066"/>
          </a:xfrm>
          <a:prstGeom prst="downArrow">
            <a:avLst>
              <a:gd name="adj1" fmla="val 3861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2130702" y="3962449"/>
            <a:ext cx="2071702" cy="357190"/>
          </a:xfrm>
          <a:prstGeom prst="straightConnector1">
            <a:avLst/>
          </a:prstGeom>
          <a:ln w="76200"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3874185" y="4193895"/>
            <a:ext cx="928694" cy="357190"/>
          </a:xfrm>
          <a:prstGeom prst="straightConnector1">
            <a:avLst/>
          </a:prstGeom>
          <a:ln w="76200"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825064" y="4448003"/>
            <a:ext cx="500066" cy="1588"/>
          </a:xfrm>
          <a:prstGeom prst="straightConnector1">
            <a:avLst/>
          </a:prstGeom>
          <a:ln w="76200"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98762" y="4286211"/>
            <a:ext cx="857256" cy="357190"/>
          </a:xfrm>
          <a:prstGeom prst="straightConnector1">
            <a:avLst/>
          </a:prstGeom>
          <a:ln w="76200"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821852" y="3932723"/>
            <a:ext cx="2143140" cy="357190"/>
          </a:xfrm>
          <a:prstGeom prst="straightConnector1">
            <a:avLst/>
          </a:prstGeom>
          <a:ln w="76200"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57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chemeClr val="tx2"/>
                </a:solidFill>
              </a:rPr>
              <a:t>Алгоритм решения системы уравнений графическим способом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5838" y="1700213"/>
            <a:ext cx="10672762" cy="4443411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b="1" i="1" dirty="0" smtClean="0">
                <a:solidFill>
                  <a:schemeClr val="tx2"/>
                </a:solidFill>
              </a:rPr>
              <a:t>.  Приводим оба уравнения к виду линейной функции  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2.  Составляем расчётные таблицы для каждой функции.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3.   Строим графики функций в одной координатной плоскости.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4.   Определяем число решений:</a:t>
            </a:r>
          </a:p>
          <a:p>
            <a:r>
              <a:rPr lang="ru-RU" sz="2200" b="1" i="1" dirty="0" smtClean="0">
                <a:solidFill>
                  <a:schemeClr val="tx2"/>
                </a:solidFill>
              </a:rPr>
              <a:t>Если прямые пересекаются, то одно решение пара чисел (</a:t>
            </a:r>
            <a:r>
              <a:rPr lang="ru-RU" sz="2200" b="1" i="1" dirty="0" err="1" smtClean="0">
                <a:solidFill>
                  <a:schemeClr val="tx2"/>
                </a:solidFill>
              </a:rPr>
              <a:t>х</a:t>
            </a:r>
            <a:r>
              <a:rPr lang="ru-RU" sz="2200" b="1" i="1" dirty="0" smtClean="0">
                <a:solidFill>
                  <a:schemeClr val="tx2"/>
                </a:solidFill>
              </a:rPr>
              <a:t> ; у) – координаты точки пересечения;</a:t>
            </a:r>
          </a:p>
          <a:p>
            <a:r>
              <a:rPr lang="ru-RU" sz="2200" b="1" i="1" dirty="0" smtClean="0">
                <a:solidFill>
                  <a:schemeClr val="tx2"/>
                </a:solidFill>
              </a:rPr>
              <a:t> Если прямые параллельны, то нет решений;</a:t>
            </a:r>
          </a:p>
          <a:p>
            <a:r>
              <a:rPr lang="ru-RU" sz="2200" b="1" i="1" dirty="0" smtClean="0">
                <a:solidFill>
                  <a:schemeClr val="tx2"/>
                </a:solidFill>
              </a:rPr>
              <a:t> Если прямые совпадают, то бесконечно много решений.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5.   Записываем ответ.</a:t>
            </a:r>
          </a:p>
        </p:txBody>
      </p:sp>
    </p:spTree>
    <p:extLst>
      <p:ext uri="{BB962C8B-B14F-4D97-AF65-F5344CB8AC3E}">
        <p14:creationId xmlns:p14="http://schemas.microsoft.com/office/powerpoint/2010/main" val="127734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562600" y="1485900"/>
            <a:ext cx="4572000" cy="4610100"/>
            <a:chOff x="2544" y="936"/>
            <a:chExt cx="2880" cy="290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13374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5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6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7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8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9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0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1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2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3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4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5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6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7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8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9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1339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3372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3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60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61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62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63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64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65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3366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67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368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69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3370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30772" name="Line 52"/>
          <p:cNvSpPr>
            <a:spLocks noChangeShapeType="1"/>
          </p:cNvSpPr>
          <p:nvPr/>
        </p:nvSpPr>
        <p:spPr bwMode="auto">
          <a:xfrm flipV="1">
            <a:off x="5562600" y="1524000"/>
            <a:ext cx="3962400" cy="39624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 flipV="1">
            <a:off x="5867400" y="1524000"/>
            <a:ext cx="4267200" cy="42672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 flipV="1">
            <a:off x="7620000" y="3276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7696200" y="3429000"/>
            <a:ext cx="0" cy="175260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H="1">
            <a:off x="6477000" y="3352800"/>
            <a:ext cx="1143000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8832850" y="3716338"/>
            <a:ext cx="1219200" cy="685800"/>
          </a:xfrm>
          <a:prstGeom prst="cloudCallout">
            <a:avLst>
              <a:gd name="adj1" fmla="val -49218"/>
              <a:gd name="adj2" fmla="val 54398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latin typeface="Times New Roman" pitchFamily="18" charset="0"/>
              </a:rPr>
              <a:t>y=10 - x</a:t>
            </a:r>
          </a:p>
        </p:txBody>
      </p:sp>
      <p:sp>
        <p:nvSpPr>
          <p:cNvPr id="30778" name="AutoShape 58"/>
          <p:cNvSpPr>
            <a:spLocks noChangeArrowheads="1"/>
          </p:cNvSpPr>
          <p:nvPr/>
        </p:nvSpPr>
        <p:spPr bwMode="auto">
          <a:xfrm flipH="1">
            <a:off x="7391400" y="1700213"/>
            <a:ext cx="1219200" cy="609600"/>
          </a:xfrm>
          <a:prstGeom prst="cloudCallout">
            <a:avLst>
              <a:gd name="adj1" fmla="val -44144"/>
              <a:gd name="adj2" fmla="val 6744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 dirty="0">
                <a:latin typeface="Times New Roman" pitchFamily="18" charset="0"/>
              </a:rPr>
              <a:t>y=x+2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414463" y="1143002"/>
            <a:ext cx="2166941" cy="830263"/>
            <a:chOff x="288" y="938"/>
            <a:chExt cx="1008" cy="523"/>
          </a:xfrm>
        </p:grpSpPr>
        <p:sp>
          <p:nvSpPr>
            <p:cNvPr id="13357" name="Text Box 60"/>
            <p:cNvSpPr txBox="1">
              <a:spLocks noChangeArrowheads="1"/>
            </p:cNvSpPr>
            <p:nvPr/>
          </p:nvSpPr>
          <p:spPr bwMode="auto">
            <a:xfrm>
              <a:off x="326" y="938"/>
              <a:ext cx="9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 –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dirty="0">
                  <a:latin typeface="Times New Roman" pitchFamily="18" charset="0"/>
                </a:rPr>
                <a:t> = 2,</a:t>
              </a:r>
            </a:p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 +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i="1" dirty="0">
                  <a:latin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</a:rPr>
                <a:t>= 10;</a:t>
              </a:r>
              <a:endParaRPr lang="ru-RU" sz="2400" b="1" dirty="0">
                <a:latin typeface="Times New Roman" pitchFamily="18" charset="0"/>
              </a:endParaRPr>
            </a:p>
          </p:txBody>
        </p:sp>
        <p:sp>
          <p:nvSpPr>
            <p:cNvPr id="13358" name="AutoShape 61"/>
            <p:cNvSpPr>
              <a:spLocks/>
            </p:cNvSpPr>
            <p:nvPr/>
          </p:nvSpPr>
          <p:spPr bwMode="auto">
            <a:xfrm>
              <a:off x="288" y="100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1414463" y="2057402"/>
            <a:ext cx="2300287" cy="830263"/>
            <a:chOff x="336" y="1536"/>
            <a:chExt cx="915" cy="523"/>
          </a:xfrm>
        </p:grpSpPr>
        <p:sp>
          <p:nvSpPr>
            <p:cNvPr id="13355" name="Text Box 64"/>
            <p:cNvSpPr txBox="1">
              <a:spLocks noChangeArrowheads="1"/>
            </p:cNvSpPr>
            <p:nvPr/>
          </p:nvSpPr>
          <p:spPr bwMode="auto">
            <a:xfrm>
              <a:off x="336" y="1536"/>
              <a:ext cx="91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 =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i="1" dirty="0">
                  <a:latin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</a:rPr>
                <a:t>+ 2,</a:t>
              </a:r>
            </a:p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</a:t>
              </a:r>
              <a:r>
                <a:rPr lang="ru-RU" sz="2400" dirty="0">
                  <a:latin typeface="Times New Roman" pitchFamily="18" charset="0"/>
                </a:rPr>
                <a:t> = 10 –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dirty="0">
                  <a:latin typeface="Times New Roman" pitchFamily="18" charset="0"/>
                </a:rPr>
                <a:t>;</a:t>
              </a:r>
            </a:p>
          </p:txBody>
        </p:sp>
        <p:sp>
          <p:nvSpPr>
            <p:cNvPr id="13356" name="AutoShape 65"/>
            <p:cNvSpPr>
              <a:spLocks/>
            </p:cNvSpPr>
            <p:nvPr/>
          </p:nvSpPr>
          <p:spPr bwMode="auto">
            <a:xfrm>
              <a:off x="336" y="158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714375" y="2895601"/>
            <a:ext cx="459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latin typeface="Times New Roman" pitchFamily="18" charset="0"/>
              </a:rPr>
              <a:t>Построим </a:t>
            </a:r>
            <a:r>
              <a:rPr lang="ru-RU" sz="2000" b="1" dirty="0" smtClean="0">
                <a:latin typeface="Times New Roman" pitchFamily="18" charset="0"/>
              </a:rPr>
              <a:t>график  первого </a:t>
            </a:r>
            <a:r>
              <a:rPr lang="ru-RU" sz="2000" b="1" dirty="0">
                <a:latin typeface="Times New Roman" pitchFamily="18" charset="0"/>
              </a:rPr>
              <a:t>уравнения</a:t>
            </a:r>
            <a:endParaRPr lang="ru-RU" sz="2400" dirty="0">
              <a:latin typeface="Times New Roman" pitchFamily="18" charset="0"/>
            </a:endParaRP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592263" y="3867449"/>
            <a:ext cx="1235075" cy="873125"/>
            <a:chOff x="422" y="2810"/>
            <a:chExt cx="778" cy="550"/>
          </a:xfrm>
        </p:grpSpPr>
        <p:sp>
          <p:nvSpPr>
            <p:cNvPr id="13345" name="Line 68"/>
            <p:cNvSpPr>
              <a:spLocks noChangeShapeType="1"/>
            </p:cNvSpPr>
            <p:nvPr/>
          </p:nvSpPr>
          <p:spPr bwMode="auto">
            <a:xfrm>
              <a:off x="62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Line 69"/>
            <p:cNvSpPr>
              <a:spLocks noChangeShapeType="1"/>
            </p:cNvSpPr>
            <p:nvPr/>
          </p:nvSpPr>
          <p:spPr bwMode="auto">
            <a:xfrm>
              <a:off x="432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Line 70"/>
            <p:cNvSpPr>
              <a:spLocks noChangeShapeType="1"/>
            </p:cNvSpPr>
            <p:nvPr/>
          </p:nvSpPr>
          <p:spPr bwMode="auto">
            <a:xfrm>
              <a:off x="912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Line 71"/>
            <p:cNvSpPr>
              <a:spLocks noChangeShapeType="1"/>
            </p:cNvSpPr>
            <p:nvPr/>
          </p:nvSpPr>
          <p:spPr bwMode="auto">
            <a:xfrm>
              <a:off x="1200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Text Box 72"/>
            <p:cNvSpPr txBox="1">
              <a:spLocks noChangeArrowheads="1"/>
            </p:cNvSpPr>
            <p:nvPr/>
          </p:nvSpPr>
          <p:spPr bwMode="auto">
            <a:xfrm>
              <a:off x="422" y="2810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 err="1">
                  <a:latin typeface="Times New Roman" pitchFamily="18" charset="0"/>
                </a:rPr>
                <a:t>х</a:t>
              </a:r>
              <a:endParaRPr lang="ru-RU" sz="2400" i="1" dirty="0">
                <a:latin typeface="Times New Roman" pitchFamily="18" charset="0"/>
              </a:endParaRPr>
            </a:p>
          </p:txBody>
        </p:sp>
        <p:sp>
          <p:nvSpPr>
            <p:cNvPr id="13350" name="Text Box 73"/>
            <p:cNvSpPr txBox="1">
              <a:spLocks noChangeArrowheads="1"/>
            </p:cNvSpPr>
            <p:nvPr/>
          </p:nvSpPr>
          <p:spPr bwMode="auto">
            <a:xfrm>
              <a:off x="432" y="3024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3351" name="Text Box 74"/>
            <p:cNvSpPr txBox="1">
              <a:spLocks noChangeArrowheads="1"/>
            </p:cNvSpPr>
            <p:nvPr/>
          </p:nvSpPr>
          <p:spPr bwMode="auto">
            <a:xfrm>
              <a:off x="672" y="28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52" name="Text Box 75"/>
            <p:cNvSpPr txBox="1">
              <a:spLocks noChangeArrowheads="1"/>
            </p:cNvSpPr>
            <p:nvPr/>
          </p:nvSpPr>
          <p:spPr bwMode="auto">
            <a:xfrm>
              <a:off x="662" y="305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53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3354" name="Text Box 77"/>
            <p:cNvSpPr txBox="1">
              <a:spLocks noChangeArrowheads="1"/>
            </p:cNvSpPr>
            <p:nvPr/>
          </p:nvSpPr>
          <p:spPr bwMode="auto">
            <a:xfrm>
              <a:off x="960" y="30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1575498" y="3424537"/>
            <a:ext cx="1300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>
                <a:latin typeface="Times New Roman" pitchFamily="18" charset="0"/>
              </a:rPr>
              <a:t>у = </a:t>
            </a:r>
            <a:r>
              <a:rPr lang="ru-RU" sz="2400" i="1" dirty="0" err="1">
                <a:latin typeface="Times New Roman" pitchFamily="18" charset="0"/>
              </a:rPr>
              <a:t>х</a:t>
            </a:r>
            <a:r>
              <a:rPr lang="ru-RU" sz="2400" i="1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+ 2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714375" y="4800601"/>
            <a:ext cx="46418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latin typeface="Times New Roman" pitchFamily="18" charset="0"/>
              </a:rPr>
              <a:t>Построим </a:t>
            </a:r>
            <a:r>
              <a:rPr lang="ru-RU" sz="2000" b="1" dirty="0" smtClean="0">
                <a:latin typeface="Times New Roman" pitchFamily="18" charset="0"/>
              </a:rPr>
              <a:t>график  второго </a:t>
            </a:r>
            <a:r>
              <a:rPr lang="ru-RU" sz="2000" b="1" dirty="0">
                <a:latin typeface="Times New Roman" pitchFamily="18" charset="0"/>
              </a:rPr>
              <a:t>уравнения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1620838" y="5300990"/>
            <a:ext cx="1435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>
                <a:latin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</a:rPr>
              <a:t> = 10 – </a:t>
            </a:r>
            <a:r>
              <a:rPr lang="ru-RU" sz="2400" i="1" dirty="0" err="1">
                <a:latin typeface="Times New Roman" pitchFamily="18" charset="0"/>
              </a:rPr>
              <a:t>х</a:t>
            </a:r>
            <a:endParaRPr lang="ru-RU" sz="2400" i="1" dirty="0">
              <a:latin typeface="Times New Roman" pitchFamily="18" charset="0"/>
            </a:endParaRP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1584325" y="5788265"/>
            <a:ext cx="1266825" cy="873125"/>
            <a:chOff x="432" y="3648"/>
            <a:chExt cx="798" cy="550"/>
          </a:xfrm>
        </p:grpSpPr>
        <p:sp>
          <p:nvSpPr>
            <p:cNvPr id="13335" name="Line 82"/>
            <p:cNvSpPr>
              <a:spLocks noChangeShapeType="1"/>
            </p:cNvSpPr>
            <p:nvPr/>
          </p:nvSpPr>
          <p:spPr bwMode="auto">
            <a:xfrm>
              <a:off x="634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6" name="Line 83"/>
            <p:cNvSpPr>
              <a:spLocks noChangeShapeType="1"/>
            </p:cNvSpPr>
            <p:nvPr/>
          </p:nvSpPr>
          <p:spPr bwMode="auto">
            <a:xfrm>
              <a:off x="442" y="391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Line 84"/>
            <p:cNvSpPr>
              <a:spLocks noChangeShapeType="1"/>
            </p:cNvSpPr>
            <p:nvPr/>
          </p:nvSpPr>
          <p:spPr bwMode="auto">
            <a:xfrm>
              <a:off x="922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Line 85"/>
            <p:cNvSpPr>
              <a:spLocks noChangeShapeType="1"/>
            </p:cNvSpPr>
            <p:nvPr/>
          </p:nvSpPr>
          <p:spPr bwMode="auto">
            <a:xfrm>
              <a:off x="1210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Text Box 86"/>
            <p:cNvSpPr txBox="1">
              <a:spLocks noChangeArrowheads="1"/>
            </p:cNvSpPr>
            <p:nvPr/>
          </p:nvSpPr>
          <p:spPr bwMode="auto">
            <a:xfrm>
              <a:off x="432" y="3648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 err="1">
                  <a:latin typeface="Times New Roman" pitchFamily="18" charset="0"/>
                </a:rPr>
                <a:t>х</a:t>
              </a:r>
              <a:endParaRPr lang="ru-RU" sz="2400" i="1" dirty="0">
                <a:latin typeface="Times New Roman" pitchFamily="18" charset="0"/>
              </a:endParaRPr>
            </a:p>
          </p:txBody>
        </p:sp>
        <p:sp>
          <p:nvSpPr>
            <p:cNvPr id="13340" name="Text Box 87"/>
            <p:cNvSpPr txBox="1">
              <a:spLocks noChangeArrowheads="1"/>
            </p:cNvSpPr>
            <p:nvPr/>
          </p:nvSpPr>
          <p:spPr bwMode="auto">
            <a:xfrm>
              <a:off x="442" y="3862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3341" name="Text Box 88"/>
            <p:cNvSpPr txBox="1">
              <a:spLocks noChangeArrowheads="1"/>
            </p:cNvSpPr>
            <p:nvPr/>
          </p:nvSpPr>
          <p:spPr bwMode="auto">
            <a:xfrm>
              <a:off x="682" y="36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42" name="Text Box 89"/>
            <p:cNvSpPr txBox="1">
              <a:spLocks noChangeArrowheads="1"/>
            </p:cNvSpPr>
            <p:nvPr/>
          </p:nvSpPr>
          <p:spPr bwMode="auto">
            <a:xfrm>
              <a:off x="576" y="388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43" name="Text Box 90"/>
            <p:cNvSpPr txBox="1">
              <a:spLocks noChangeArrowheads="1"/>
            </p:cNvSpPr>
            <p:nvPr/>
          </p:nvSpPr>
          <p:spPr bwMode="auto">
            <a:xfrm>
              <a:off x="922" y="367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44" name="Text Box 91"/>
            <p:cNvSpPr txBox="1">
              <a:spLocks noChangeArrowheads="1"/>
            </p:cNvSpPr>
            <p:nvPr/>
          </p:nvSpPr>
          <p:spPr bwMode="auto">
            <a:xfrm>
              <a:off x="970" y="39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0812" name="Text Box 92"/>
          <p:cNvSpPr txBox="1">
            <a:spLocks noChangeArrowheads="1"/>
          </p:cNvSpPr>
          <p:nvPr/>
        </p:nvSpPr>
        <p:spPr bwMode="auto">
          <a:xfrm>
            <a:off x="5486400" y="6172200"/>
            <a:ext cx="2188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</a:rPr>
              <a:t>Ответ: (4; 6)</a:t>
            </a:r>
          </a:p>
        </p:txBody>
      </p:sp>
      <p:sp>
        <p:nvSpPr>
          <p:cNvPr id="93" name="Заголовок 1"/>
          <p:cNvSpPr txBox="1">
            <a:spLocks/>
          </p:cNvSpPr>
          <p:nvPr/>
        </p:nvSpPr>
        <p:spPr>
          <a:xfrm>
            <a:off x="942976" y="214290"/>
            <a:ext cx="11001374" cy="857256"/>
          </a:xfrm>
          <a:prstGeom prst="rect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Решение системы графическим способом</a:t>
            </a:r>
          </a:p>
        </p:txBody>
      </p: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3381356" y="785794"/>
            <a:ext cx="1600200" cy="762000"/>
          </a:xfrm>
          <a:prstGeom prst="cloudCallout">
            <a:avLst>
              <a:gd name="adj1" fmla="val -49903"/>
              <a:gd name="adj2" fmla="val 49792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dirty="0">
                <a:latin typeface="Times New Roman" pitchFamily="18" charset="0"/>
              </a:rPr>
              <a:t>Выразим у</a:t>
            </a:r>
          </a:p>
          <a:p>
            <a:pPr algn="ctr" eaLnBrk="0" hangingPunct="0"/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через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х</a:t>
            </a:r>
            <a:endParaRPr lang="ru-RU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  <p:bldP spid="30773" grpId="0" animBg="1"/>
      <p:bldP spid="30774" grpId="0" animBg="1"/>
      <p:bldP spid="30775" grpId="0" animBg="1"/>
      <p:bldP spid="30776" grpId="0" animBg="1"/>
      <p:bldP spid="30777" grpId="0" animBg="1"/>
      <p:bldP spid="30778" grpId="0" animBg="1"/>
      <p:bldP spid="30786" grpId="0"/>
      <p:bldP spid="30798" grpId="0"/>
      <p:bldP spid="30799" grpId="0"/>
      <p:bldP spid="30800" grpId="0"/>
      <p:bldP spid="30812" grpId="0"/>
      <p:bldP spid="307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263" y="800100"/>
            <a:ext cx="785336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903789" y="927100"/>
            <a:ext cx="4860925" cy="4897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024563" y="4797425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391400" y="209708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391400" y="3427413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043613" y="2058988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5627689" y="920751"/>
            <a:ext cx="2447925" cy="48609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6950076" y="2960688"/>
            <a:ext cx="142875" cy="1444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996113" y="30686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6059489" y="303371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2424114" y="108902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487364" y="806849"/>
            <a:ext cx="1768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471489" y="3705226"/>
            <a:ext cx="324167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2424113" y="130492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2892426" y="13049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2459038" y="173672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459038" y="2133601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2459038" y="404177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2927351" y="404177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2424113" y="4529934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242411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927351" y="17367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927351" y="2133601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785269" y="4551364"/>
            <a:ext cx="725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96386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059488" y="1665289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A(0;3)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391400" y="2997201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B(3;0)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6203951" y="4652963"/>
            <a:ext cx="1247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C(0;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>
                <a:solidFill>
                  <a:schemeClr val="folHlink"/>
                </a:solidFill>
              </a:rPr>
              <a:t>3)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608889" y="1700214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D(3;3)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262814" y="2560639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M(2;1)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678614" y="367823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X=2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332414" y="284003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у </a:t>
            </a:r>
            <a:r>
              <a:rPr lang="en-US" b="1">
                <a:solidFill>
                  <a:srgbClr val="FF0000"/>
                </a:solidFill>
              </a:rPr>
              <a:t>=1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131" name="AutoShape 37"/>
          <p:cNvSpPr>
            <a:spLocks/>
          </p:cNvSpPr>
          <p:nvPr/>
        </p:nvSpPr>
        <p:spPr bwMode="auto">
          <a:xfrm>
            <a:off x="9730582" y="368297"/>
            <a:ext cx="177800" cy="609600"/>
          </a:xfrm>
          <a:prstGeom prst="leftBrace">
            <a:avLst>
              <a:gd name="adj1" fmla="val 2857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583490" y="6078541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Ответ: (2; 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1" y="-138901"/>
            <a:ext cx="10372725" cy="1185860"/>
          </a:xfrm>
          <a:gradFill rotWithShape="1">
            <a:gsLst>
              <a:gs pos="0">
                <a:schemeClr val="accent1">
                  <a:alpha val="12999"/>
                </a:schemeClr>
              </a:gs>
              <a:gs pos="100000">
                <a:schemeClr val="bg1">
                  <a:alpha val="4999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2400" b="1" dirty="0">
                <a:solidFill>
                  <a:srgbClr val="7030A0"/>
                </a:solidFill>
              </a:rPr>
              <a:t>Графический метод  решения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системы</a:t>
            </a:r>
            <a:r>
              <a:rPr lang="ru-RU" sz="2400" dirty="0"/>
              <a:t>       </a:t>
            </a:r>
            <a:r>
              <a:rPr lang="ru-RU" sz="2400" dirty="0" smtClean="0"/>
              <a:t>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428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3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3000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3000" fill="hold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  <p:bldP spid="5130" grpId="0" animBg="1"/>
      <p:bldP spid="5132" grpId="0" animBg="1"/>
      <p:bldP spid="5131" grpId="0" animBg="1"/>
      <p:bldP spid="5133" grpId="0" animBg="1"/>
      <p:bldP spid="5134" grpId="0" animBg="1"/>
      <p:bldP spid="4110" grpId="0"/>
      <p:bldP spid="4111" grpId="0"/>
      <p:bldP spid="5150" grpId="0"/>
      <p:bldP spid="5156" grpId="0"/>
    </p:bld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прозрачной зеленой рамкой (широкоэкранный формат)</Template>
  <TotalTime>0</TotalTime>
  <Words>925</Words>
  <Application>Microsoft Office PowerPoint</Application>
  <PresentationFormat>Широкоэкранный</PresentationFormat>
  <Paragraphs>243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Aharoni</vt:lpstr>
      <vt:lpstr>Arial</vt:lpstr>
      <vt:lpstr>Arial Black</vt:lpstr>
      <vt:lpstr>Cambria Math</vt:lpstr>
      <vt:lpstr>Century Gothic</vt:lpstr>
      <vt:lpstr>Times New Roman</vt:lpstr>
      <vt:lpstr>Sheer Green 16x9</vt:lpstr>
      <vt:lpstr>Уравнение</vt:lpstr>
      <vt:lpstr>Organization Chart</vt:lpstr>
      <vt:lpstr>«Графический метод решения системы уравнений с двумя переменными«  7 класс</vt:lpstr>
      <vt:lpstr>   Цель урока: Научить решать систему уравнений с двумя  переменными графическим методом.  Рассмотреть частные случаи решения системы линейных уравнений.  </vt:lpstr>
      <vt:lpstr>Презентация PowerPoint</vt:lpstr>
      <vt:lpstr>Что называют системой уравнений?  Рассмотрим два линейных уравнения: 1) y – 2x = – 3         2) x + y = 3  </vt:lpstr>
      <vt:lpstr>Презентация PowerPoint</vt:lpstr>
      <vt:lpstr>Способы решения линейных уравнений</vt:lpstr>
      <vt:lpstr>Алгоритм решения системы уравнений графическим способом</vt:lpstr>
      <vt:lpstr>Презентация PowerPoint</vt:lpstr>
      <vt:lpstr>Графический метод  решения системы                          x + y = 3                                                                                                y – 2x = – 3 </vt:lpstr>
      <vt:lpstr>Презентация PowerPoint</vt:lpstr>
      <vt:lpstr>                                                                        </vt:lpstr>
      <vt:lpstr>Презентация PowerPoint</vt:lpstr>
      <vt:lpstr>Презентация PowerPoint</vt:lpstr>
      <vt:lpstr> Решите систему уравнений  графическим способом (памятка) </vt:lpstr>
      <vt:lpstr>  Решите систему уравнений  графическим способом  </vt:lpstr>
      <vt:lpstr>Презентация PowerPoint</vt:lpstr>
      <vt:lpstr>Найдём координаты точек пересечения графиков</vt:lpstr>
      <vt:lpstr> Решите систему уравнений  графическим способом </vt:lpstr>
      <vt:lpstr>Домашнее задание: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2014-10-19T09:52:23Z</dcterms:created>
  <dcterms:modified xsi:type="dcterms:W3CDTF">2014-10-19T13:58:44Z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