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9" r:id="rId3"/>
    <p:sldId id="258" r:id="rId4"/>
    <p:sldId id="256" r:id="rId5"/>
    <p:sldId id="264" r:id="rId6"/>
    <p:sldId id="268" r:id="rId7"/>
    <p:sldId id="269" r:id="rId8"/>
    <p:sldId id="270" r:id="rId9"/>
    <p:sldId id="271" r:id="rId10"/>
    <p:sldId id="272" r:id="rId11"/>
    <p:sldId id="261" r:id="rId12"/>
    <p:sldId id="262" r:id="rId13"/>
    <p:sldId id="273" r:id="rId14"/>
    <p:sldId id="274" r:id="rId15"/>
    <p:sldId id="275" r:id="rId16"/>
    <p:sldId id="276" r:id="rId17"/>
    <p:sldId id="260"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9770" autoAdjust="0"/>
  </p:normalViewPr>
  <p:slideViewPr>
    <p:cSldViewPr>
      <p:cViewPr varScale="1">
        <p:scale>
          <a:sx n="65" d="100"/>
          <a:sy n="65" d="100"/>
        </p:scale>
        <p:origin x="-153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21.01.2014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21.01.2014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21.01.2014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21.01.2014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55989.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3" name="TextBox 2"/>
          <p:cNvSpPr txBox="1"/>
          <p:nvPr/>
        </p:nvSpPr>
        <p:spPr>
          <a:xfrm>
            <a:off x="955539" y="3171109"/>
            <a:ext cx="3259272" cy="1200329"/>
          </a:xfrm>
          <a:prstGeom prst="rect">
            <a:avLst/>
          </a:prstGeom>
          <a:noFill/>
        </p:spPr>
        <p:txBody>
          <a:bodyPr wrap="square" rtlCol="0">
            <a:spAutoFit/>
          </a:bodyPr>
          <a:lstStyle/>
          <a:p>
            <a:pPr algn="ctr"/>
            <a:r>
              <a:rPr lang="ru-RU" sz="3600" b="1" dirty="0" smtClean="0">
                <a:latin typeface="Franklin Gothic Medium" pitchFamily="34" charset="0"/>
                <a:cs typeface="DokChampa" pitchFamily="34" charset="-34"/>
              </a:rPr>
              <a:t>Легко ли быть ребенком </a:t>
            </a:r>
          </a:p>
        </p:txBody>
      </p:sp>
      <p:pic>
        <p:nvPicPr>
          <p:cNvPr id="4" name="Рисунок 3" descr="family1.gif"/>
          <p:cNvPicPr>
            <a:picLocks noChangeAspect="1"/>
          </p:cNvPicPr>
          <p:nvPr/>
        </p:nvPicPr>
        <p:blipFill>
          <a:blip r:embed="rId3" cstate="print"/>
          <a:stretch>
            <a:fillRect/>
          </a:stretch>
        </p:blipFill>
        <p:spPr>
          <a:xfrm>
            <a:off x="2555776" y="764704"/>
            <a:ext cx="1863376" cy="2060848"/>
          </a:xfrm>
          <a:prstGeom prst="rect">
            <a:avLst/>
          </a:prstGeom>
          <a:ln>
            <a:noFill/>
          </a:ln>
          <a:effectLst>
            <a:softEdge rad="112500"/>
          </a:effectLst>
        </p:spPr>
      </p:pic>
      <p:sp>
        <p:nvSpPr>
          <p:cNvPr id="7" name="TextBox 6"/>
          <p:cNvSpPr txBox="1"/>
          <p:nvPr/>
        </p:nvSpPr>
        <p:spPr>
          <a:xfrm>
            <a:off x="5143504" y="2143116"/>
            <a:ext cx="3259272" cy="2308324"/>
          </a:xfrm>
          <a:prstGeom prst="rect">
            <a:avLst/>
          </a:prstGeom>
          <a:noFill/>
        </p:spPr>
        <p:txBody>
          <a:bodyPr wrap="square" rtlCol="0">
            <a:spAutoFit/>
          </a:bodyPr>
          <a:lstStyle/>
          <a:p>
            <a:pPr algn="ctr"/>
            <a:r>
              <a:rPr lang="ru-RU" sz="3600" b="1" dirty="0" smtClean="0">
                <a:latin typeface="Franklin Gothic Medium" pitchFamily="34" charset="0"/>
                <a:cs typeface="DokChampa" pitchFamily="34" charset="-34"/>
              </a:rPr>
              <a:t>Как помочь ребенку вытерпеть детство</a:t>
            </a:r>
            <a:endParaRPr lang="ru-RU" sz="3600" b="1" dirty="0">
              <a:latin typeface="Franklin Gothic Medium" pitchFamily="34" charset="0"/>
              <a:cs typeface="DokChampa" pitchFamily="34" charset="-34"/>
            </a:endParaRPr>
          </a:p>
        </p:txBody>
      </p:sp>
      <p:sp>
        <p:nvSpPr>
          <p:cNvPr id="8" name="TextBox 7"/>
          <p:cNvSpPr txBox="1"/>
          <p:nvPr/>
        </p:nvSpPr>
        <p:spPr>
          <a:xfrm>
            <a:off x="3214678" y="2786058"/>
            <a:ext cx="3259272" cy="646331"/>
          </a:xfrm>
          <a:prstGeom prst="rect">
            <a:avLst/>
          </a:prstGeom>
          <a:noFill/>
        </p:spPr>
        <p:txBody>
          <a:bodyPr wrap="square" rtlCol="0">
            <a:spAutoFit/>
          </a:bodyPr>
          <a:lstStyle/>
          <a:p>
            <a:pPr algn="ctr"/>
            <a:r>
              <a:rPr lang="ru-RU" sz="3600" b="1" dirty="0" smtClean="0">
                <a:latin typeface="Franklin Gothic Medium" pitchFamily="34" charset="0"/>
                <a:cs typeface="DokChampa" pitchFamily="34" charset="-34"/>
              </a:rPr>
              <a:t>или</a:t>
            </a:r>
            <a:endParaRPr lang="ru-RU" sz="3600" b="1" dirty="0">
              <a:latin typeface="Franklin Gothic Medium" pitchFamily="34" charset="0"/>
              <a:cs typeface="DokChampa" pitchFamily="34" charset="-34"/>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2456a_70dce579_L.jpg"/>
          <p:cNvPicPr>
            <a:picLocks noChangeAspect="1"/>
          </p:cNvPicPr>
          <p:nvPr/>
        </p:nvPicPr>
        <p:blipFill>
          <a:blip r:embed="rId2" cstate="print"/>
          <a:stretch>
            <a:fillRect/>
          </a:stretch>
        </p:blipFill>
        <p:spPr>
          <a:xfrm>
            <a:off x="0" y="-99392"/>
            <a:ext cx="9144000" cy="6858000"/>
          </a:xfrm>
          <a:prstGeom prst="rect">
            <a:avLst/>
          </a:prstGeom>
        </p:spPr>
      </p:pic>
      <p:sp>
        <p:nvSpPr>
          <p:cNvPr id="5121" name="Rectangle 1"/>
          <p:cNvSpPr>
            <a:spLocks noChangeArrowheads="1"/>
          </p:cNvSpPr>
          <p:nvPr/>
        </p:nvSpPr>
        <p:spPr bwMode="auto">
          <a:xfrm>
            <a:off x="323528" y="275969"/>
            <a:ext cx="8568952"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b="1" dirty="0" smtClean="0">
                <a:latin typeface="Times New Roman" pitchFamily="18" charset="0"/>
                <a:cs typeface="Times New Roman" pitchFamily="18" charset="0"/>
              </a:rPr>
              <a:t>                                                              </a:t>
            </a:r>
            <a:r>
              <a:rPr lang="ru-RU" sz="4000" b="1" dirty="0" smtClean="0">
                <a:solidFill>
                  <a:srgbClr val="00B050"/>
                </a:solidFill>
              </a:rPr>
              <a:t>Ценности</a:t>
            </a:r>
            <a:endParaRPr lang="ru-RU" sz="4000" dirty="0" smtClean="0">
              <a:solidFill>
                <a:srgbClr val="00B050"/>
              </a:solidFill>
            </a:endParaRPr>
          </a:p>
          <a:p>
            <a:endParaRPr lang="ru-RU" sz="4000" dirty="0" smtClean="0"/>
          </a:p>
          <a:p>
            <a:r>
              <a:rPr lang="ru-RU" sz="4000" dirty="0" smtClean="0">
                <a:solidFill>
                  <a:srgbClr val="0070C0"/>
                </a:solidFill>
              </a:rPr>
              <a:t>Подразумевает </a:t>
            </a:r>
            <a:r>
              <a:rPr lang="ru-RU" sz="4000" dirty="0" smtClean="0">
                <a:solidFill>
                  <a:srgbClr val="0070C0"/>
                </a:solidFill>
              </a:rPr>
              <a:t>свободу вкусов и мировоззрения. </a:t>
            </a:r>
          </a:p>
          <a:p>
            <a:endParaRPr lang="ru-RU" sz="2000" dirty="0" smtClean="0">
              <a:latin typeface="Arial" pitchFamily="34" charset="0"/>
              <a:cs typeface="Arial" pitchFamily="34" charset="0"/>
            </a:endParaRPr>
          </a:p>
          <a:p>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endParaRPr lang="ru-RU" sz="2000" dirty="0" smtClean="0">
              <a:latin typeface="Arial" pitchFamily="34" charset="0"/>
              <a:cs typeface="Arial" pitchFamily="34" charset="0"/>
            </a:endParaRPr>
          </a:p>
          <a:p>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endParaRPr lang="ru-RU" sz="2000" dirty="0" smtClean="0">
              <a:latin typeface="Arial" pitchFamily="34" charset="0"/>
              <a:cs typeface="Arial" pitchFamily="34" charset="0"/>
            </a:endParaRPr>
          </a:p>
          <a:p>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endParaRPr lang="ru-RU" sz="2000" dirty="0" smtClean="0">
              <a:latin typeface="Arial" pitchFamily="34" charset="0"/>
              <a:cs typeface="Arial" pitchFamily="34" charset="0"/>
            </a:endParaRPr>
          </a:p>
          <a:p>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3a8d3_948a495_XL.png"/>
          <p:cNvPicPr>
            <a:picLocks noChangeAspect="1"/>
          </p:cNvPicPr>
          <p:nvPr/>
        </p:nvPicPr>
        <p:blipFill>
          <a:blip r:embed="rId2" cstate="print">
            <a:lum bright="30000"/>
          </a:blip>
          <a:stretch>
            <a:fillRect/>
          </a:stretch>
        </p:blipFill>
        <p:spPr>
          <a:xfrm>
            <a:off x="0" y="0"/>
            <a:ext cx="9144000" cy="6858000"/>
          </a:xfrm>
          <a:prstGeom prst="rect">
            <a:avLst/>
          </a:prstGeom>
        </p:spPr>
      </p:pic>
      <p:sp>
        <p:nvSpPr>
          <p:cNvPr id="7170" name="Rectangle 2"/>
          <p:cNvSpPr>
            <a:spLocks noChangeArrowheads="1"/>
          </p:cNvSpPr>
          <p:nvPr/>
        </p:nvSpPr>
        <p:spPr bwMode="auto">
          <a:xfrm>
            <a:off x="179512" y="836272"/>
            <a:ext cx="8856984"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tab pos="114300" algn="l"/>
              </a:tabLst>
            </a:pPr>
            <a:r>
              <a:rPr kumimoji="0" lang="ru-RU" sz="4000" b="0" i="0" u="none" strike="noStrike" cap="none" normalizeH="0" baseline="0" dirty="0" smtClean="0">
                <a:ln>
                  <a:noFill/>
                </a:ln>
                <a:solidFill>
                  <a:srgbClr val="0070C0"/>
                </a:solidFill>
                <a:effectLst/>
                <a:latin typeface="Times New Roman" pitchFamily="18" charset="0"/>
                <a:cs typeface="Times New Roman" pitchFamily="18" charset="0"/>
              </a:rPr>
              <a:t>Способность</a:t>
            </a:r>
            <a:r>
              <a:rPr kumimoji="0" lang="ru-RU" sz="4000" b="0" i="0" u="none" strike="noStrike" cap="none" normalizeH="0" dirty="0" smtClean="0">
                <a:ln>
                  <a:noFill/>
                </a:ln>
                <a:solidFill>
                  <a:srgbClr val="0070C0"/>
                </a:solidFill>
                <a:effectLst/>
                <a:latin typeface="Times New Roman" pitchFamily="18" charset="0"/>
                <a:cs typeface="Times New Roman" pitchFamily="18" charset="0"/>
              </a:rPr>
              <a:t> человека поддерживать свои границы целостными и не разрушаться под влиянием внешних провокаций называется </a:t>
            </a:r>
            <a:r>
              <a:rPr kumimoji="0" lang="ru-RU" sz="4000" b="1" i="0" u="none" strike="noStrike" cap="none" normalizeH="0" dirty="0" smtClean="0">
                <a:ln>
                  <a:noFill/>
                </a:ln>
                <a:solidFill>
                  <a:srgbClr val="00B050"/>
                </a:solidFill>
                <a:effectLst/>
                <a:latin typeface="Times New Roman" pitchFamily="18" charset="0"/>
                <a:cs typeface="Times New Roman" pitchFamily="18" charset="0"/>
              </a:rPr>
              <a:t>психологической суверенностью</a:t>
            </a:r>
            <a:endParaRPr kumimoji="0" lang="ru-RU" sz="4000" b="1" i="0" u="none" strike="noStrike" cap="none" normalizeH="0" baseline="0" dirty="0" smtClean="0">
              <a:ln>
                <a:noFill/>
              </a:ln>
              <a:solidFill>
                <a:srgbClr val="00B05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396b0_d58344bc_l.gif"/>
          <p:cNvPicPr>
            <a:picLocks noChangeAspect="1"/>
          </p:cNvPicPr>
          <p:nvPr/>
        </p:nvPicPr>
        <p:blipFill>
          <a:blip r:embed="rId2" cstate="print"/>
          <a:stretch>
            <a:fillRect/>
          </a:stretch>
        </p:blipFill>
        <p:spPr>
          <a:xfrm>
            <a:off x="0" y="1"/>
            <a:ext cx="9144000" cy="6857999"/>
          </a:xfrm>
          <a:prstGeom prst="rect">
            <a:avLst/>
          </a:prstGeom>
        </p:spPr>
      </p:pic>
      <p:sp>
        <p:nvSpPr>
          <p:cNvPr id="6145" name="Rectangle 1"/>
          <p:cNvSpPr>
            <a:spLocks noChangeArrowheads="1"/>
          </p:cNvSpPr>
          <p:nvPr/>
        </p:nvSpPr>
        <p:spPr bwMode="auto">
          <a:xfrm>
            <a:off x="107504" y="133776"/>
            <a:ext cx="903649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ru-RU" sz="1200" b="1" i="0" u="none"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rPr>
              <a:t>                                                                          </a:t>
            </a:r>
            <a:endParaRPr kumimoji="0" lang="ru-RU" sz="1200" b="1" i="0" u="none"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lang="ru-RU" sz="1200" b="1" dirty="0" smtClean="0">
              <a:solidFill>
                <a:srgbClr val="008000"/>
              </a:solidFill>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kumimoji="0" lang="ru-RU" sz="1200" b="1" i="0" u="none"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lang="ru-RU" sz="1200" b="1" dirty="0" smtClean="0">
              <a:solidFill>
                <a:srgbClr val="008000"/>
              </a:solidFill>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kumimoji="0" lang="ru-RU" sz="1200" b="1" i="0" u="none"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lang="ru-RU" sz="1200" b="1" dirty="0" smtClean="0">
              <a:solidFill>
                <a:srgbClr val="008000"/>
              </a:solidFill>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kumimoji="0" lang="ru-RU" sz="1200" b="1" i="0" u="none"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lang="ru-RU" sz="1200" b="1" dirty="0" smtClean="0">
              <a:solidFill>
                <a:srgbClr val="008000"/>
              </a:solidFill>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kumimoji="0" lang="ru-RU" sz="1200" b="1" i="0" u="none"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lang="ru-RU" sz="1200" b="1" dirty="0" smtClean="0">
              <a:solidFill>
                <a:srgbClr val="008000"/>
              </a:solidFill>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kumimoji="0" lang="ru-RU" sz="1200" b="1" i="0" u="none"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lang="ru-RU" sz="1200" b="1" dirty="0" smtClean="0">
              <a:solidFill>
                <a:srgbClr val="008000"/>
              </a:solidFill>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ru-RU" sz="72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Дискуссия</a:t>
            </a:r>
            <a:endParaRPr kumimoji="0" lang="ru-RU" sz="7200" b="0" i="0" u="none" strike="noStrike" cap="none" normalizeH="0" baseline="0" dirty="0" smtClean="0">
              <a:ln>
                <a:noFill/>
              </a:ln>
              <a:solidFill>
                <a:srgbClr val="0070C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396b0_d58344bc_l.gif"/>
          <p:cNvPicPr>
            <a:picLocks noChangeAspect="1"/>
          </p:cNvPicPr>
          <p:nvPr/>
        </p:nvPicPr>
        <p:blipFill>
          <a:blip r:embed="rId2" cstate="print"/>
          <a:stretch>
            <a:fillRect/>
          </a:stretch>
        </p:blipFill>
        <p:spPr>
          <a:xfrm>
            <a:off x="0" y="1"/>
            <a:ext cx="9144000" cy="6857999"/>
          </a:xfrm>
          <a:prstGeom prst="rect">
            <a:avLst/>
          </a:prstGeom>
        </p:spPr>
      </p:pic>
      <p:sp>
        <p:nvSpPr>
          <p:cNvPr id="6145" name="Rectangle 1"/>
          <p:cNvSpPr>
            <a:spLocks noChangeArrowheads="1"/>
          </p:cNvSpPr>
          <p:nvPr/>
        </p:nvSpPr>
        <p:spPr bwMode="auto">
          <a:xfrm>
            <a:off x="107504" y="133776"/>
            <a:ext cx="9036496"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ru-RU" sz="1200" b="1" i="0" u="none"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rPr>
              <a:t>                                                                          </a:t>
            </a:r>
            <a:endParaRPr lang="ru-RU" sz="1200" b="1" dirty="0" smtClean="0">
              <a:solidFill>
                <a:srgbClr val="008000"/>
              </a:solidFill>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lang="ru-RU" sz="2800" dirty="0" smtClean="0"/>
              <a:t>1</a:t>
            </a:r>
            <a:r>
              <a:rPr lang="ru-RU" sz="2800" dirty="0" smtClean="0"/>
              <a:t>. Родители с пренебрежением относятся к 8-летнему сыну, если он начинает высказывать свое мнение во время семейного разговора.  Они постоянно повторяют ему: «Ты еще мал, чтобы советовать», «Ничего еще е понимаешь в жизни», «Замолчи и не встревай» и т.д. Сын очень обижается после таких слов и молча уходит в свою комнату.</a:t>
            </a:r>
          </a:p>
          <a:p>
            <a:endParaRPr lang="ru-RU" sz="2800" i="1" dirty="0" smtClean="0"/>
          </a:p>
          <a:p>
            <a:r>
              <a:rPr lang="ru-RU" sz="2800" i="1" dirty="0" smtClean="0"/>
              <a:t>В </a:t>
            </a:r>
            <a:r>
              <a:rPr lang="ru-RU" sz="2800" i="1" dirty="0" smtClean="0"/>
              <a:t>чем вы видите ошибку родителей?</a:t>
            </a:r>
            <a:endParaRPr lang="ru-RU" sz="2800" dirty="0" smtClean="0"/>
          </a:p>
          <a:p>
            <a:endParaRPr lang="ru-RU" sz="2800" i="1" dirty="0" smtClean="0"/>
          </a:p>
          <a:p>
            <a:r>
              <a:rPr lang="ru-RU" sz="2800" i="1" dirty="0" smtClean="0"/>
              <a:t>Чем </a:t>
            </a:r>
            <a:r>
              <a:rPr lang="ru-RU" sz="2800" i="1" dirty="0" smtClean="0"/>
              <a:t>впоследствии может обернуться такое поведение родителей?</a:t>
            </a:r>
            <a:endParaRPr lang="ru-RU" sz="2800" dirty="0" smtClean="0"/>
          </a:p>
          <a:p>
            <a:r>
              <a:rPr lang="ru-RU" sz="7200" b="1" dirty="0" smtClean="0"/>
              <a:t> </a:t>
            </a:r>
            <a:endParaRPr lang="ru-RU" sz="7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396b0_d58344bc_l.gif"/>
          <p:cNvPicPr>
            <a:picLocks noChangeAspect="1"/>
          </p:cNvPicPr>
          <p:nvPr/>
        </p:nvPicPr>
        <p:blipFill>
          <a:blip r:embed="rId2" cstate="print"/>
          <a:stretch>
            <a:fillRect/>
          </a:stretch>
        </p:blipFill>
        <p:spPr>
          <a:xfrm>
            <a:off x="0" y="1"/>
            <a:ext cx="9144000" cy="6857999"/>
          </a:xfrm>
          <a:prstGeom prst="rect">
            <a:avLst/>
          </a:prstGeom>
        </p:spPr>
      </p:pic>
      <p:sp>
        <p:nvSpPr>
          <p:cNvPr id="6145" name="Rectangle 1"/>
          <p:cNvSpPr>
            <a:spLocks noChangeArrowheads="1"/>
          </p:cNvSpPr>
          <p:nvPr/>
        </p:nvSpPr>
        <p:spPr bwMode="auto">
          <a:xfrm>
            <a:off x="107504" y="133776"/>
            <a:ext cx="9036496"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ru-RU" sz="1200" b="1" i="0" u="none"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rPr>
              <a:t>                                                                          </a:t>
            </a:r>
            <a:endParaRPr lang="ru-RU" sz="1200" b="1" dirty="0" smtClean="0">
              <a:solidFill>
                <a:srgbClr val="008000"/>
              </a:solidFill>
              <a:latin typeface="Times New Roman" pitchFamily="18" charset="0"/>
              <a:ea typeface="Calibri" pitchFamily="34" charset="0"/>
              <a:cs typeface="Times New Roman" pitchFamily="18" charset="0"/>
            </a:endParaRPr>
          </a:p>
          <a:p>
            <a:r>
              <a:rPr lang="ru-RU" sz="2800" dirty="0" smtClean="0"/>
              <a:t>2. Наводя порядок в комнате своего 10-летнего сына, мать выбрасывает многие его вещи, которые, по ее мнению, являются бесполезными и ненужными. Когда мальчик начинает противиться ее действиям, в ответ сыплются обидные слова. Мама считает, что она отвечает за порядок в доме и имеет право поступать так.</a:t>
            </a:r>
          </a:p>
          <a:p>
            <a:endParaRPr lang="ru-RU" sz="2800" i="1" dirty="0" smtClean="0"/>
          </a:p>
          <a:p>
            <a:r>
              <a:rPr lang="ru-RU" sz="2800" i="1" dirty="0" smtClean="0"/>
              <a:t>Правильно </a:t>
            </a:r>
            <a:r>
              <a:rPr lang="ru-RU" sz="2800" i="1" dirty="0" smtClean="0"/>
              <a:t>ли поступает мама?</a:t>
            </a:r>
            <a:endParaRPr lang="ru-RU" sz="2800" dirty="0" smtClean="0"/>
          </a:p>
          <a:p>
            <a:endParaRPr lang="ru-RU" sz="2800" i="1" dirty="0" smtClean="0"/>
          </a:p>
          <a:p>
            <a:r>
              <a:rPr lang="ru-RU" sz="2800" i="1" dirty="0" smtClean="0"/>
              <a:t>Какие </a:t>
            </a:r>
            <a:r>
              <a:rPr lang="ru-RU" sz="2800" i="1" dirty="0" smtClean="0"/>
              <a:t>права ребенка нарушаются в этом случае?</a:t>
            </a:r>
            <a:endParaRPr lang="ru-RU" sz="2800" dirty="0" smtClean="0"/>
          </a:p>
          <a:p>
            <a:r>
              <a:rPr lang="ru-RU" sz="7200" b="1" dirty="0" smtClean="0"/>
              <a:t> </a:t>
            </a:r>
            <a:endParaRPr lang="ru-RU" sz="7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396b0_d58344bc_l.gif"/>
          <p:cNvPicPr>
            <a:picLocks noChangeAspect="1"/>
          </p:cNvPicPr>
          <p:nvPr/>
        </p:nvPicPr>
        <p:blipFill>
          <a:blip r:embed="rId2" cstate="print"/>
          <a:stretch>
            <a:fillRect/>
          </a:stretch>
        </p:blipFill>
        <p:spPr>
          <a:xfrm>
            <a:off x="0" y="1"/>
            <a:ext cx="9144000" cy="6857999"/>
          </a:xfrm>
          <a:prstGeom prst="rect">
            <a:avLst/>
          </a:prstGeom>
        </p:spPr>
      </p:pic>
      <p:sp>
        <p:nvSpPr>
          <p:cNvPr id="6145" name="Rectangle 1"/>
          <p:cNvSpPr>
            <a:spLocks noChangeArrowheads="1"/>
          </p:cNvSpPr>
          <p:nvPr/>
        </p:nvSpPr>
        <p:spPr bwMode="auto">
          <a:xfrm>
            <a:off x="107504" y="133776"/>
            <a:ext cx="9036496"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ru-RU" sz="1200" b="1" i="0" u="none"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rPr>
              <a:t>                                                                          </a:t>
            </a:r>
            <a:endParaRPr lang="ru-RU" sz="1200" b="1" dirty="0" smtClean="0">
              <a:solidFill>
                <a:srgbClr val="008000"/>
              </a:solidFill>
              <a:latin typeface="Times New Roman" pitchFamily="18" charset="0"/>
              <a:ea typeface="Calibri" pitchFamily="34" charset="0"/>
              <a:cs typeface="Times New Roman" pitchFamily="18" charset="0"/>
            </a:endParaRPr>
          </a:p>
          <a:p>
            <a:r>
              <a:rPr lang="ru-RU" sz="2800" dirty="0" smtClean="0"/>
              <a:t>3. Мальчик часто приносит из школы замечания в дневнике о том, что дерется с одноклассниками. Родители начинают бить ребенка за это.</a:t>
            </a:r>
          </a:p>
          <a:p>
            <a:endParaRPr lang="ru-RU" sz="2800" i="1" dirty="0" smtClean="0"/>
          </a:p>
          <a:p>
            <a:r>
              <a:rPr lang="ru-RU" sz="2800" i="1" dirty="0" smtClean="0"/>
              <a:t>Чем </a:t>
            </a:r>
            <a:r>
              <a:rPr lang="ru-RU" sz="2800" i="1" dirty="0" smtClean="0"/>
              <a:t>вызваны постоянные драки мальчика?</a:t>
            </a:r>
            <a:endParaRPr lang="ru-RU" sz="2800" dirty="0" smtClean="0"/>
          </a:p>
          <a:p>
            <a:endParaRPr lang="ru-RU" sz="2800" i="1" dirty="0" smtClean="0"/>
          </a:p>
          <a:p>
            <a:r>
              <a:rPr lang="ru-RU" sz="2800" i="1" dirty="0" smtClean="0"/>
              <a:t>Каким </a:t>
            </a:r>
            <a:r>
              <a:rPr lang="ru-RU" sz="2800" i="1" dirty="0" smtClean="0"/>
              <a:t>поступкам родителей он подражает?</a:t>
            </a:r>
            <a:endParaRPr lang="ru-RU" sz="2800" dirty="0" smtClean="0"/>
          </a:p>
          <a:p>
            <a:endParaRPr lang="ru-RU" sz="2800" i="1" dirty="0" smtClean="0"/>
          </a:p>
          <a:p>
            <a:r>
              <a:rPr lang="ru-RU" sz="2800" i="1" dirty="0" smtClean="0"/>
              <a:t>Как </a:t>
            </a:r>
            <a:r>
              <a:rPr lang="ru-RU" sz="2800" i="1" dirty="0" smtClean="0"/>
              <a:t>должны поступать мамы и папы в подобной ситуации?</a:t>
            </a:r>
            <a:endParaRPr lang="ru-RU" sz="2800" dirty="0" smtClean="0"/>
          </a:p>
          <a:p>
            <a:r>
              <a:rPr lang="ru-RU" sz="7200" b="1" dirty="0" smtClean="0"/>
              <a:t> </a:t>
            </a:r>
            <a:endParaRPr lang="ru-RU" sz="7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396b0_d58344bc_l.gif"/>
          <p:cNvPicPr>
            <a:picLocks noChangeAspect="1"/>
          </p:cNvPicPr>
          <p:nvPr/>
        </p:nvPicPr>
        <p:blipFill>
          <a:blip r:embed="rId2" cstate="print"/>
          <a:stretch>
            <a:fillRect/>
          </a:stretch>
        </p:blipFill>
        <p:spPr>
          <a:xfrm>
            <a:off x="0" y="1"/>
            <a:ext cx="9144000" cy="6857999"/>
          </a:xfrm>
          <a:prstGeom prst="rect">
            <a:avLst/>
          </a:prstGeom>
        </p:spPr>
      </p:pic>
      <p:sp>
        <p:nvSpPr>
          <p:cNvPr id="6145" name="Rectangle 1"/>
          <p:cNvSpPr>
            <a:spLocks noChangeArrowheads="1"/>
          </p:cNvSpPr>
          <p:nvPr/>
        </p:nvSpPr>
        <p:spPr bwMode="auto">
          <a:xfrm>
            <a:off x="107504" y="133776"/>
            <a:ext cx="9036496" cy="72327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ru-RU" sz="1200" b="1" i="0" u="none"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rPr>
              <a:t>                                                                          </a:t>
            </a:r>
            <a:endParaRPr lang="ru-RU" sz="1200" b="1" dirty="0" smtClean="0">
              <a:solidFill>
                <a:srgbClr val="008000"/>
              </a:solidFill>
              <a:latin typeface="Times New Roman" pitchFamily="18" charset="0"/>
              <a:ea typeface="Calibri" pitchFamily="34" charset="0"/>
              <a:cs typeface="Times New Roman" pitchFamily="18" charset="0"/>
            </a:endParaRPr>
          </a:p>
          <a:p>
            <a:r>
              <a:rPr lang="ru-RU" sz="2400" dirty="0" smtClean="0"/>
              <a:t>4. Новелла о мальчике и папе: «Так и существовали: ребенок все время ошибался, на то он и ребенок, а папа все время лишал его чего-то, на то он и папа. К семи годам оказалось, что ребенок никогда не бывал в театре, в цирке, в кино, в зоопарке. Сказок ему не рассказывали, книжек не покупали, игрушек не дарили, шоколадом не кормили. У него не было лыж, не было санок, не было коньков, не было мяча. Друзей у него тоже не было, по той же причине… Зато он без предупреждения стелил постель и без разговоров ложился спать. Во всем остальном он был </a:t>
            </a:r>
            <a:r>
              <a:rPr lang="ru-RU" sz="2400" dirty="0" err="1" smtClean="0"/>
              <a:t>дурак</a:t>
            </a:r>
            <a:r>
              <a:rPr lang="ru-RU" sz="2400" dirty="0" smtClean="0"/>
              <a:t> </a:t>
            </a:r>
            <a:r>
              <a:rPr lang="ru-RU" sz="2400" dirty="0" err="1" smtClean="0"/>
              <a:t>дураком</a:t>
            </a:r>
            <a:r>
              <a:rPr lang="ru-RU" sz="2400" dirty="0" smtClean="0"/>
              <a:t>». (</a:t>
            </a:r>
            <a:r>
              <a:rPr lang="ru-RU" sz="2400" dirty="0" err="1" smtClean="0"/>
              <a:t>А.С.Спиваковская</a:t>
            </a:r>
            <a:r>
              <a:rPr lang="ru-RU" sz="2400" dirty="0" smtClean="0"/>
              <a:t>. Психотерапия: игра, детство, семья.)</a:t>
            </a:r>
          </a:p>
          <a:p>
            <a:endParaRPr lang="ru-RU" sz="2800" i="1" dirty="0" smtClean="0"/>
          </a:p>
          <a:p>
            <a:r>
              <a:rPr lang="ru-RU" sz="2800" i="1" dirty="0" smtClean="0"/>
              <a:t>Достигло </a:t>
            </a:r>
            <a:r>
              <a:rPr lang="ru-RU" sz="2800" i="1" dirty="0" smtClean="0"/>
              <a:t>ли папино воспитание желаемого результата?</a:t>
            </a:r>
            <a:endParaRPr lang="ru-RU" sz="2800" dirty="0" smtClean="0"/>
          </a:p>
          <a:p>
            <a:endParaRPr lang="ru-RU" sz="2800" i="1" dirty="0" smtClean="0"/>
          </a:p>
          <a:p>
            <a:r>
              <a:rPr lang="ru-RU" sz="2800" i="1" dirty="0" smtClean="0"/>
              <a:t>Такими </a:t>
            </a:r>
            <a:r>
              <a:rPr lang="ru-RU" sz="2800" i="1" dirty="0" smtClean="0"/>
              <a:t>ли мы хотим видеть своих детей?</a:t>
            </a:r>
            <a:endParaRPr lang="ru-RU" sz="2800" dirty="0" smtClean="0"/>
          </a:p>
          <a:p>
            <a:r>
              <a:rPr lang="ru-RU" sz="7200" b="1" dirty="0" smtClean="0"/>
              <a:t> </a:t>
            </a:r>
            <a:endParaRPr lang="ru-RU" sz="7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0_76aee_c2e47a7e_XL.pn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827585" y="2204864"/>
            <a:ext cx="6912768" cy="2123658"/>
          </a:xfrm>
          <a:prstGeom prst="rect">
            <a:avLst/>
          </a:prstGeom>
          <a:noFill/>
        </p:spPr>
        <p:txBody>
          <a:bodyPr wrap="square" rtlCol="0">
            <a:spAutoFit/>
          </a:bodyPr>
          <a:lstStyle/>
          <a:p>
            <a:r>
              <a:rPr lang="ru-RU" sz="3200" dirty="0" smtClean="0">
                <a:latin typeface="Segoe Script" pitchFamily="34" charset="0"/>
              </a:rPr>
              <a:t>   </a:t>
            </a:r>
            <a:r>
              <a:rPr lang="ru-RU" sz="3200" b="1" dirty="0" smtClean="0">
                <a:latin typeface="Segoe Script" pitchFamily="34" charset="0"/>
              </a:rPr>
              <a:t>Воспитание - это наука,   </a:t>
            </a:r>
          </a:p>
          <a:p>
            <a:r>
              <a:rPr lang="ru-RU" sz="3200" b="1" dirty="0" smtClean="0">
                <a:latin typeface="Segoe Script" pitchFamily="34" charset="0"/>
              </a:rPr>
              <a:t>   научающая наших детей     </a:t>
            </a:r>
          </a:p>
          <a:p>
            <a:r>
              <a:rPr lang="ru-RU" sz="3200" b="1" dirty="0" smtClean="0">
                <a:latin typeface="Segoe Script" pitchFamily="34" charset="0"/>
              </a:rPr>
              <a:t>   обходиться без нас.</a:t>
            </a:r>
            <a:r>
              <a:rPr lang="ru-RU" dirty="0" smtClean="0"/>
              <a:t/>
            </a:r>
            <a:br>
              <a:rPr lang="ru-RU" dirty="0" smtClean="0"/>
            </a:br>
            <a:r>
              <a:rPr lang="ru-RU" dirty="0" smtClean="0"/>
              <a:t/>
            </a:r>
            <a:br>
              <a:rPr lang="ru-RU" dirty="0" smtClean="0"/>
            </a:br>
            <a:endParaRPr lang="ru-RU" dirty="0"/>
          </a:p>
        </p:txBody>
      </p:sp>
      <p:sp>
        <p:nvSpPr>
          <p:cNvPr id="6" name="Прямоугольник 5"/>
          <p:cNvSpPr/>
          <p:nvPr/>
        </p:nvSpPr>
        <p:spPr>
          <a:xfrm>
            <a:off x="1331640" y="4077072"/>
            <a:ext cx="2184252" cy="369332"/>
          </a:xfrm>
          <a:prstGeom prst="rect">
            <a:avLst/>
          </a:prstGeom>
        </p:spPr>
        <p:txBody>
          <a:bodyPr wrap="none">
            <a:spAutoFit/>
          </a:bodyPr>
          <a:lstStyle/>
          <a:p>
            <a:r>
              <a:rPr lang="ru-RU" dirty="0" smtClean="0"/>
              <a:t>автор:  </a:t>
            </a:r>
            <a:r>
              <a:rPr lang="ru-RU" dirty="0" err="1" smtClean="0"/>
              <a:t>Легуве</a:t>
            </a:r>
            <a:r>
              <a:rPr lang="ru-RU" dirty="0" smtClean="0"/>
              <a:t> Эрнст</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239286850_light-backgrounds-12.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0"/>
            <a:ext cx="9143999" cy="5016758"/>
          </a:xfrm>
          <a:prstGeom prst="rect">
            <a:avLst/>
          </a:prstGeom>
          <a:noFill/>
        </p:spPr>
        <p:txBody>
          <a:bodyPr wrap="square" rtlCol="0">
            <a:spAutoFit/>
          </a:bodyPr>
          <a:lstStyle/>
          <a:p>
            <a:pPr algn="ctr"/>
            <a:r>
              <a:rPr lang="ru-RU" sz="4000" b="1" dirty="0" smtClean="0">
                <a:solidFill>
                  <a:srgbClr val="7030A0"/>
                </a:solidFill>
                <a:latin typeface="Times New Roman" pitchFamily="18" charset="0"/>
                <a:cs typeface="Times New Roman" pitchFamily="18" charset="0"/>
              </a:rPr>
              <a:t>ВИДИМ ЛИ МЫ В РЕБЕНКЕ ЛИЧНОСТЬ?</a:t>
            </a:r>
          </a:p>
          <a:p>
            <a:pPr algn="ctr"/>
            <a:endParaRPr lang="ru-RU" sz="4000" b="1" dirty="0" smtClean="0">
              <a:solidFill>
                <a:srgbClr val="7030A0"/>
              </a:solidFill>
              <a:latin typeface="Times New Roman" pitchFamily="18" charset="0"/>
              <a:cs typeface="Times New Roman" pitchFamily="18" charset="0"/>
            </a:endParaRPr>
          </a:p>
          <a:p>
            <a:pPr algn="ctr"/>
            <a:r>
              <a:rPr lang="ru-RU" sz="4000" b="1" dirty="0" smtClean="0">
                <a:solidFill>
                  <a:srgbClr val="7030A0"/>
                </a:solidFill>
                <a:latin typeface="Times New Roman" pitchFamily="18" charset="0"/>
                <a:cs typeface="Times New Roman" pitchFamily="18" charset="0"/>
              </a:rPr>
              <a:t>ПОНИМАЕМ ЛИ ЕГО УНИКАЛЬНОСТЬ?</a:t>
            </a:r>
          </a:p>
          <a:p>
            <a:pPr algn="ctr"/>
            <a:endParaRPr lang="ru-RU" sz="4000" b="1" dirty="0" smtClean="0">
              <a:solidFill>
                <a:srgbClr val="7030A0"/>
              </a:solidFill>
              <a:latin typeface="Times New Roman" pitchFamily="18" charset="0"/>
              <a:cs typeface="Times New Roman" pitchFamily="18" charset="0"/>
            </a:endParaRPr>
          </a:p>
          <a:p>
            <a:pPr algn="ctr"/>
            <a:r>
              <a:rPr lang="ru-RU" sz="4000" b="1" dirty="0" smtClean="0">
                <a:solidFill>
                  <a:srgbClr val="7030A0"/>
                </a:solidFill>
                <a:latin typeface="Times New Roman" pitchFamily="18" charset="0"/>
                <a:cs typeface="Times New Roman" pitchFamily="18" charset="0"/>
              </a:rPr>
              <a:t>ДОПУСКАЕМ ЛИ МЫСЛЬ, ЧТО БЫТЬ РЕБЕНКОМ ТРУДНО?</a:t>
            </a:r>
            <a:endParaRPr lang="ru-RU" sz="40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4714b_c82faff7_L.jpg"/>
          <p:cNvPicPr>
            <a:picLocks noChangeAspect="1"/>
          </p:cNvPicPr>
          <p:nvPr/>
        </p:nvPicPr>
        <p:blipFill>
          <a:blip r:embed="rId2" cstate="print"/>
          <a:stretch>
            <a:fillRect/>
          </a:stretch>
        </p:blipFill>
        <p:spPr>
          <a:xfrm>
            <a:off x="6057900" y="0"/>
            <a:ext cx="3086100" cy="6858000"/>
          </a:xfrm>
          <a:prstGeom prst="rect">
            <a:avLst/>
          </a:prstGeom>
        </p:spPr>
      </p:pic>
      <p:sp>
        <p:nvSpPr>
          <p:cNvPr id="11265" name="Rectangle 1"/>
          <p:cNvSpPr>
            <a:spLocks noChangeArrowheads="1"/>
          </p:cNvSpPr>
          <p:nvPr/>
        </p:nvSpPr>
        <p:spPr bwMode="auto">
          <a:xfrm>
            <a:off x="500034" y="1285860"/>
            <a:ext cx="8342348" cy="35240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5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sz="1050" b="1" dirty="0" smtClean="0">
              <a:solidFill>
                <a:srgbClr val="FF0000"/>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5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50" b="1" dirty="0" smtClean="0">
              <a:solidFill>
                <a:srgbClr val="FF0000"/>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5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50" b="1" dirty="0" smtClean="0">
              <a:solidFill>
                <a:srgbClr val="FF0000"/>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«Уважать – это считаться с человеком, принимать во внимание и соблюдать его интересы».</a:t>
            </a:r>
          </a:p>
          <a:p>
            <a:pPr marL="0" marR="0" lvl="0" indent="0" algn="l" defTabSz="914400" rtl="0" eaLnBrk="1" fontAlgn="base" latinLnBrk="0" hangingPunct="1">
              <a:lnSpc>
                <a:spcPct val="100000"/>
              </a:lnSpc>
              <a:spcBef>
                <a:spcPct val="0"/>
              </a:spcBef>
              <a:spcAft>
                <a:spcPct val="0"/>
              </a:spcAft>
              <a:buClrTx/>
              <a:buSzTx/>
              <a:buFontTx/>
              <a:buNone/>
              <a:tabLst/>
            </a:pPr>
            <a:endParaRPr lang="ru-RU" sz="3200" b="1" dirty="0" smtClean="0">
              <a:solidFill>
                <a:srgbClr val="0070C0"/>
              </a:solidFill>
              <a:latin typeface="Times New Roman" pitchFamily="18" charset="0"/>
              <a:ea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lang="ru-RU" sz="3200" b="1" dirty="0" smtClean="0">
                <a:solidFill>
                  <a:srgbClr val="0070C0"/>
                </a:solidFill>
                <a:latin typeface="Times New Roman" pitchFamily="18" charset="0"/>
                <a:ea typeface="Times New Roman" pitchFamily="18" charset="0"/>
                <a:cs typeface="Times New Roman" pitchFamily="18" charset="0"/>
              </a:rPr>
              <a:t>Толковый словарь В.Даля</a:t>
            </a:r>
            <a:endParaRPr kumimoji="0" lang="ru-RU" sz="32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67a7c_8382afef_orig.png"/>
          <p:cNvPicPr>
            <a:picLocks noChangeAspect="1"/>
          </p:cNvPicPr>
          <p:nvPr/>
        </p:nvPicPr>
        <p:blipFill>
          <a:blip r:embed="rId2" cstate="print">
            <a:lum bright="30000" contrast="-30000"/>
          </a:blip>
          <a:stretch>
            <a:fillRect/>
          </a:stretch>
        </p:blipFill>
        <p:spPr>
          <a:xfrm>
            <a:off x="0" y="0"/>
            <a:ext cx="9144000" cy="6858000"/>
          </a:xfrm>
          <a:prstGeom prst="rect">
            <a:avLst/>
          </a:prstGeom>
        </p:spPr>
      </p:pic>
      <p:sp>
        <p:nvSpPr>
          <p:cNvPr id="10241" name="Rectangle 1"/>
          <p:cNvSpPr>
            <a:spLocks noChangeArrowheads="1"/>
          </p:cNvSpPr>
          <p:nvPr/>
        </p:nvSpPr>
        <p:spPr bwMode="auto">
          <a:xfrm>
            <a:off x="179512" y="260648"/>
            <a:ext cx="871296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tab pos="457200" algn="l"/>
              </a:tabLst>
            </a:pPr>
            <a:r>
              <a:rPr kumimoji="0" lang="ru-RU" sz="3200" b="0" i="0" u="none" strike="noStrike" cap="none" normalizeH="0" baseline="0" dirty="0" smtClean="0">
                <a:ln>
                  <a:noFill/>
                </a:ln>
                <a:solidFill>
                  <a:srgbClr val="00B050"/>
                </a:solidFill>
                <a:effectLst/>
                <a:latin typeface="Times New Roman" pitchFamily="18" charset="0"/>
                <a:cs typeface="Times New Roman" pitchFamily="18" charset="0"/>
              </a:rPr>
              <a:t>Психологическое</a:t>
            </a:r>
            <a:r>
              <a:rPr kumimoji="0" lang="ru-RU" sz="3200" b="0" i="0" u="none" strike="noStrike" cap="none" normalizeH="0" dirty="0" smtClean="0">
                <a:ln>
                  <a:noFill/>
                </a:ln>
                <a:solidFill>
                  <a:srgbClr val="00B050"/>
                </a:solidFill>
                <a:effectLst/>
                <a:latin typeface="Times New Roman" pitchFamily="18" charset="0"/>
                <a:cs typeface="Times New Roman" pitchFamily="18" charset="0"/>
              </a:rPr>
              <a:t> пространство личности</a:t>
            </a:r>
            <a:endParaRPr kumimoji="0" lang="ru-RU" sz="3200" b="0" i="0" u="none" strike="noStrike" cap="none" normalizeH="0" baseline="0" dirty="0" smtClean="0">
              <a:ln>
                <a:noFill/>
              </a:ln>
              <a:solidFill>
                <a:srgbClr val="00B050"/>
              </a:solidFill>
              <a:effectLst/>
              <a:latin typeface="Times New Roman" pitchFamily="18" charset="0"/>
              <a:cs typeface="Times New Roman" pitchFamily="18" charset="0"/>
            </a:endParaRPr>
          </a:p>
        </p:txBody>
      </p:sp>
      <p:pic>
        <p:nvPicPr>
          <p:cNvPr id="4" name="Рисунок 3" descr="псих простр"/>
          <p:cNvPicPr/>
          <p:nvPr/>
        </p:nvPicPr>
        <p:blipFill>
          <a:blip r:embed="rId3"/>
          <a:srcRect/>
          <a:stretch>
            <a:fillRect/>
          </a:stretch>
        </p:blipFill>
        <p:spPr bwMode="auto">
          <a:xfrm>
            <a:off x="2285984" y="1357298"/>
            <a:ext cx="4848247"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2456a_70dce579_L.jpg"/>
          <p:cNvPicPr>
            <a:picLocks noChangeAspect="1"/>
          </p:cNvPicPr>
          <p:nvPr/>
        </p:nvPicPr>
        <p:blipFill>
          <a:blip r:embed="rId2" cstate="print"/>
          <a:stretch>
            <a:fillRect/>
          </a:stretch>
        </p:blipFill>
        <p:spPr>
          <a:xfrm>
            <a:off x="0" y="-99392"/>
            <a:ext cx="9144000" cy="6858000"/>
          </a:xfrm>
          <a:prstGeom prst="rect">
            <a:avLst/>
          </a:prstGeom>
        </p:spPr>
      </p:pic>
      <p:sp>
        <p:nvSpPr>
          <p:cNvPr id="5121" name="Rectangle 1"/>
          <p:cNvSpPr>
            <a:spLocks noChangeArrowheads="1"/>
          </p:cNvSpPr>
          <p:nvPr/>
        </p:nvSpPr>
        <p:spPr bwMode="auto">
          <a:xfrm>
            <a:off x="323528" y="275969"/>
            <a:ext cx="8568952"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b="1" dirty="0" smtClean="0">
                <a:latin typeface="Times New Roman" pitchFamily="18" charset="0"/>
                <a:cs typeface="Times New Roman" pitchFamily="18" charset="0"/>
              </a:rPr>
              <a:t>                                                              </a:t>
            </a:r>
            <a:r>
              <a:rPr lang="ru-RU" sz="4000" b="1" dirty="0" smtClean="0">
                <a:solidFill>
                  <a:srgbClr val="00B050"/>
                </a:solidFill>
                <a:latin typeface="Times New Roman" pitchFamily="18" charset="0"/>
                <a:cs typeface="Times New Roman" pitchFamily="18" charset="0"/>
              </a:rPr>
              <a:t>Физическое тело  - </a:t>
            </a:r>
          </a:p>
          <a:p>
            <a:endParaRPr lang="ru-RU" sz="4000" dirty="0" smtClean="0">
              <a:latin typeface="Times New Roman" pitchFamily="18" charset="0"/>
              <a:cs typeface="Times New Roman" pitchFamily="18" charset="0"/>
            </a:endParaRPr>
          </a:p>
          <a:p>
            <a:r>
              <a:rPr lang="ru-RU" sz="4000" dirty="0" smtClean="0">
                <a:solidFill>
                  <a:srgbClr val="0070C0"/>
                </a:solidFill>
                <a:latin typeface="Times New Roman" pitchFamily="18" charset="0"/>
                <a:cs typeface="Times New Roman" pitchFamily="18" charset="0"/>
              </a:rPr>
              <a:t>физический комфорт человека, его пищевые привычки, удобство одежды, удобная поза, т.д. </a:t>
            </a:r>
            <a:endParaRPr kumimoji="0" lang="ru-RU" sz="4000" i="0" u="none" strike="noStrike" cap="none" normalizeH="0" baseline="0" dirty="0" smtClean="0">
              <a:ln>
                <a:noFill/>
              </a:ln>
              <a:solidFill>
                <a:srgbClr val="0070C0"/>
              </a:solidFill>
              <a:effectLst/>
              <a:latin typeface="Arial" pitchFamily="34" charset="0"/>
              <a:cs typeface="Arial" pitchFamily="34" charset="0"/>
            </a:endParaRPr>
          </a:p>
          <a:p>
            <a:endParaRPr lang="ru-RU" sz="2000" dirty="0" smtClean="0">
              <a:latin typeface="Arial" pitchFamily="34" charset="0"/>
              <a:cs typeface="Arial" pitchFamily="34" charset="0"/>
            </a:endParaRPr>
          </a:p>
          <a:p>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endParaRPr lang="ru-RU" sz="2000" dirty="0" smtClean="0">
              <a:latin typeface="Arial" pitchFamily="34" charset="0"/>
              <a:cs typeface="Arial" pitchFamily="34" charset="0"/>
            </a:endParaRPr>
          </a:p>
          <a:p>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endParaRPr lang="ru-RU" sz="2000" dirty="0" smtClean="0">
              <a:latin typeface="Arial" pitchFamily="34" charset="0"/>
              <a:cs typeface="Arial" pitchFamily="34" charset="0"/>
            </a:endParaRPr>
          </a:p>
          <a:p>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endParaRPr lang="ru-RU" sz="2000" dirty="0" smtClean="0">
              <a:latin typeface="Arial" pitchFamily="34" charset="0"/>
              <a:cs typeface="Arial" pitchFamily="34" charset="0"/>
            </a:endParaRPr>
          </a:p>
          <a:p>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2456a_70dce579_L.jpg"/>
          <p:cNvPicPr>
            <a:picLocks noChangeAspect="1"/>
          </p:cNvPicPr>
          <p:nvPr/>
        </p:nvPicPr>
        <p:blipFill>
          <a:blip r:embed="rId2" cstate="print"/>
          <a:stretch>
            <a:fillRect/>
          </a:stretch>
        </p:blipFill>
        <p:spPr>
          <a:xfrm>
            <a:off x="0" y="-99392"/>
            <a:ext cx="9144000" cy="6858000"/>
          </a:xfrm>
          <a:prstGeom prst="rect">
            <a:avLst/>
          </a:prstGeom>
        </p:spPr>
      </p:pic>
      <p:sp>
        <p:nvSpPr>
          <p:cNvPr id="5121" name="Rectangle 1"/>
          <p:cNvSpPr>
            <a:spLocks noChangeArrowheads="1"/>
          </p:cNvSpPr>
          <p:nvPr/>
        </p:nvSpPr>
        <p:spPr bwMode="auto">
          <a:xfrm>
            <a:off x="323528" y="275969"/>
            <a:ext cx="8568952" cy="107106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b="1" dirty="0" smtClean="0">
                <a:latin typeface="Times New Roman" pitchFamily="18" charset="0"/>
                <a:cs typeface="Times New Roman" pitchFamily="18" charset="0"/>
              </a:rPr>
              <a:t>                                                              </a:t>
            </a:r>
            <a:r>
              <a:rPr lang="ru-RU" sz="4000" b="1" dirty="0" smtClean="0">
                <a:solidFill>
                  <a:srgbClr val="00B050"/>
                </a:solidFill>
                <a:latin typeface="Times New Roman" pitchFamily="18" charset="0"/>
                <a:cs typeface="Times New Roman" pitchFamily="18" charset="0"/>
              </a:rPr>
              <a:t>Территория </a:t>
            </a:r>
          </a:p>
          <a:p>
            <a:endParaRPr lang="ru-RU" sz="4000" b="1" dirty="0" smtClean="0">
              <a:solidFill>
                <a:srgbClr val="00B050"/>
              </a:solidFill>
              <a:latin typeface="Times New Roman" pitchFamily="18" charset="0"/>
              <a:cs typeface="Times New Roman" pitchFamily="18" charset="0"/>
            </a:endParaRPr>
          </a:p>
          <a:p>
            <a:r>
              <a:rPr lang="ru-RU" sz="3200" dirty="0" smtClean="0">
                <a:solidFill>
                  <a:srgbClr val="0070C0"/>
                </a:solidFill>
              </a:rPr>
              <a:t>У </a:t>
            </a:r>
            <a:r>
              <a:rPr lang="ru-RU" sz="3200" dirty="0" smtClean="0">
                <a:solidFill>
                  <a:srgbClr val="0070C0"/>
                </a:solidFill>
              </a:rPr>
              <a:t>каждого ребёнка должна быть своя территория – своя комната или место в доме, где он может чувствовать себя хозяином, положить свои вещи так, как ему нравится, даже если вам кажется это беспорядком! Ведь не зря взрослые защищают свой дом от чужих, не пускают туда того, кто им не нравится! У ребенка тоже должна быть такая СВОЯ территория. Это говорит об уважении к нему и отношении, как ко взрослому. </a:t>
            </a:r>
          </a:p>
          <a:p>
            <a:r>
              <a:rPr lang="ru-RU" sz="3200" b="1" dirty="0" smtClean="0">
                <a:solidFill>
                  <a:srgbClr val="0070C0"/>
                </a:solidFill>
                <a:latin typeface="Times New Roman" pitchFamily="18" charset="0"/>
                <a:cs typeface="Times New Roman" pitchFamily="18" charset="0"/>
              </a:rPr>
              <a:t> </a:t>
            </a:r>
          </a:p>
          <a:p>
            <a:endParaRPr kumimoji="0" lang="ru-RU" sz="4000" b="1" i="0" u="none" strike="noStrike" cap="none" normalizeH="0" baseline="0" dirty="0" smtClean="0">
              <a:ln>
                <a:noFill/>
              </a:ln>
              <a:solidFill>
                <a:srgbClr val="00B050"/>
              </a:solidFill>
              <a:effectLst/>
              <a:latin typeface="Times New Roman" pitchFamily="18" charset="0"/>
              <a:cs typeface="Times New Roman" pitchFamily="18" charset="0"/>
            </a:endParaRPr>
          </a:p>
          <a:p>
            <a:endParaRPr kumimoji="0" lang="ru-RU" sz="4000" i="0" u="none" strike="noStrike" cap="none" normalizeH="0" baseline="0" dirty="0" smtClean="0">
              <a:ln>
                <a:noFill/>
              </a:ln>
              <a:solidFill>
                <a:srgbClr val="0070C0"/>
              </a:solidFill>
              <a:effectLst/>
              <a:latin typeface="Arial" pitchFamily="34" charset="0"/>
              <a:cs typeface="Arial" pitchFamily="34" charset="0"/>
            </a:endParaRPr>
          </a:p>
          <a:p>
            <a:endParaRPr lang="ru-RU" sz="2000" dirty="0" smtClean="0">
              <a:latin typeface="Arial" pitchFamily="34" charset="0"/>
              <a:cs typeface="Arial" pitchFamily="34" charset="0"/>
            </a:endParaRPr>
          </a:p>
          <a:p>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endParaRPr lang="ru-RU" sz="2000" dirty="0" smtClean="0">
              <a:latin typeface="Arial" pitchFamily="34" charset="0"/>
              <a:cs typeface="Arial" pitchFamily="34" charset="0"/>
            </a:endParaRPr>
          </a:p>
          <a:p>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endParaRPr lang="ru-RU" sz="2000" dirty="0" smtClean="0">
              <a:latin typeface="Arial" pitchFamily="34" charset="0"/>
              <a:cs typeface="Arial" pitchFamily="34" charset="0"/>
            </a:endParaRPr>
          </a:p>
          <a:p>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endParaRPr lang="ru-RU" sz="2000" dirty="0" smtClean="0">
              <a:latin typeface="Arial" pitchFamily="34" charset="0"/>
              <a:cs typeface="Arial" pitchFamily="34" charset="0"/>
            </a:endParaRPr>
          </a:p>
          <a:p>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2456a_70dce579_L.jpg"/>
          <p:cNvPicPr>
            <a:picLocks noChangeAspect="1"/>
          </p:cNvPicPr>
          <p:nvPr/>
        </p:nvPicPr>
        <p:blipFill>
          <a:blip r:embed="rId2" cstate="print"/>
          <a:stretch>
            <a:fillRect/>
          </a:stretch>
        </p:blipFill>
        <p:spPr>
          <a:xfrm>
            <a:off x="0" y="0"/>
            <a:ext cx="9144000" cy="6858000"/>
          </a:xfrm>
          <a:prstGeom prst="rect">
            <a:avLst/>
          </a:prstGeom>
        </p:spPr>
      </p:pic>
      <p:sp>
        <p:nvSpPr>
          <p:cNvPr id="5121" name="Rectangle 1"/>
          <p:cNvSpPr>
            <a:spLocks noChangeArrowheads="1"/>
          </p:cNvSpPr>
          <p:nvPr/>
        </p:nvSpPr>
        <p:spPr bwMode="auto">
          <a:xfrm>
            <a:off x="323528" y="275969"/>
            <a:ext cx="856895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b="1" dirty="0" smtClean="0">
                <a:latin typeface="Times New Roman" pitchFamily="18" charset="0"/>
                <a:cs typeface="Times New Roman" pitchFamily="18" charset="0"/>
              </a:rPr>
              <a:t>                                                              </a:t>
            </a:r>
            <a:endParaRPr kumimoji="0" lang="ru-RU" sz="4000" i="0" u="none" strike="noStrike" cap="none" normalizeH="0" baseline="0" dirty="0" smtClean="0">
              <a:ln>
                <a:noFill/>
              </a:ln>
              <a:solidFill>
                <a:srgbClr val="0070C0"/>
              </a:solidFill>
              <a:effectLst/>
              <a:latin typeface="Arial" pitchFamily="34" charset="0"/>
              <a:cs typeface="Arial" pitchFamily="34" charset="0"/>
            </a:endParaRPr>
          </a:p>
          <a:p>
            <a:endParaRPr lang="ru-RU" sz="2000" dirty="0" smtClean="0">
              <a:latin typeface="Arial" pitchFamily="34" charset="0"/>
              <a:cs typeface="Arial" pitchFamily="34" charset="0"/>
            </a:endParaRPr>
          </a:p>
          <a:p>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endParaRPr lang="ru-RU" sz="2000" dirty="0" smtClean="0">
              <a:latin typeface="Arial" pitchFamily="34" charset="0"/>
              <a:cs typeface="Arial" pitchFamily="34" charset="0"/>
            </a:endParaRPr>
          </a:p>
          <a:p>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endParaRPr lang="ru-RU" sz="2000" dirty="0" smtClean="0">
              <a:latin typeface="Arial" pitchFamily="34" charset="0"/>
              <a:cs typeface="Arial" pitchFamily="34" charset="0"/>
            </a:endParaRPr>
          </a:p>
          <a:p>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endParaRPr lang="ru-RU" sz="2000" dirty="0" smtClean="0">
              <a:latin typeface="Arial" pitchFamily="34" charset="0"/>
              <a:cs typeface="Arial" pitchFamily="34" charset="0"/>
            </a:endParaRPr>
          </a:p>
          <a:p>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1" y="0"/>
            <a:ext cx="871540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Личные вещи</a:t>
            </a:r>
            <a:endParaRPr kumimoji="0" lang="ru-RU" sz="4000" b="0" i="0" u="none" strike="noStrike" cap="none" normalizeH="0" baseline="0" dirty="0" smtClean="0">
              <a:ln>
                <a:noFill/>
              </a:ln>
              <a:solidFill>
                <a:srgbClr val="00B050"/>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ru-RU" sz="4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lang="ru-RU" sz="4000" dirty="0" smtClean="0">
              <a:latin typeface="Calibri" pitchFamily="34" charset="0"/>
              <a:ea typeface="Calibri" pitchFamily="34"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Подразумевает уважение к личной собственности человека, распоряжаться которой может только он. </a:t>
            </a:r>
            <a:endParaRPr kumimoji="0" lang="ru-RU" sz="4000" b="0" i="0" u="none" strike="noStrike" cap="none" normalizeH="0" baseline="0" dirty="0" smtClean="0">
              <a:ln>
                <a:noFill/>
              </a:ln>
              <a:solidFill>
                <a:srgbClr val="0070C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2456a_70dce579_L.jpg"/>
          <p:cNvPicPr>
            <a:picLocks noChangeAspect="1"/>
          </p:cNvPicPr>
          <p:nvPr/>
        </p:nvPicPr>
        <p:blipFill>
          <a:blip r:embed="rId2" cstate="print"/>
          <a:stretch>
            <a:fillRect/>
          </a:stretch>
        </p:blipFill>
        <p:spPr>
          <a:xfrm>
            <a:off x="0" y="-99392"/>
            <a:ext cx="9144000" cy="6858000"/>
          </a:xfrm>
          <a:prstGeom prst="rect">
            <a:avLst/>
          </a:prstGeom>
        </p:spPr>
      </p:pic>
      <p:sp>
        <p:nvSpPr>
          <p:cNvPr id="5121" name="Rectangle 1"/>
          <p:cNvSpPr>
            <a:spLocks noChangeArrowheads="1"/>
          </p:cNvSpPr>
          <p:nvPr/>
        </p:nvSpPr>
        <p:spPr bwMode="auto">
          <a:xfrm>
            <a:off x="323528" y="275969"/>
            <a:ext cx="8568952"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b="1" dirty="0" smtClean="0">
                <a:latin typeface="+mj-lt"/>
                <a:cs typeface="Times New Roman" pitchFamily="18" charset="0"/>
              </a:rPr>
              <a:t>                                                              </a:t>
            </a:r>
            <a:r>
              <a:rPr lang="ru-RU" sz="4000" b="1" dirty="0" smtClean="0">
                <a:solidFill>
                  <a:srgbClr val="00B050"/>
                </a:solidFill>
                <a:latin typeface="+mj-lt"/>
              </a:rPr>
              <a:t>Привычки - </a:t>
            </a:r>
            <a:endParaRPr lang="ru-RU" sz="4000" dirty="0" smtClean="0">
              <a:solidFill>
                <a:srgbClr val="00B050"/>
              </a:solidFill>
              <a:latin typeface="+mj-lt"/>
            </a:endParaRPr>
          </a:p>
          <a:p>
            <a:endParaRPr lang="ru-RU" sz="4000" dirty="0" smtClean="0">
              <a:latin typeface="+mj-lt"/>
            </a:endParaRPr>
          </a:p>
          <a:p>
            <a:r>
              <a:rPr lang="ru-RU" sz="4000" dirty="0" smtClean="0">
                <a:solidFill>
                  <a:srgbClr val="0070C0"/>
                </a:solidFill>
                <a:latin typeface="+mj-lt"/>
              </a:rPr>
              <a:t>это </a:t>
            </a:r>
            <a:r>
              <a:rPr lang="ru-RU" sz="4000" dirty="0" smtClean="0">
                <a:solidFill>
                  <a:srgbClr val="0070C0"/>
                </a:solidFill>
                <a:latin typeface="+mj-lt"/>
              </a:rPr>
              <a:t>уважение к привычкам человека, предоставление ему возможности завершить начатое дело, не прерывая его.</a:t>
            </a:r>
          </a:p>
          <a:p>
            <a:endParaRPr lang="ru-RU" sz="2000" dirty="0" smtClean="0">
              <a:latin typeface="Arial" pitchFamily="34" charset="0"/>
              <a:cs typeface="Arial" pitchFamily="34" charset="0"/>
            </a:endParaRPr>
          </a:p>
          <a:p>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endParaRPr lang="ru-RU" sz="2000" dirty="0" smtClean="0">
              <a:latin typeface="Arial" pitchFamily="34" charset="0"/>
              <a:cs typeface="Arial" pitchFamily="34" charset="0"/>
            </a:endParaRPr>
          </a:p>
          <a:p>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endParaRPr lang="ru-RU" sz="2000" dirty="0" smtClean="0">
              <a:latin typeface="Arial" pitchFamily="34" charset="0"/>
              <a:cs typeface="Arial" pitchFamily="34" charset="0"/>
            </a:endParaRPr>
          </a:p>
          <a:p>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endParaRPr lang="ru-RU" sz="2000" dirty="0" smtClean="0">
              <a:latin typeface="Arial" pitchFamily="34" charset="0"/>
              <a:cs typeface="Arial" pitchFamily="34" charset="0"/>
            </a:endParaRPr>
          </a:p>
          <a:p>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2456a_70dce579_L.jpg"/>
          <p:cNvPicPr>
            <a:picLocks noChangeAspect="1"/>
          </p:cNvPicPr>
          <p:nvPr/>
        </p:nvPicPr>
        <p:blipFill>
          <a:blip r:embed="rId2" cstate="print"/>
          <a:stretch>
            <a:fillRect/>
          </a:stretch>
        </p:blipFill>
        <p:spPr>
          <a:xfrm>
            <a:off x="0" y="-99392"/>
            <a:ext cx="9144000" cy="6858000"/>
          </a:xfrm>
          <a:prstGeom prst="rect">
            <a:avLst/>
          </a:prstGeom>
        </p:spPr>
      </p:pic>
      <p:sp>
        <p:nvSpPr>
          <p:cNvPr id="5121" name="Rectangle 1"/>
          <p:cNvSpPr>
            <a:spLocks noChangeArrowheads="1"/>
          </p:cNvSpPr>
          <p:nvPr/>
        </p:nvSpPr>
        <p:spPr bwMode="auto">
          <a:xfrm>
            <a:off x="323528" y="275969"/>
            <a:ext cx="8568952" cy="77559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4000" b="1" dirty="0" smtClean="0">
                <a:latin typeface="Times New Roman" pitchFamily="18" charset="0"/>
                <a:cs typeface="Times New Roman" pitchFamily="18" charset="0"/>
              </a:rPr>
              <a:t> </a:t>
            </a:r>
            <a:r>
              <a:rPr lang="ru-RU" sz="4000" b="1" dirty="0" smtClean="0">
                <a:solidFill>
                  <a:srgbClr val="00B050"/>
                </a:solidFill>
              </a:rPr>
              <a:t>Социальные связи</a:t>
            </a:r>
            <a:endParaRPr lang="ru-RU" sz="4000" dirty="0" smtClean="0">
              <a:solidFill>
                <a:srgbClr val="00B050"/>
              </a:solidFill>
            </a:endParaRPr>
          </a:p>
          <a:p>
            <a:r>
              <a:rPr lang="ru-RU" sz="4000" dirty="0" smtClean="0">
                <a:solidFill>
                  <a:srgbClr val="0070C0"/>
                </a:solidFill>
              </a:rPr>
              <a:t>Право иметь друзей и знакомых, которые могут не одобряться близкими. Если подростку такое право предоставляется, он учится понимать людей, выбирать друзей, принимать личную ответственность за отношения с людьми.</a:t>
            </a:r>
          </a:p>
          <a:p>
            <a:endParaRPr lang="ru-RU" sz="2000" dirty="0" smtClean="0">
              <a:latin typeface="Arial" pitchFamily="34" charset="0"/>
              <a:cs typeface="Arial" pitchFamily="34" charset="0"/>
            </a:endParaRPr>
          </a:p>
          <a:p>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endParaRPr lang="ru-RU" sz="2000" dirty="0" smtClean="0">
              <a:latin typeface="Arial" pitchFamily="34" charset="0"/>
              <a:cs typeface="Arial" pitchFamily="34" charset="0"/>
            </a:endParaRPr>
          </a:p>
          <a:p>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endParaRPr lang="ru-RU" sz="2000" dirty="0" smtClean="0">
              <a:latin typeface="Arial" pitchFamily="34" charset="0"/>
              <a:cs typeface="Arial" pitchFamily="34" charset="0"/>
            </a:endParaRPr>
          </a:p>
          <a:p>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endParaRPr lang="ru-RU" sz="2000" dirty="0" smtClean="0">
              <a:latin typeface="Arial" pitchFamily="34" charset="0"/>
              <a:cs typeface="Arial" pitchFamily="34" charset="0"/>
            </a:endParaRPr>
          </a:p>
          <a:p>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625</Words>
  <Application>Microsoft Office PowerPoint</Application>
  <PresentationFormat>Экран (4:3)</PresentationFormat>
  <Paragraphs>130</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123</cp:lastModifiedBy>
  <cp:revision>13</cp:revision>
  <dcterms:created xsi:type="dcterms:W3CDTF">2012-07-20T12:27:34Z</dcterms:created>
  <dcterms:modified xsi:type="dcterms:W3CDTF">2014-01-21T05:03:34Z</dcterms:modified>
</cp:coreProperties>
</file>