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56" r:id="rId2"/>
    <p:sldId id="263" r:id="rId3"/>
    <p:sldId id="258" r:id="rId4"/>
    <p:sldId id="259" r:id="rId5"/>
    <p:sldId id="266" r:id="rId6"/>
    <p:sldId id="265" r:id="rId7"/>
    <p:sldId id="264" r:id="rId8"/>
    <p:sldId id="262" r:id="rId9"/>
    <p:sldId id="267" r:id="rId10"/>
    <p:sldId id="270" r:id="rId11"/>
    <p:sldId id="277" r:id="rId12"/>
    <p:sldId id="272" r:id="rId13"/>
    <p:sldId id="273" r:id="rId14"/>
    <p:sldId id="274" r:id="rId15"/>
    <p:sldId id="275" r:id="rId16"/>
    <p:sldId id="276" r:id="rId17"/>
    <p:sldId id="268" r:id="rId18"/>
    <p:sldId id="271" r:id="rId19"/>
    <p:sldId id="278" r:id="rId20"/>
    <p:sldId id="269" r:id="rId21"/>
  </p:sldIdLst>
  <p:sldSz cx="9144000" cy="6858000" type="screen4x3"/>
  <p:notesSz cx="6858000" cy="9144000"/>
  <p:defaultTextStyle>
    <a:defPPr>
      <a:defRPr lang="ru-RU"/>
    </a:defPPr>
    <a:lvl1pPr algn="l" rtl="0" fontAlgn="base">
      <a:spcBef>
        <a:spcPct val="0"/>
      </a:spcBef>
      <a:spcAft>
        <a:spcPct val="0"/>
      </a:spcAft>
      <a:defRPr sz="1600" kern="1200">
        <a:solidFill>
          <a:schemeClr val="tx1"/>
        </a:solidFill>
        <a:latin typeface="Arial Black" pitchFamily="34" charset="0"/>
        <a:ea typeface="+mn-ea"/>
        <a:cs typeface="+mn-cs"/>
      </a:defRPr>
    </a:lvl1pPr>
    <a:lvl2pPr marL="457200" algn="l" rtl="0" fontAlgn="base">
      <a:spcBef>
        <a:spcPct val="0"/>
      </a:spcBef>
      <a:spcAft>
        <a:spcPct val="0"/>
      </a:spcAft>
      <a:defRPr sz="1600" kern="1200">
        <a:solidFill>
          <a:schemeClr val="tx1"/>
        </a:solidFill>
        <a:latin typeface="Arial Black" pitchFamily="34" charset="0"/>
        <a:ea typeface="+mn-ea"/>
        <a:cs typeface="+mn-cs"/>
      </a:defRPr>
    </a:lvl2pPr>
    <a:lvl3pPr marL="914400" algn="l" rtl="0" fontAlgn="base">
      <a:spcBef>
        <a:spcPct val="0"/>
      </a:spcBef>
      <a:spcAft>
        <a:spcPct val="0"/>
      </a:spcAft>
      <a:defRPr sz="1600" kern="1200">
        <a:solidFill>
          <a:schemeClr val="tx1"/>
        </a:solidFill>
        <a:latin typeface="Arial Black" pitchFamily="34" charset="0"/>
        <a:ea typeface="+mn-ea"/>
        <a:cs typeface="+mn-cs"/>
      </a:defRPr>
    </a:lvl3pPr>
    <a:lvl4pPr marL="1371600" algn="l" rtl="0" fontAlgn="base">
      <a:spcBef>
        <a:spcPct val="0"/>
      </a:spcBef>
      <a:spcAft>
        <a:spcPct val="0"/>
      </a:spcAft>
      <a:defRPr sz="1600" kern="1200">
        <a:solidFill>
          <a:schemeClr val="tx1"/>
        </a:solidFill>
        <a:latin typeface="Arial Black" pitchFamily="34" charset="0"/>
        <a:ea typeface="+mn-ea"/>
        <a:cs typeface="+mn-cs"/>
      </a:defRPr>
    </a:lvl4pPr>
    <a:lvl5pPr marL="1828800" algn="l" rtl="0" fontAlgn="base">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66FFFF"/>
    <a:srgbClr val="000066"/>
    <a:srgbClr val="FFCCFF"/>
    <a:srgbClr val="FFFF99"/>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4319"/>
        <p:guide pos="5738"/>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33205F0-0805-4143-A721-BB24D8192931}" type="datetimeFigureOut">
              <a:rPr lang="ru-RU"/>
              <a:pPr>
                <a:defRPr/>
              </a:pPr>
              <a:t>29.05.2013</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endParaRPr lang="ru-R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8ED1390-D6B2-4158-B0B6-35D7A489DBA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F69C18-DF44-43A0-A5AA-ECF37B401D67}" type="slidenum">
              <a:rPr lang="ru-RU"/>
              <a:pPr fontAlgn="base">
                <a:spcBef>
                  <a:spcPct val="0"/>
                </a:spcBef>
                <a:spcAft>
                  <a:spcPct val="0"/>
                </a:spcAft>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57201F"/>
                </a:solidFill>
              </a:defRPr>
            </a:lvl1pPr>
          </a:lstStyle>
          <a:p>
            <a:r>
              <a:rPr lang="ru-RU" dirty="0" smtClean="0"/>
              <a:t>Click to edit Master title style</a:t>
            </a:r>
            <a:endParaRPr lang="ru-R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ln>
                  <a:noFill/>
                </a:ln>
                <a:solidFill>
                  <a:schemeClr val="tx1">
                    <a:lumMod val="85000"/>
                    <a:lumOff val="1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Click to edit Master subtitle style</a:t>
            </a:r>
            <a:endParaRPr lang="ru-RU" dirty="0"/>
          </a:p>
        </p:txBody>
      </p:sp>
      <p:sp>
        <p:nvSpPr>
          <p:cNvPr id="4" name="Date Placeholder 3"/>
          <p:cNvSpPr>
            <a:spLocks noGrp="1"/>
          </p:cNvSpPr>
          <p:nvPr>
            <p:ph type="dt" sz="half" idx="10"/>
          </p:nvPr>
        </p:nvSpPr>
        <p:spPr/>
        <p:txBody>
          <a:bodyPr/>
          <a:lstStyle>
            <a:lvl1pPr>
              <a:defRPr/>
            </a:lvl1pPr>
          </a:lstStyle>
          <a:p>
            <a:pPr>
              <a:defRPr/>
            </a:pPr>
            <a:fld id="{4D5ED1EB-61EE-4D0F-A3F6-98B6A0CBE449}" type="datetimeFigureOut">
              <a:rPr lang="ru-RU"/>
              <a:pPr>
                <a:defRPr/>
              </a:pPr>
              <a:t>29.05.2013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2CAA75D-D8D5-4D92-A9D3-03D07A449E2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6B09AA60-FC99-4114-8D67-31E9B5080B61}" type="datetimeFigureOut">
              <a:rPr lang="ru-RU"/>
              <a:pPr>
                <a:defRPr/>
              </a:pPr>
              <a:t>29.05.2013</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F102DA7-0C13-426E-B2C8-45E73A7AF97A}"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EFFA1744-004E-4EA2-B6A3-FB5108F3A994}" type="datetimeFigureOut">
              <a:rPr lang="ru-RU"/>
              <a:pPr>
                <a:defRPr/>
              </a:pPr>
              <a:t>29.05.2013</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5C1878B-BB1D-4ADA-A22D-97A871D4355E}"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ru-RU" smtClean="0"/>
              <a:t>Click to edit Master title style</a:t>
            </a:r>
            <a:endParaRPr lang="ru-RU" dirty="0"/>
          </a:p>
        </p:txBody>
      </p:sp>
      <p:sp>
        <p:nvSpPr>
          <p:cNvPr id="3" name="Content Placeholder 2"/>
          <p:cNvSpPr>
            <a:spLocks noGrp="1"/>
          </p:cNvSpPr>
          <p:nvPr>
            <p:ph idx="1"/>
          </p:nvPr>
        </p:nvSpPr>
        <p:spPr/>
        <p:txBody>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dirty="0"/>
          </a:p>
        </p:txBody>
      </p:sp>
      <p:sp>
        <p:nvSpPr>
          <p:cNvPr id="4" name="Date Placeholder 3"/>
          <p:cNvSpPr>
            <a:spLocks noGrp="1"/>
          </p:cNvSpPr>
          <p:nvPr>
            <p:ph type="dt" sz="half" idx="10"/>
          </p:nvPr>
        </p:nvSpPr>
        <p:spPr/>
        <p:txBody>
          <a:bodyPr/>
          <a:lstStyle>
            <a:lvl1pPr>
              <a:defRPr/>
            </a:lvl1pPr>
          </a:lstStyle>
          <a:p>
            <a:pPr>
              <a:defRPr/>
            </a:pPr>
            <a:fld id="{06B79B25-CBAE-4CCF-844B-B5BD5E37ABE8}" type="datetimeFigureOut">
              <a:rPr lang="ru-RU"/>
              <a:pPr>
                <a:defRPr/>
              </a:pPr>
              <a:t>29.05.2013</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76B6520-7AE0-457C-9334-25B0663F47D4}"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183042-F3CA-4168-ADD1-2EAFB883FE14}" type="datetimeFigureOut">
              <a:rPr lang="ru-RU"/>
              <a:pPr>
                <a:defRPr/>
              </a:pPr>
              <a:t>29.05.2013</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5B6351B-A68F-4C26-92F5-9073689433A6}"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5" name="Date Placeholder 3"/>
          <p:cNvSpPr>
            <a:spLocks noGrp="1"/>
          </p:cNvSpPr>
          <p:nvPr>
            <p:ph type="dt" sz="half" idx="10"/>
          </p:nvPr>
        </p:nvSpPr>
        <p:spPr/>
        <p:txBody>
          <a:bodyPr/>
          <a:lstStyle>
            <a:lvl1pPr>
              <a:defRPr/>
            </a:lvl1pPr>
          </a:lstStyle>
          <a:p>
            <a:pPr>
              <a:defRPr/>
            </a:pPr>
            <a:fld id="{3224F059-A23D-4A23-B05E-9DE69E4EA49D}" type="datetimeFigureOut">
              <a:rPr lang="ru-RU"/>
              <a:pPr>
                <a:defRPr/>
              </a:pPr>
              <a:t>29.05.2013</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6253656-2598-4294-8F34-B030C91798BB}"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cap="none" spc="0">
                <a:ln>
                  <a:noFill/>
                </a:ln>
                <a:solidFill>
                  <a:schemeClr val="tx1">
                    <a:lumMod val="85000"/>
                    <a:lumOff val="15000"/>
                  </a:schemeClr>
                </a:solidFill>
                <a:effectLst>
                  <a:outerShdw blurRad="50800" dist="38100" dir="5400000" algn="t" rotWithShape="0">
                    <a:prstClr val="black">
                      <a:alpha val="25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n>
                  <a:noFill/>
                </a:ln>
                <a:effectLst>
                  <a:outerShdw blurRad="50800" dist="38100" dir="5400000" algn="t" rotWithShape="0">
                    <a:prstClr val="black">
                      <a:alpha val="25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7" name="Date Placeholder 3"/>
          <p:cNvSpPr>
            <a:spLocks noGrp="1"/>
          </p:cNvSpPr>
          <p:nvPr>
            <p:ph type="dt" sz="half" idx="10"/>
          </p:nvPr>
        </p:nvSpPr>
        <p:spPr/>
        <p:txBody>
          <a:bodyPr/>
          <a:lstStyle>
            <a:lvl1pPr>
              <a:defRPr/>
            </a:lvl1pPr>
          </a:lstStyle>
          <a:p>
            <a:pPr>
              <a:defRPr/>
            </a:pPr>
            <a:fld id="{8D82F7D8-863B-4F05-B5A7-2A53A3BA9369}" type="datetimeFigureOut">
              <a:rPr lang="ru-RU"/>
              <a:pPr>
                <a:defRPr/>
              </a:pPr>
              <a:t>29.05.2013</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B51DE284-9BBB-4024-80F4-60021DB10469}"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Click to edit Master title style</a:t>
            </a:r>
            <a:endParaRPr lang="ru-RU"/>
          </a:p>
        </p:txBody>
      </p:sp>
      <p:sp>
        <p:nvSpPr>
          <p:cNvPr id="3" name="Date Placeholder 3"/>
          <p:cNvSpPr>
            <a:spLocks noGrp="1"/>
          </p:cNvSpPr>
          <p:nvPr>
            <p:ph type="dt" sz="half" idx="10"/>
          </p:nvPr>
        </p:nvSpPr>
        <p:spPr/>
        <p:txBody>
          <a:bodyPr/>
          <a:lstStyle>
            <a:lvl1pPr>
              <a:defRPr/>
            </a:lvl1pPr>
          </a:lstStyle>
          <a:p>
            <a:pPr>
              <a:defRPr/>
            </a:pPr>
            <a:fld id="{D424BAC6-F5CA-47D4-8CA8-2E0ADAA0217D}" type="datetimeFigureOut">
              <a:rPr lang="ru-RU"/>
              <a:pPr>
                <a:defRPr/>
              </a:pPr>
              <a:t>29.05.2013</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E35CBF60-C874-4E6C-8347-85BE1D123172}"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116700-DB47-4499-BDA1-6B3DCC78D197}" type="datetimeFigureOut">
              <a:rPr lang="ru-RU"/>
              <a:pPr>
                <a:defRPr/>
              </a:pPr>
              <a:t>29.05.2013</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53959260-5AB1-48D3-8EF2-CA6B914C0C75}"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AA3988-5793-4743-92DC-24814AC376C4}" type="datetimeFigureOut">
              <a:rPr lang="ru-RU"/>
              <a:pPr>
                <a:defRPr/>
              </a:pPr>
              <a:t>29.05.2013</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7D2976A-355D-4A95-AB15-F74179F0AE43}"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Click icon to add picture</a:t>
            </a:r>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695E74-6114-4FB4-A939-1A50B601284F}" type="datetimeFigureOut">
              <a:rPr lang="ru-RU"/>
              <a:pPr>
                <a:defRPr/>
              </a:pPr>
              <a:t>29.05.2013</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6239925-EB0A-4816-B382-74128C8AA7E0}"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0" h="0"/>
              <a:contourClr>
                <a:schemeClr val="bg2"/>
              </a:contourClr>
            </a:sp3d>
          </a:bodyPr>
          <a:lstStyle/>
          <a:p>
            <a:r>
              <a:rPr lang="ru-RU" dirty="0" smtClean="0"/>
              <a:t>Click to edit Master title style</a:t>
            </a:r>
            <a:endParaRPr lang="ru-R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Click to edit Master text styles</a:t>
            </a:r>
          </a:p>
          <a:p>
            <a:pPr lvl="1"/>
            <a:r>
              <a:rPr lang="ru-RU" dirty="0" smtClean="0"/>
              <a:t>Second level</a:t>
            </a:r>
          </a:p>
          <a:p>
            <a:pPr lvl="2"/>
            <a:r>
              <a:rPr lang="ru-RU" dirty="0" smtClean="0"/>
              <a:t>Third level</a:t>
            </a:r>
          </a:p>
          <a:p>
            <a:pPr lvl="3"/>
            <a:r>
              <a:rPr lang="ru-RU" dirty="0" smtClean="0"/>
              <a:t>Fourth level</a:t>
            </a:r>
          </a:p>
          <a:p>
            <a:pPr lvl="4"/>
            <a:r>
              <a:rPr lang="ru-RU" dirty="0" smtClean="0"/>
              <a:t>Fifth level</a:t>
            </a:r>
            <a:endParaRPr lang="ru-R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7201F"/>
                </a:solidFill>
                <a:latin typeface="+mn-lt"/>
                <a:cs typeface="Arial" pitchFamily="34" charset="0"/>
              </a:defRPr>
            </a:lvl1pPr>
          </a:lstStyle>
          <a:p>
            <a:pPr>
              <a:defRPr/>
            </a:pPr>
            <a:fld id="{C3D8F470-4107-4523-B867-D74443E28A18}" type="datetimeFigureOut">
              <a:rPr lang="ru-RU"/>
              <a:pPr>
                <a:defRPr/>
              </a:pPr>
              <a:t>29.05.2013</a:t>
            </a:fld>
            <a:endParaRPr lang="ru-R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fontAlgn="auto">
              <a:spcBef>
                <a:spcPts val="0"/>
              </a:spcBef>
              <a:spcAft>
                <a:spcPts val="0"/>
              </a:spcAft>
              <a:defRPr sz="1200" dirty="0">
                <a:solidFill>
                  <a:srgbClr val="57201F"/>
                </a:solidFill>
                <a:latin typeface="+mn-lt"/>
                <a:cs typeface="Arial"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7201F"/>
                </a:solidFill>
                <a:latin typeface="+mn-lt"/>
                <a:cs typeface="Arial" pitchFamily="34" charset="0"/>
              </a:defRPr>
            </a:lvl1pPr>
          </a:lstStyle>
          <a:p>
            <a:pPr>
              <a:defRPr/>
            </a:pPr>
            <a:fld id="{B10B86BD-F81D-4FFC-BAD6-0347B5123C9A}"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fontAlgn="base">
        <a:spcBef>
          <a:spcPct val="0"/>
        </a:spcBef>
        <a:spcAft>
          <a:spcPct val="0"/>
        </a:spcAft>
        <a:defRPr sz="4400" b="1" kern="1200">
          <a:ln w="50800"/>
          <a:solidFill>
            <a:srgbClr val="57201F"/>
          </a:solidFill>
          <a:effectLst>
            <a:outerShdw blurRad="50800" dist="38100" dir="2700000" algn="tl" rotWithShape="0">
              <a:prstClr val="black">
                <a:alpha val="10000"/>
              </a:prstClr>
            </a:outerShdw>
          </a:effectLst>
          <a:latin typeface="+mj-lt"/>
          <a:ea typeface="+mj-ea"/>
          <a:cs typeface="Verdana" pitchFamily="34" charset="0"/>
        </a:defRPr>
      </a:lvl1pPr>
      <a:lvl2pPr algn="ctr" rtl="0" fontAlgn="base">
        <a:spcBef>
          <a:spcPct val="0"/>
        </a:spcBef>
        <a:spcAft>
          <a:spcPct val="0"/>
        </a:spcAft>
        <a:defRPr sz="4400" b="1">
          <a:solidFill>
            <a:srgbClr val="57201F"/>
          </a:solidFill>
          <a:latin typeface="Corbel" pitchFamily="34" charset="0"/>
        </a:defRPr>
      </a:lvl2pPr>
      <a:lvl3pPr algn="ctr" rtl="0" fontAlgn="base">
        <a:spcBef>
          <a:spcPct val="0"/>
        </a:spcBef>
        <a:spcAft>
          <a:spcPct val="0"/>
        </a:spcAft>
        <a:defRPr sz="4400" b="1">
          <a:solidFill>
            <a:srgbClr val="57201F"/>
          </a:solidFill>
          <a:latin typeface="Corbel" pitchFamily="34" charset="0"/>
        </a:defRPr>
      </a:lvl3pPr>
      <a:lvl4pPr algn="ctr" rtl="0" fontAlgn="base">
        <a:spcBef>
          <a:spcPct val="0"/>
        </a:spcBef>
        <a:spcAft>
          <a:spcPct val="0"/>
        </a:spcAft>
        <a:defRPr sz="4400" b="1">
          <a:solidFill>
            <a:srgbClr val="57201F"/>
          </a:solidFill>
          <a:latin typeface="Corbel" pitchFamily="34" charset="0"/>
        </a:defRPr>
      </a:lvl4pPr>
      <a:lvl5pPr algn="ctr" rtl="0" fontAlgn="base">
        <a:spcBef>
          <a:spcPct val="0"/>
        </a:spcBef>
        <a:spcAft>
          <a:spcPct val="0"/>
        </a:spcAft>
        <a:defRPr sz="4400" b="1">
          <a:solidFill>
            <a:srgbClr val="57201F"/>
          </a:solidFill>
          <a:latin typeface="Corbel" pitchFamily="34" charset="0"/>
        </a:defRPr>
      </a:lvl5pPr>
      <a:lvl6pPr marL="457200" algn="ctr" rtl="0" fontAlgn="base">
        <a:spcBef>
          <a:spcPct val="0"/>
        </a:spcBef>
        <a:spcAft>
          <a:spcPct val="0"/>
        </a:spcAft>
        <a:defRPr sz="4400" b="1">
          <a:solidFill>
            <a:srgbClr val="57201F"/>
          </a:solidFill>
          <a:latin typeface="Corbel" pitchFamily="34" charset="0"/>
        </a:defRPr>
      </a:lvl6pPr>
      <a:lvl7pPr marL="914400" algn="ctr" rtl="0" fontAlgn="base">
        <a:spcBef>
          <a:spcPct val="0"/>
        </a:spcBef>
        <a:spcAft>
          <a:spcPct val="0"/>
        </a:spcAft>
        <a:defRPr sz="4400" b="1">
          <a:solidFill>
            <a:srgbClr val="57201F"/>
          </a:solidFill>
          <a:latin typeface="Corbel" pitchFamily="34" charset="0"/>
        </a:defRPr>
      </a:lvl7pPr>
      <a:lvl8pPr marL="1371600" algn="ctr" rtl="0" fontAlgn="base">
        <a:spcBef>
          <a:spcPct val="0"/>
        </a:spcBef>
        <a:spcAft>
          <a:spcPct val="0"/>
        </a:spcAft>
        <a:defRPr sz="4400" b="1">
          <a:solidFill>
            <a:srgbClr val="57201F"/>
          </a:solidFill>
          <a:latin typeface="Corbel" pitchFamily="34" charset="0"/>
        </a:defRPr>
      </a:lvl8pPr>
      <a:lvl9pPr marL="1828800" algn="ctr" rtl="0" fontAlgn="base">
        <a:spcBef>
          <a:spcPct val="0"/>
        </a:spcBef>
        <a:spcAft>
          <a:spcPct val="0"/>
        </a:spcAft>
        <a:defRPr sz="4400" b="1">
          <a:solidFill>
            <a:srgbClr val="57201F"/>
          </a:solidFill>
          <a:latin typeface="Corbel" pitchFamily="34" charset="0"/>
        </a:defRPr>
      </a:lvl9pPr>
    </p:titleStyle>
    <p:bodyStyle>
      <a:lvl1pPr marL="342900" indent="-342900" algn="l" rtl="0" fontAlgn="base">
        <a:spcBef>
          <a:spcPct val="20000"/>
        </a:spcBef>
        <a:spcAft>
          <a:spcPct val="0"/>
        </a:spcAft>
        <a:buBlip>
          <a:blip r:embed="rId14"/>
        </a:buBlip>
        <a:defRPr sz="3200" kern="1200">
          <a:ln>
            <a:solidFill>
              <a:schemeClr val="bg1">
                <a:lumMod val="50000"/>
              </a:schemeClr>
            </a:solidFill>
          </a:ln>
          <a:solidFill>
            <a:srgbClr val="0D0D0D"/>
          </a:solidFill>
          <a:latin typeface="+mn-lt"/>
          <a:ea typeface="+mn-ea"/>
          <a:cs typeface="Times New Roman" pitchFamily="18" charset="0"/>
        </a:defRPr>
      </a:lvl1pPr>
      <a:lvl2pPr marL="742950" indent="-285750" algn="l" rtl="0" fontAlgn="base">
        <a:spcBef>
          <a:spcPct val="20000"/>
        </a:spcBef>
        <a:spcAft>
          <a:spcPct val="0"/>
        </a:spcAft>
        <a:buBlip>
          <a:blip r:embed="rId15"/>
        </a:buBlip>
        <a:defRPr sz="2800" kern="1200">
          <a:ln>
            <a:solidFill>
              <a:schemeClr val="bg1">
                <a:lumMod val="50000"/>
              </a:schemeClr>
            </a:solidFill>
          </a:ln>
          <a:solidFill>
            <a:srgbClr val="0D0D0D"/>
          </a:solidFill>
          <a:latin typeface="+mn-lt"/>
          <a:ea typeface="+mn-ea"/>
          <a:cs typeface="Times New Roman" pitchFamily="18" charset="0"/>
        </a:defRPr>
      </a:lvl2pPr>
      <a:lvl3pPr marL="1143000" indent="-228600" algn="l" rtl="0" fontAlgn="base">
        <a:spcBef>
          <a:spcPct val="20000"/>
        </a:spcBef>
        <a:spcAft>
          <a:spcPct val="0"/>
        </a:spcAft>
        <a:buBlip>
          <a:blip r:embed="rId14"/>
        </a:buBlip>
        <a:defRPr sz="2400" kern="1200">
          <a:ln>
            <a:solidFill>
              <a:schemeClr val="bg1">
                <a:lumMod val="50000"/>
              </a:schemeClr>
            </a:solidFill>
          </a:ln>
          <a:solidFill>
            <a:srgbClr val="0D0D0D"/>
          </a:solidFill>
          <a:latin typeface="+mn-lt"/>
          <a:ea typeface="+mn-ea"/>
          <a:cs typeface="Times New Roman" pitchFamily="18" charset="0"/>
        </a:defRPr>
      </a:lvl3pPr>
      <a:lvl4pPr marL="1600200" indent="-228600" algn="l" rtl="0" fontAlgn="base">
        <a:spcBef>
          <a:spcPct val="20000"/>
        </a:spcBef>
        <a:spcAft>
          <a:spcPct val="0"/>
        </a:spcAft>
        <a:buBlip>
          <a:blip r:embed="rId15"/>
        </a:buBlip>
        <a:defRPr sz="2000" kern="1200">
          <a:ln>
            <a:solidFill>
              <a:schemeClr val="bg1">
                <a:lumMod val="50000"/>
              </a:schemeClr>
            </a:solidFill>
          </a:ln>
          <a:solidFill>
            <a:srgbClr val="0D0D0D"/>
          </a:solidFill>
          <a:latin typeface="+mn-lt"/>
          <a:ea typeface="+mn-ea"/>
          <a:cs typeface="Times New Roman" pitchFamily="18" charset="0"/>
        </a:defRPr>
      </a:lvl4pPr>
      <a:lvl5pPr marL="2057400" indent="-228600" algn="l" rtl="0" fontAlgn="base">
        <a:spcBef>
          <a:spcPct val="20000"/>
        </a:spcBef>
        <a:spcAft>
          <a:spcPct val="0"/>
        </a:spcAft>
        <a:buBlip>
          <a:blip r:embed="rId16"/>
        </a:buBlip>
        <a:defRPr sz="2000" kern="1200">
          <a:ln>
            <a:solidFill>
              <a:schemeClr val="bg1">
                <a:lumMod val="50000"/>
              </a:schemeClr>
            </a:solidFill>
          </a:ln>
          <a:solidFill>
            <a:srgbClr val="0D0D0D"/>
          </a:solidFill>
          <a:latin typeface="+mn-lt"/>
          <a:ea typeface="+mn-ea"/>
          <a:cs typeface="Times New Roman" pitchFamily="18" charset="0"/>
        </a:defRPr>
      </a:lvl5pPr>
      <a:lvl6pPr marL="2514600" indent="-228600" algn="l" defTabSz="914400" rtl="0" eaLnBrk="1" latinLnBrk="0" hangingPunct="1">
        <a:spcBef>
          <a:spcPct val="20000"/>
        </a:spcBef>
        <a:buFontTx/>
        <a:buBlip>
          <a:blip r:embed="rId14"/>
        </a:buBlip>
        <a:defRPr sz="1800" kern="1200">
          <a:solidFill>
            <a:schemeClr val="tx1"/>
          </a:solidFill>
          <a:latin typeface="+mn-lt"/>
          <a:ea typeface="+mn-ea"/>
          <a:cs typeface="+mn-cs"/>
        </a:defRPr>
      </a:lvl6pPr>
      <a:lvl7pPr marL="2971800" indent="-228600" algn="l" defTabSz="914400" rtl="0" eaLnBrk="1" latinLnBrk="0" hangingPunct="1">
        <a:spcBef>
          <a:spcPct val="20000"/>
        </a:spcBef>
        <a:buFontTx/>
        <a:buBlip>
          <a:blip r:embed="rId14"/>
        </a:buBlip>
        <a:defRPr sz="1800" kern="1200">
          <a:solidFill>
            <a:schemeClr val="tx1"/>
          </a:solidFill>
          <a:latin typeface="+mn-lt"/>
          <a:ea typeface="+mn-ea"/>
          <a:cs typeface="+mn-cs"/>
        </a:defRPr>
      </a:lvl7pPr>
      <a:lvl8pPr marL="3429000" indent="-228600" algn="l" defTabSz="914400" rtl="0" eaLnBrk="1" latinLnBrk="0" hangingPunct="1">
        <a:spcBef>
          <a:spcPct val="20000"/>
        </a:spcBef>
        <a:buFontTx/>
        <a:buBlip>
          <a:blip r:embed="rId14"/>
        </a:buBlip>
        <a:defRPr sz="1600" kern="1200">
          <a:solidFill>
            <a:schemeClr val="tx1"/>
          </a:solidFill>
          <a:latin typeface="+mn-lt"/>
          <a:ea typeface="+mn-ea"/>
          <a:cs typeface="+mn-cs"/>
        </a:defRPr>
      </a:lvl8pPr>
      <a:lvl9pPr marL="3886200" indent="-228600" algn="l" defTabSz="914400" rtl="0" eaLnBrk="1" latinLnBrk="0" hangingPunct="1">
        <a:spcBef>
          <a:spcPct val="20000"/>
        </a:spcBef>
        <a:buFontTx/>
        <a:buBlip>
          <a:blip r:embed="rId14"/>
        </a:buBlip>
        <a:defRPr sz="14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shutterstock_65349337"/>
          <p:cNvPicPr>
            <a:picLocks noChangeAspect="1" noChangeArrowheads="1"/>
          </p:cNvPicPr>
          <p:nvPr/>
        </p:nvPicPr>
        <p:blipFill>
          <a:blip r:embed="rId3" cstate="print"/>
          <a:srcRect/>
          <a:stretch>
            <a:fillRect/>
          </a:stretch>
        </p:blipFill>
        <p:spPr bwMode="auto">
          <a:xfrm>
            <a:off x="250825" y="22225"/>
            <a:ext cx="8642350" cy="6664325"/>
          </a:xfrm>
          <a:prstGeom prst="rect">
            <a:avLst/>
          </a:prstGeom>
          <a:noFill/>
        </p:spPr>
      </p:pic>
      <p:sp>
        <p:nvSpPr>
          <p:cNvPr id="14344" name="WordArt 8"/>
          <p:cNvSpPr>
            <a:spLocks noChangeArrowheads="1" noChangeShapeType="1" noTextEdit="1"/>
          </p:cNvSpPr>
          <p:nvPr/>
        </p:nvSpPr>
        <p:spPr bwMode="auto">
          <a:xfrm rot="1864963">
            <a:off x="3111500" y="598488"/>
            <a:ext cx="2185988" cy="1177925"/>
          </a:xfrm>
          <a:prstGeom prst="rect">
            <a:avLst/>
          </a:prstGeom>
        </p:spPr>
        <p:txBody>
          <a:bodyPr wrap="none" fromWordArt="1">
            <a:prstTxWarp prst="textSlantUp">
              <a:avLst>
                <a:gd name="adj" fmla="val 55556"/>
              </a:avLst>
            </a:prstTxWarp>
          </a:bodyPr>
          <a:lstStyle/>
          <a:p>
            <a:pPr algn="ctr"/>
            <a:r>
              <a:rPr lang="ru-RU" sz="3600" kern="10" dirty="0">
                <a:ln w="9525">
                  <a:noFill/>
                  <a:round/>
                  <a:headEnd/>
                  <a:tailEnd/>
                </a:ln>
                <a:solidFill>
                  <a:schemeClr val="accent2"/>
                </a:solidFill>
                <a:latin typeface="Arial"/>
                <a:cs typeface="Arial"/>
              </a:rPr>
              <a:t>ГИА</a:t>
            </a:r>
          </a:p>
        </p:txBody>
      </p:sp>
      <p:pic>
        <p:nvPicPr>
          <p:cNvPr id="2" name="Picture 8" descr="examen_logo2"/>
          <p:cNvPicPr>
            <a:picLocks noChangeAspect="1" noChangeArrowheads="1"/>
          </p:cNvPicPr>
          <p:nvPr/>
        </p:nvPicPr>
        <p:blipFill>
          <a:blip r:embed="rId4" cstate="print"/>
          <a:srcRect/>
          <a:stretch>
            <a:fillRect/>
          </a:stretch>
        </p:blipFill>
        <p:spPr bwMode="auto">
          <a:xfrm>
            <a:off x="5822950" y="0"/>
            <a:ext cx="3321050" cy="620713"/>
          </a:xfrm>
          <a:prstGeom prst="rect">
            <a:avLst/>
          </a:prstGeom>
          <a:noFill/>
          <a:ln w="9525">
            <a:noFill/>
            <a:miter lim="800000"/>
            <a:headEnd/>
            <a:tailEnd/>
          </a:ln>
        </p:spPr>
      </p:pic>
      <p:sp>
        <p:nvSpPr>
          <p:cNvPr id="14348" name="WordArt 12"/>
          <p:cNvSpPr>
            <a:spLocks noChangeArrowheads="1" noChangeShapeType="1" noTextEdit="1"/>
          </p:cNvSpPr>
          <p:nvPr/>
        </p:nvSpPr>
        <p:spPr bwMode="auto">
          <a:xfrm>
            <a:off x="1908175" y="2636838"/>
            <a:ext cx="5530850" cy="1973262"/>
          </a:xfrm>
          <a:prstGeom prst="rect">
            <a:avLst/>
          </a:prstGeom>
        </p:spPr>
        <p:txBody>
          <a:bodyPr wrap="none" fromWordArt="1">
            <a:prstTxWarp prst="textPlain">
              <a:avLst>
                <a:gd name="adj" fmla="val 50000"/>
              </a:avLst>
            </a:prstTxWarp>
          </a:bodyPr>
          <a:lstStyle/>
          <a:p>
            <a:pPr algn="ctr"/>
            <a:r>
              <a:rPr lang="ru-RU" sz="3600" kern="10" dirty="0">
                <a:ln w="9525">
                  <a:solidFill>
                    <a:srgbClr val="000000"/>
                  </a:solidFill>
                  <a:round/>
                  <a:headEnd/>
                  <a:tailEnd/>
                </a:ln>
                <a:gradFill rotWithShape="1">
                  <a:gsLst>
                    <a:gs pos="0">
                      <a:srgbClr val="000000"/>
                    </a:gs>
                    <a:gs pos="39999">
                      <a:srgbClr val="0A128C"/>
                    </a:gs>
                    <a:gs pos="70000">
                      <a:srgbClr val="181CC7"/>
                    </a:gs>
                    <a:gs pos="88000">
                      <a:srgbClr val="7005D4"/>
                    </a:gs>
                    <a:gs pos="100000">
                      <a:srgbClr val="8C3D91"/>
                    </a:gs>
                  </a:gsLst>
                  <a:path path="rect">
                    <a:fillToRect t="100000" r="100000"/>
                  </a:path>
                </a:gradFill>
                <a:latin typeface="Arial"/>
                <a:cs typeface="Arial"/>
              </a:rPr>
              <a:t>Работаем над сочинением</a:t>
            </a:r>
          </a:p>
          <a:p>
            <a:pPr algn="ctr"/>
            <a:r>
              <a:rPr lang="ru-RU" sz="3600" kern="10" dirty="0">
                <a:ln w="9525">
                  <a:solidFill>
                    <a:srgbClr val="000000"/>
                  </a:solidFill>
                  <a:round/>
                  <a:headEnd/>
                  <a:tailEnd/>
                </a:ln>
                <a:gradFill rotWithShape="1">
                  <a:gsLst>
                    <a:gs pos="0">
                      <a:srgbClr val="000000"/>
                    </a:gs>
                    <a:gs pos="39999">
                      <a:srgbClr val="0A128C"/>
                    </a:gs>
                    <a:gs pos="70000">
                      <a:srgbClr val="181CC7"/>
                    </a:gs>
                    <a:gs pos="88000">
                      <a:srgbClr val="7005D4"/>
                    </a:gs>
                    <a:gs pos="100000">
                      <a:srgbClr val="8C3D91"/>
                    </a:gs>
                  </a:gsLst>
                  <a:path path="rect">
                    <a:fillToRect t="100000" r="100000"/>
                  </a:path>
                </a:gradFill>
                <a:latin typeface="Arial"/>
                <a:cs typeface="Arial"/>
              </a:rPr>
              <a:t>о роли метафоры в тексте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4344"/>
                                        </p:tgtEl>
                                        <p:attrNameLst>
                                          <p:attrName>style.visibility</p:attrName>
                                        </p:attrNameLst>
                                      </p:cBhvr>
                                      <p:to>
                                        <p:strVal val="visible"/>
                                      </p:to>
                                    </p:set>
                                    <p:anim calcmode="lin" valueType="num">
                                      <p:cBhvr>
                                        <p:cTn id="19" dur="1000" fill="hold"/>
                                        <p:tgtEl>
                                          <p:spTgt spid="14344"/>
                                        </p:tgtEl>
                                        <p:attrNameLst>
                                          <p:attrName>ppt_w</p:attrName>
                                        </p:attrNameLst>
                                      </p:cBhvr>
                                      <p:tavLst>
                                        <p:tav tm="0">
                                          <p:val>
                                            <p:strVal val="#ppt_w+.3"/>
                                          </p:val>
                                        </p:tav>
                                        <p:tav tm="100000">
                                          <p:val>
                                            <p:strVal val="#ppt_w"/>
                                          </p:val>
                                        </p:tav>
                                      </p:tavLst>
                                    </p:anim>
                                    <p:anim calcmode="lin" valueType="num">
                                      <p:cBhvr>
                                        <p:cTn id="20" dur="1000" fill="hold"/>
                                        <p:tgtEl>
                                          <p:spTgt spid="14344"/>
                                        </p:tgtEl>
                                        <p:attrNameLst>
                                          <p:attrName>ppt_h</p:attrName>
                                        </p:attrNameLst>
                                      </p:cBhvr>
                                      <p:tavLst>
                                        <p:tav tm="0">
                                          <p:val>
                                            <p:strVal val="#ppt_h"/>
                                          </p:val>
                                        </p:tav>
                                        <p:tav tm="100000">
                                          <p:val>
                                            <p:strVal val="#ppt_h"/>
                                          </p:val>
                                        </p:tav>
                                      </p:tavLst>
                                    </p:anim>
                                    <p:animEffect transition="in" filter="fade">
                                      <p:cBhvr>
                                        <p:cTn id="21" dur="1000"/>
                                        <p:tgtEl>
                                          <p:spTgt spid="1434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348"/>
                                        </p:tgtEl>
                                        <p:attrNameLst>
                                          <p:attrName>style.visibility</p:attrName>
                                        </p:attrNameLst>
                                      </p:cBhvr>
                                      <p:to>
                                        <p:strVal val="visible"/>
                                      </p:to>
                                    </p:set>
                                    <p:animEffect transition="in" filter="wipe(down)">
                                      <p:cBhvr>
                                        <p:cTn id="26" dur="5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6"/>
          <p:cNvSpPr>
            <a:spLocks noGrp="1"/>
          </p:cNvSpPr>
          <p:nvPr>
            <p:ph sz="half" idx="4294967295"/>
          </p:nvPr>
        </p:nvSpPr>
        <p:spPr bwMode="auto">
          <a:xfrm>
            <a:off x="179388" y="1052513"/>
            <a:ext cx="5616575" cy="5616575"/>
          </a:xfrm>
          <a:solidFill>
            <a:schemeClr val="bg1"/>
          </a:solidFill>
        </p:spPr>
        <p:txBody>
          <a:bodyPr wrap="square" numCol="1" anchor="t" anchorCtr="0" compatLnSpc="1">
            <a:prstTxWarp prst="textNoShape">
              <a:avLst/>
            </a:prstTxWarp>
          </a:bodyPr>
          <a:lstStyle/>
          <a:p>
            <a:r>
              <a:rPr lang="ru-RU" sz="2400" dirty="0" smtClean="0">
                <a:ln>
                  <a:noFill/>
                </a:ln>
              </a:rPr>
              <a:t>Метафоры, в которых описываемый объект прямо сопоставляется с другим объектом - </a:t>
            </a:r>
            <a:r>
              <a:rPr lang="ru-RU" sz="2400" b="1" i="1" dirty="0" smtClean="0">
                <a:ln>
                  <a:noFill/>
                </a:ln>
                <a:solidFill>
                  <a:srgbClr val="FF0000"/>
                </a:solidFill>
              </a:rPr>
              <a:t>метафоры-сравнения</a:t>
            </a:r>
            <a:r>
              <a:rPr lang="ru-RU" sz="2400" dirty="0" smtClean="0">
                <a:ln>
                  <a:noFill/>
                </a:ln>
              </a:rPr>
              <a:t>: («фарфоровые колокольчики ландыша"); </a:t>
            </a:r>
          </a:p>
          <a:p>
            <a:r>
              <a:rPr lang="ru-RU" sz="2400" dirty="0" smtClean="0">
                <a:ln>
                  <a:noFill/>
                </a:ln>
              </a:rPr>
              <a:t>метафоры, в которых описываемый объект замещен другим объектом - </a:t>
            </a:r>
            <a:r>
              <a:rPr lang="ru-RU" sz="2400" b="1" i="1" dirty="0" smtClean="0">
                <a:ln>
                  <a:noFill/>
                </a:ln>
                <a:solidFill>
                  <a:srgbClr val="FF0000"/>
                </a:solidFill>
              </a:rPr>
              <a:t>метафоры-загадки: </a:t>
            </a:r>
            <a:r>
              <a:rPr lang="ru-RU" sz="2400" dirty="0" smtClean="0">
                <a:ln>
                  <a:noFill/>
                </a:ln>
              </a:rPr>
              <a:t>("били копыта </a:t>
            </a:r>
            <a:r>
              <a:rPr lang="ru-RU" sz="2400" i="1" dirty="0" smtClean="0">
                <a:ln>
                  <a:noFill/>
                </a:ln>
              </a:rPr>
              <a:t>по клавишам мерзлым</a:t>
            </a:r>
            <a:r>
              <a:rPr lang="ru-RU" sz="2400" dirty="0" smtClean="0">
                <a:ln>
                  <a:noFill/>
                </a:ln>
              </a:rPr>
              <a:t>" - вместо</a:t>
            </a:r>
            <a:r>
              <a:rPr lang="ru-RU" sz="2400" i="1" dirty="0" smtClean="0">
                <a:ln>
                  <a:noFill/>
                </a:ln>
              </a:rPr>
              <a:t> "по булыжникам");</a:t>
            </a:r>
          </a:p>
          <a:p>
            <a:r>
              <a:rPr lang="ru-RU" sz="2400" dirty="0" smtClean="0">
                <a:ln>
                  <a:noFill/>
                </a:ln>
              </a:rPr>
              <a:t>метафоры, </a:t>
            </a:r>
            <a:r>
              <a:rPr lang="ru-RU" sz="2400" b="1" i="1" dirty="0" smtClean="0">
                <a:ln>
                  <a:noFill/>
                </a:ln>
                <a:solidFill>
                  <a:srgbClr val="FF0000"/>
                </a:solidFill>
              </a:rPr>
              <a:t>приписывающие описываемому предмету (явлению) свойства другого предмета (явления): </a:t>
            </a:r>
            <a:r>
              <a:rPr lang="ru-RU" sz="2400" dirty="0" smtClean="0">
                <a:ln>
                  <a:noFill/>
                </a:ln>
              </a:rPr>
              <a:t>(«любовь погасла").</a:t>
            </a:r>
          </a:p>
        </p:txBody>
      </p:sp>
      <p:sp>
        <p:nvSpPr>
          <p:cNvPr id="49156" name="WordArt 4"/>
          <p:cNvSpPr>
            <a:spLocks noChangeArrowheads="1" noChangeShapeType="1" noTextEdit="1"/>
          </p:cNvSpPr>
          <p:nvPr/>
        </p:nvSpPr>
        <p:spPr bwMode="auto">
          <a:xfrm>
            <a:off x="1116013" y="404813"/>
            <a:ext cx="6840537" cy="533400"/>
          </a:xfrm>
          <a:prstGeom prst="rect">
            <a:avLst/>
          </a:prstGeom>
        </p:spPr>
        <p:txBody>
          <a:bodyPr wrap="none" fromWordArt="1">
            <a:prstTxWarp prst="textPlain">
              <a:avLst>
                <a:gd name="adj" fmla="val 50000"/>
              </a:avLst>
            </a:prstTxWarp>
          </a:bodyPr>
          <a:lstStyle/>
          <a:p>
            <a:pPr algn="ctr"/>
            <a:r>
              <a:rPr lang="ru-RU" sz="3600" b="1" kern="10" dirty="0">
                <a:ln w="9525">
                  <a:solidFill>
                    <a:srgbClr val="000000"/>
                  </a:solidFill>
                  <a:round/>
                  <a:headEnd/>
                  <a:tailEnd/>
                </a:ln>
                <a:gradFill rotWithShape="1">
                  <a:gsLst>
                    <a:gs pos="0">
                      <a:srgbClr val="FFBF00"/>
                    </a:gs>
                    <a:gs pos="5001">
                      <a:srgbClr val="F27300"/>
                    </a:gs>
                    <a:gs pos="12500">
                      <a:srgbClr val="8F0040"/>
                    </a:gs>
                    <a:gs pos="25000">
                      <a:srgbClr val="400040"/>
                    </a:gs>
                    <a:gs pos="40000">
                      <a:srgbClr val="000040"/>
                    </a:gs>
                    <a:gs pos="50000">
                      <a:srgbClr val="000000"/>
                    </a:gs>
                    <a:gs pos="60000">
                      <a:srgbClr val="000040"/>
                    </a:gs>
                    <a:gs pos="75000">
                      <a:srgbClr val="400040"/>
                    </a:gs>
                    <a:gs pos="87500">
                      <a:srgbClr val="8F0040"/>
                    </a:gs>
                    <a:gs pos="95000">
                      <a:srgbClr val="F27300"/>
                    </a:gs>
                    <a:gs pos="100000">
                      <a:srgbClr val="FFBF00"/>
                    </a:gs>
                  </a:gsLst>
                  <a:lin ang="18900000" scaled="1"/>
                </a:gradFill>
                <a:latin typeface="Arial"/>
                <a:cs typeface="Arial"/>
              </a:rPr>
              <a:t>Типы метафор</a:t>
            </a:r>
          </a:p>
        </p:txBody>
      </p:sp>
      <p:pic>
        <p:nvPicPr>
          <p:cNvPr id="49160" name="Picture 8" descr="shutterstock_94993018"/>
          <p:cNvPicPr>
            <a:picLocks noChangeAspect="1" noChangeArrowheads="1"/>
          </p:cNvPicPr>
          <p:nvPr/>
        </p:nvPicPr>
        <p:blipFill>
          <a:blip r:embed="rId2" cstate="print"/>
          <a:srcRect/>
          <a:stretch>
            <a:fillRect/>
          </a:stretch>
        </p:blipFill>
        <p:spPr bwMode="auto">
          <a:xfrm>
            <a:off x="5867400" y="1052513"/>
            <a:ext cx="3048000" cy="5568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p:cTn id="7" dur="1000" fill="hold"/>
                                        <p:tgtEl>
                                          <p:spTgt spid="49156"/>
                                        </p:tgtEl>
                                        <p:attrNameLst>
                                          <p:attrName>ppt_w</p:attrName>
                                        </p:attrNameLst>
                                      </p:cBhvr>
                                      <p:tavLst>
                                        <p:tav tm="0">
                                          <p:val>
                                            <p:strVal val="#ppt_w+.3"/>
                                          </p:val>
                                        </p:tav>
                                        <p:tav tm="100000">
                                          <p:val>
                                            <p:strVal val="#ppt_w"/>
                                          </p:val>
                                        </p:tav>
                                      </p:tavLst>
                                    </p:anim>
                                    <p:anim calcmode="lin" valueType="num">
                                      <p:cBhvr>
                                        <p:cTn id="8" dur="1000" fill="hold"/>
                                        <p:tgtEl>
                                          <p:spTgt spid="49156"/>
                                        </p:tgtEl>
                                        <p:attrNameLst>
                                          <p:attrName>ppt_h</p:attrName>
                                        </p:attrNameLst>
                                      </p:cBhvr>
                                      <p:tavLst>
                                        <p:tav tm="0">
                                          <p:val>
                                            <p:strVal val="#ppt_h"/>
                                          </p:val>
                                        </p:tav>
                                        <p:tav tm="100000">
                                          <p:val>
                                            <p:strVal val="#ppt_h"/>
                                          </p:val>
                                        </p:tav>
                                      </p:tavLst>
                                    </p:anim>
                                    <p:animEffect transition="in" filter="fade">
                                      <p:cBhvr>
                                        <p:cTn id="9" dur="1000"/>
                                        <p:tgtEl>
                                          <p:spTgt spid="4915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9158">
                                            <p:bg/>
                                          </p:spTgt>
                                        </p:tgtEl>
                                        <p:attrNameLst>
                                          <p:attrName>style.visibility</p:attrName>
                                        </p:attrNameLst>
                                      </p:cBhvr>
                                      <p:to>
                                        <p:strVal val="visible"/>
                                      </p:to>
                                    </p:set>
                                    <p:animEffect transition="in" filter="fade">
                                      <p:cBhvr>
                                        <p:cTn id="14" dur="1000"/>
                                        <p:tgtEl>
                                          <p:spTgt spid="49158">
                                            <p:bg/>
                                          </p:spTgt>
                                        </p:tgtEl>
                                      </p:cBhvr>
                                    </p:animEffect>
                                    <p:anim calcmode="lin" valueType="num">
                                      <p:cBhvr>
                                        <p:cTn id="15" dur="1000" fill="hold"/>
                                        <p:tgtEl>
                                          <p:spTgt spid="49158">
                                            <p:bg/>
                                          </p:spTgt>
                                        </p:tgtEl>
                                        <p:attrNameLst>
                                          <p:attrName>ppt_x</p:attrName>
                                        </p:attrNameLst>
                                      </p:cBhvr>
                                      <p:tavLst>
                                        <p:tav tm="0">
                                          <p:val>
                                            <p:strVal val="#ppt_x"/>
                                          </p:val>
                                        </p:tav>
                                        <p:tav tm="100000">
                                          <p:val>
                                            <p:strVal val="#ppt_x"/>
                                          </p:val>
                                        </p:tav>
                                      </p:tavLst>
                                    </p:anim>
                                    <p:anim calcmode="lin" valueType="num">
                                      <p:cBhvr>
                                        <p:cTn id="16" dur="1000" fill="hold"/>
                                        <p:tgtEl>
                                          <p:spTgt spid="49158">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9158">
                                            <p:txEl>
                                              <p:pRg st="0" end="0"/>
                                            </p:txEl>
                                          </p:spTgt>
                                        </p:tgtEl>
                                        <p:attrNameLst>
                                          <p:attrName>style.visibility</p:attrName>
                                        </p:attrNameLst>
                                      </p:cBhvr>
                                      <p:to>
                                        <p:strVal val="visible"/>
                                      </p:to>
                                    </p:set>
                                    <p:animEffect transition="in" filter="fade">
                                      <p:cBhvr>
                                        <p:cTn id="21" dur="1000"/>
                                        <p:tgtEl>
                                          <p:spTgt spid="49158">
                                            <p:txEl>
                                              <p:pRg st="0" end="0"/>
                                            </p:txEl>
                                          </p:spTgt>
                                        </p:tgtEl>
                                      </p:cBhvr>
                                    </p:animEffect>
                                    <p:anim calcmode="lin" valueType="num">
                                      <p:cBhvr>
                                        <p:cTn id="22" dur="1000" fill="hold"/>
                                        <p:tgtEl>
                                          <p:spTgt spid="4915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91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9158">
                                            <p:txEl>
                                              <p:pRg st="1" end="1"/>
                                            </p:txEl>
                                          </p:spTgt>
                                        </p:tgtEl>
                                        <p:attrNameLst>
                                          <p:attrName>style.visibility</p:attrName>
                                        </p:attrNameLst>
                                      </p:cBhvr>
                                      <p:to>
                                        <p:strVal val="visible"/>
                                      </p:to>
                                    </p:set>
                                    <p:animEffect transition="in" filter="fade">
                                      <p:cBhvr>
                                        <p:cTn id="28" dur="1000"/>
                                        <p:tgtEl>
                                          <p:spTgt spid="49158">
                                            <p:txEl>
                                              <p:pRg st="1" end="1"/>
                                            </p:txEl>
                                          </p:spTgt>
                                        </p:tgtEl>
                                      </p:cBhvr>
                                    </p:animEffect>
                                    <p:anim calcmode="lin" valueType="num">
                                      <p:cBhvr>
                                        <p:cTn id="29" dur="1000" fill="hold"/>
                                        <p:tgtEl>
                                          <p:spTgt spid="4915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91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9158">
                                            <p:txEl>
                                              <p:pRg st="2" end="2"/>
                                            </p:txEl>
                                          </p:spTgt>
                                        </p:tgtEl>
                                        <p:attrNameLst>
                                          <p:attrName>style.visibility</p:attrName>
                                        </p:attrNameLst>
                                      </p:cBhvr>
                                      <p:to>
                                        <p:strVal val="visible"/>
                                      </p:to>
                                    </p:set>
                                    <p:animEffect transition="in" filter="fade">
                                      <p:cBhvr>
                                        <p:cTn id="35" dur="1000"/>
                                        <p:tgtEl>
                                          <p:spTgt spid="49158">
                                            <p:txEl>
                                              <p:pRg st="2" end="2"/>
                                            </p:txEl>
                                          </p:spTgt>
                                        </p:tgtEl>
                                      </p:cBhvr>
                                    </p:animEffect>
                                    <p:anim calcmode="lin" valueType="num">
                                      <p:cBhvr>
                                        <p:cTn id="36" dur="1000" fill="hold"/>
                                        <p:tgtEl>
                                          <p:spTgt spid="4915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915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build="p" animBg="1"/>
      <p:bldP spid="491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p:cNvSpPr>
          <p:nvPr>
            <p:ph type="body" idx="4294967295"/>
          </p:nvPr>
        </p:nvSpPr>
        <p:spPr bwMode="auto">
          <a:xfrm>
            <a:off x="457200" y="1268413"/>
            <a:ext cx="8229600" cy="4857750"/>
          </a:xfrm>
          <a:solidFill>
            <a:schemeClr val="bg1"/>
          </a:solidFill>
        </p:spPr>
        <p:txBody>
          <a:bodyPr wrap="square" numCol="1" anchor="t" anchorCtr="0" compatLnSpc="1">
            <a:prstTxWarp prst="textNoShape">
              <a:avLst/>
            </a:prstTxWarp>
          </a:bodyPr>
          <a:lstStyle/>
          <a:p>
            <a:pPr>
              <a:lnSpc>
                <a:spcPct val="90000"/>
              </a:lnSpc>
              <a:buFontTx/>
              <a:buNone/>
            </a:pPr>
            <a:r>
              <a:rPr lang="ru-RU" sz="2400" dirty="0" smtClean="0">
                <a:ln>
                  <a:noFill/>
                </a:ln>
              </a:rPr>
              <a:t>           </a:t>
            </a:r>
            <a:r>
              <a:rPr lang="ru-RU" sz="2400" b="1" dirty="0" smtClean="0">
                <a:ln>
                  <a:noFill/>
                </a:ln>
                <a:solidFill>
                  <a:srgbClr val="CC0000"/>
                </a:solidFill>
              </a:rPr>
              <a:t>Развёртывание метафоры</a:t>
            </a:r>
            <a:r>
              <a:rPr lang="ru-RU" sz="2400" dirty="0" smtClean="0">
                <a:ln>
                  <a:noFill/>
                </a:ln>
              </a:rPr>
              <a:t> – это стилистический приём, основанный на усложнении метафоры за счёт увеличения </a:t>
            </a:r>
            <a:r>
              <a:rPr lang="ru-RU" sz="2400" dirty="0" smtClean="0">
                <a:ln>
                  <a:noFill/>
                </a:ln>
                <a:solidFill>
                  <a:srgbClr val="CC0000"/>
                </a:solidFill>
              </a:rPr>
              <a:t>количества слов-носителей метафорического образа</a:t>
            </a:r>
            <a:r>
              <a:rPr lang="ru-RU" sz="2400" dirty="0" smtClean="0">
                <a:ln>
                  <a:noFill/>
                </a:ln>
              </a:rPr>
              <a:t>: </a:t>
            </a:r>
            <a:r>
              <a:rPr lang="ru-RU" sz="2400" b="1" i="1" dirty="0" smtClean="0">
                <a:ln>
                  <a:noFill/>
                </a:ln>
              </a:rPr>
              <a:t>«Земля — дом миллиардов и миллиардов людей, живших до нас! Это беззащитно летящий в колоссальном пространстве музей, собрание сотен тысяч музеев, тесное скопище произведений сотен тысяч гениев. И не только произведений гениев! Сколько обычаев, милых традиций. Сколько всего накоплено, сохранено. Сколько возможностей. Земля вся засыпана бриллиантами, а под ними сколько алмазов, которые еще ждут, что их огранят, сделают бриллиантами…»</a:t>
            </a:r>
            <a:r>
              <a:rPr lang="ru-RU" sz="2400" dirty="0" smtClean="0">
                <a:ln>
                  <a:noFill/>
                </a:ln>
              </a:rPr>
              <a:t> (Д.С.Лихачёв)</a:t>
            </a:r>
          </a:p>
        </p:txBody>
      </p:sp>
      <p:sp>
        <p:nvSpPr>
          <p:cNvPr id="64516" name="WordArt 4"/>
          <p:cNvSpPr>
            <a:spLocks noChangeArrowheads="1" noChangeShapeType="1" noTextEdit="1"/>
          </p:cNvSpPr>
          <p:nvPr/>
        </p:nvSpPr>
        <p:spPr bwMode="auto">
          <a:xfrm>
            <a:off x="1476375" y="333375"/>
            <a:ext cx="6408738" cy="647700"/>
          </a:xfrm>
          <a:prstGeom prst="rect">
            <a:avLst/>
          </a:prstGeom>
        </p:spPr>
        <p:txBody>
          <a:bodyPr wrap="none" fromWordArt="1">
            <a:prstTxWarp prst="textPlain">
              <a:avLst>
                <a:gd name="adj" fmla="val 50000"/>
              </a:avLst>
            </a:prstTxWarp>
          </a:bodyPr>
          <a:lstStyle/>
          <a:p>
            <a:pPr algn="ctr"/>
            <a:r>
              <a:rPr lang="ru-RU" sz="3600" kern="10" dirty="0">
                <a:ln w="9525">
                  <a:solidFill>
                    <a:srgbClr val="000000"/>
                  </a:solidFill>
                  <a:round/>
                  <a:headEnd/>
                  <a:tailEnd/>
                </a:ln>
                <a:gradFill rotWithShape="1">
                  <a:gsLst>
                    <a:gs pos="0">
                      <a:srgbClr val="000000"/>
                    </a:gs>
                    <a:gs pos="20000">
                      <a:srgbClr val="000040"/>
                    </a:gs>
                    <a:gs pos="50000">
                      <a:srgbClr val="400040"/>
                    </a:gs>
                    <a:gs pos="75000">
                      <a:srgbClr val="8F0040"/>
                    </a:gs>
                    <a:gs pos="89999">
                      <a:srgbClr val="F27300"/>
                    </a:gs>
                    <a:gs pos="100000">
                      <a:srgbClr val="FFBF00"/>
                    </a:gs>
                  </a:gsLst>
                  <a:path path="rect">
                    <a:fillToRect r="100000" b="100000"/>
                  </a:path>
                </a:gradFill>
                <a:latin typeface="Arial"/>
                <a:cs typeface="Arial"/>
              </a:rPr>
              <a:t>А знаете ли вы, что...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 calcmode="lin" valueType="num">
                                      <p:cBhvr>
                                        <p:cTn id="7" dur="1000" fill="hold"/>
                                        <p:tgtEl>
                                          <p:spTgt spid="64516"/>
                                        </p:tgtEl>
                                        <p:attrNameLst>
                                          <p:attrName>ppt_w</p:attrName>
                                        </p:attrNameLst>
                                      </p:cBhvr>
                                      <p:tavLst>
                                        <p:tav tm="0">
                                          <p:val>
                                            <p:strVal val="#ppt_w+.3"/>
                                          </p:val>
                                        </p:tav>
                                        <p:tav tm="100000">
                                          <p:val>
                                            <p:strVal val="#ppt_w"/>
                                          </p:val>
                                        </p:tav>
                                      </p:tavLst>
                                    </p:anim>
                                    <p:anim calcmode="lin" valueType="num">
                                      <p:cBhvr>
                                        <p:cTn id="8" dur="1000" fill="hold"/>
                                        <p:tgtEl>
                                          <p:spTgt spid="64516"/>
                                        </p:tgtEl>
                                        <p:attrNameLst>
                                          <p:attrName>ppt_h</p:attrName>
                                        </p:attrNameLst>
                                      </p:cBhvr>
                                      <p:tavLst>
                                        <p:tav tm="0">
                                          <p:val>
                                            <p:strVal val="#ppt_h"/>
                                          </p:val>
                                        </p:tav>
                                        <p:tav tm="100000">
                                          <p:val>
                                            <p:strVal val="#ppt_h"/>
                                          </p:val>
                                        </p:tav>
                                      </p:tavLst>
                                    </p:anim>
                                    <p:animEffect transition="in" filter="fade">
                                      <p:cBhvr>
                                        <p:cTn id="9" dur="1000"/>
                                        <p:tgtEl>
                                          <p:spTgt spid="645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4515">
                                            <p:bg/>
                                          </p:spTgt>
                                        </p:tgtEl>
                                        <p:attrNameLst>
                                          <p:attrName>style.visibility</p:attrName>
                                        </p:attrNameLst>
                                      </p:cBhvr>
                                      <p:to>
                                        <p:strVal val="visible"/>
                                      </p:to>
                                    </p:set>
                                    <p:animEffect transition="in" filter="fade">
                                      <p:cBhvr>
                                        <p:cTn id="14" dur="1000"/>
                                        <p:tgtEl>
                                          <p:spTgt spid="64515">
                                            <p:bg/>
                                          </p:spTgt>
                                        </p:tgtEl>
                                      </p:cBhvr>
                                    </p:animEffect>
                                    <p:anim calcmode="lin" valueType="num">
                                      <p:cBhvr>
                                        <p:cTn id="15" dur="1000" fill="hold"/>
                                        <p:tgtEl>
                                          <p:spTgt spid="64515">
                                            <p:bg/>
                                          </p:spTgt>
                                        </p:tgtEl>
                                        <p:attrNameLst>
                                          <p:attrName>ppt_x</p:attrName>
                                        </p:attrNameLst>
                                      </p:cBhvr>
                                      <p:tavLst>
                                        <p:tav tm="0">
                                          <p:val>
                                            <p:strVal val="#ppt_x"/>
                                          </p:val>
                                        </p:tav>
                                        <p:tav tm="100000">
                                          <p:val>
                                            <p:strVal val="#ppt_x"/>
                                          </p:val>
                                        </p:tav>
                                      </p:tavLst>
                                    </p:anim>
                                    <p:anim calcmode="lin" valueType="num">
                                      <p:cBhvr>
                                        <p:cTn id="16" dur="1000" fill="hold"/>
                                        <p:tgtEl>
                                          <p:spTgt spid="64515">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4515">
                                            <p:txEl>
                                              <p:pRg st="0" end="0"/>
                                            </p:txEl>
                                          </p:spTgt>
                                        </p:tgtEl>
                                        <p:attrNameLst>
                                          <p:attrName>style.visibility</p:attrName>
                                        </p:attrNameLst>
                                      </p:cBhvr>
                                      <p:to>
                                        <p:strVal val="visible"/>
                                      </p:to>
                                    </p:set>
                                    <p:animEffect transition="in" filter="fade">
                                      <p:cBhvr>
                                        <p:cTn id="21" dur="1000"/>
                                        <p:tgtEl>
                                          <p:spTgt spid="64515">
                                            <p:txEl>
                                              <p:pRg st="0" end="0"/>
                                            </p:txEl>
                                          </p:spTgt>
                                        </p:tgtEl>
                                      </p:cBhvr>
                                    </p:animEffect>
                                    <p:anim calcmode="lin" valueType="num">
                                      <p:cBhvr>
                                        <p:cTn id="22" dur="10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45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nimBg="1"/>
      <p:bldP spid="645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shutterstock_123504547"/>
          <p:cNvPicPr>
            <a:picLocks noChangeAspect="1" noChangeArrowheads="1"/>
          </p:cNvPicPr>
          <p:nvPr/>
        </p:nvPicPr>
        <p:blipFill>
          <a:blip r:embed="rId2" cstate="print"/>
          <a:srcRect/>
          <a:stretch>
            <a:fillRect/>
          </a:stretch>
        </p:blipFill>
        <p:spPr bwMode="auto">
          <a:xfrm>
            <a:off x="468313" y="260350"/>
            <a:ext cx="8135937" cy="6408738"/>
          </a:xfrm>
          <a:prstGeom prst="rect">
            <a:avLst/>
          </a:prstGeom>
          <a:noFill/>
        </p:spPr>
      </p:pic>
      <p:sp>
        <p:nvSpPr>
          <p:cNvPr id="57351" name="WordArt 7"/>
          <p:cNvSpPr>
            <a:spLocks noChangeArrowheads="1" noChangeShapeType="1" noTextEdit="1"/>
          </p:cNvSpPr>
          <p:nvPr/>
        </p:nvSpPr>
        <p:spPr bwMode="auto">
          <a:xfrm>
            <a:off x="4189413" y="2060575"/>
            <a:ext cx="2735262" cy="1244600"/>
          </a:xfrm>
          <a:prstGeom prst="rect">
            <a:avLst/>
          </a:prstGeom>
        </p:spPr>
        <p:txBody>
          <a:bodyPr wrap="none" fromWordArt="1">
            <a:prstTxWarp prst="textPlain">
              <a:avLst>
                <a:gd name="adj" fmla="val 50000"/>
              </a:avLst>
            </a:prstTxWarp>
          </a:bodyPr>
          <a:lstStyle/>
          <a:p>
            <a:pPr algn="ctr"/>
            <a:r>
              <a:rPr lang="ru-RU" sz="3600" kern="10" dirty="0">
                <a:ln w="9525">
                  <a:solidFill>
                    <a:srgbClr val="000000"/>
                  </a:solidFill>
                  <a:round/>
                  <a:headEnd/>
                  <a:tailEnd/>
                </a:ln>
                <a:gradFill rotWithShape="1">
                  <a:gsLst>
                    <a:gs pos="0">
                      <a:srgbClr val="000000"/>
                    </a:gs>
                    <a:gs pos="10000">
                      <a:srgbClr val="000040"/>
                    </a:gs>
                    <a:gs pos="25000">
                      <a:srgbClr val="400040"/>
                    </a:gs>
                    <a:gs pos="37500">
                      <a:srgbClr val="8F0040"/>
                    </a:gs>
                    <a:gs pos="45000">
                      <a:srgbClr val="F27300"/>
                    </a:gs>
                    <a:gs pos="50000">
                      <a:srgbClr val="FFBF00"/>
                    </a:gs>
                    <a:gs pos="55001">
                      <a:srgbClr val="F27300"/>
                    </a:gs>
                    <a:gs pos="62500">
                      <a:srgbClr val="8F0040"/>
                    </a:gs>
                    <a:gs pos="75000">
                      <a:srgbClr val="400040"/>
                    </a:gs>
                    <a:gs pos="90000">
                      <a:srgbClr val="000040"/>
                    </a:gs>
                    <a:gs pos="100000">
                      <a:srgbClr val="000000"/>
                    </a:gs>
                  </a:gsLst>
                  <a:lin ang="0" scaled="1"/>
                </a:gradFill>
                <a:latin typeface="Arial"/>
                <a:cs typeface="Arial"/>
              </a:rPr>
              <a:t>Текст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7351"/>
                                        </p:tgtEl>
                                        <p:attrNameLst>
                                          <p:attrName>style.visibility</p:attrName>
                                        </p:attrNameLst>
                                      </p:cBhvr>
                                      <p:to>
                                        <p:strVal val="visible"/>
                                      </p:to>
                                    </p:set>
                                    <p:anim calcmode="lin" valueType="num">
                                      <p:cBhvr>
                                        <p:cTn id="7" dur="1000" fill="hold"/>
                                        <p:tgtEl>
                                          <p:spTgt spid="57351"/>
                                        </p:tgtEl>
                                        <p:attrNameLst>
                                          <p:attrName>ppt_w</p:attrName>
                                        </p:attrNameLst>
                                      </p:cBhvr>
                                      <p:tavLst>
                                        <p:tav tm="0">
                                          <p:val>
                                            <p:strVal val="#ppt_w+.3"/>
                                          </p:val>
                                        </p:tav>
                                        <p:tav tm="100000">
                                          <p:val>
                                            <p:strVal val="#ppt_w"/>
                                          </p:val>
                                        </p:tav>
                                      </p:tavLst>
                                    </p:anim>
                                    <p:anim calcmode="lin" valueType="num">
                                      <p:cBhvr>
                                        <p:cTn id="8" dur="1000" fill="hold"/>
                                        <p:tgtEl>
                                          <p:spTgt spid="57351"/>
                                        </p:tgtEl>
                                        <p:attrNameLst>
                                          <p:attrName>ppt_h</p:attrName>
                                        </p:attrNameLst>
                                      </p:cBhvr>
                                      <p:tavLst>
                                        <p:tav tm="0">
                                          <p:val>
                                            <p:strVal val="#ppt_h"/>
                                          </p:val>
                                        </p:tav>
                                        <p:tav tm="100000">
                                          <p:val>
                                            <p:strVal val="#ppt_h"/>
                                          </p:val>
                                        </p:tav>
                                      </p:tavLst>
                                    </p:anim>
                                    <p:animEffect transition="in" filter="fade">
                                      <p:cBhvr>
                                        <p:cTn id="9" dur="10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p:cNvSpPr>
          <p:nvPr>
            <p:ph type="body" idx="4294967295"/>
          </p:nvPr>
        </p:nvSpPr>
        <p:spPr bwMode="auto">
          <a:xfrm>
            <a:off x="457200" y="188913"/>
            <a:ext cx="8229600" cy="6408737"/>
          </a:xfrm>
          <a:solidFill>
            <a:schemeClr val="bg1"/>
          </a:solidFill>
        </p:spPr>
        <p:txBody>
          <a:bodyPr wrap="square" numCol="1" anchor="t" anchorCtr="0" compatLnSpc="1">
            <a:prstTxWarp prst="textNoShape">
              <a:avLst/>
            </a:prstTxWarp>
          </a:bodyPr>
          <a:lstStyle/>
          <a:p>
            <a:pPr>
              <a:lnSpc>
                <a:spcPct val="80000"/>
              </a:lnSpc>
              <a:buFontTx/>
              <a:buNone/>
            </a:pPr>
            <a:r>
              <a:rPr lang="ru-RU" sz="2400" smtClean="0">
                <a:ln>
                  <a:noFill/>
                </a:ln>
              </a:rPr>
              <a:t>         (1)На западе ночь уходит за далекие  горы.  (2)Уже  алеет  восток.  (3)На  глади океана появилась едва заметная спокойная зыбь, и на ней - золотые струйки.(4)Белые чайки, поднимаясь выше, становятся розовыми. (5)По  бледной  глади  вод зазмеились пестрые, голубые и синие  дорожки:  это  первые  порывы  ветра.   (6)Синих дорожек становится все больше, ветер крепчает.  (7)На  песчаном  берегу уже появляются перистые  желто-белые  язычки  прибоя.  (8)Вода  возле  берега становится зеленой. (9)Рой красных, желтых, лимонных, коричневых рыб беспрерывно снует.  </a:t>
            </a:r>
          </a:p>
          <a:p>
            <a:pPr>
              <a:lnSpc>
                <a:spcPct val="80000"/>
              </a:lnSpc>
              <a:buFontTx/>
              <a:buNone/>
            </a:pPr>
            <a:r>
              <a:rPr lang="ru-RU" sz="2400" smtClean="0">
                <a:ln>
                  <a:noFill/>
                </a:ln>
              </a:rPr>
              <a:t>           (10)Зеркало моря искривилось, выгибается, беспрерывно движется.(11)На  гребнях волн мелькают белые барашки.    (12)Ихтиандр ныряет вглубь и смотрит вверх - перед ним свод, сплошь усеянный  мелкими  звездами.  (13)Это  ночесветки  зажгли  свои  фонари  и  поднимаются  на поверхность океана. (14)Кое-где во  тьме  виднеются  голубоватые  и  розоватые светящиеся туманности - плотные скопления мельчайших светящихся  животных.    (15)Медленно проплывают  шары водорослей,  излучающие  мягкий  зеленоватый  свет.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p:cNvSpPr>
          <p:nvPr>
            <p:ph type="body" idx="4294967295"/>
          </p:nvPr>
        </p:nvSpPr>
        <p:spPr bwMode="auto">
          <a:xfrm>
            <a:off x="179388" y="0"/>
            <a:ext cx="8785225" cy="6669088"/>
          </a:xfrm>
          <a:solidFill>
            <a:schemeClr val="bg1"/>
          </a:solidFill>
        </p:spPr>
        <p:txBody>
          <a:bodyPr wrap="square" numCol="1" anchor="t" anchorCtr="0" compatLnSpc="1">
            <a:prstTxWarp prst="textNoShape">
              <a:avLst/>
            </a:prstTxWarp>
            <a:normAutofit lnSpcReduction="10000"/>
          </a:bodyPr>
          <a:lstStyle/>
          <a:p>
            <a:pPr>
              <a:lnSpc>
                <a:spcPct val="80000"/>
              </a:lnSpc>
              <a:buFontTx/>
              <a:buNone/>
            </a:pPr>
            <a:r>
              <a:rPr lang="ru-RU" sz="2000" smtClean="0">
                <a:ln>
                  <a:noFill/>
                </a:ln>
              </a:rPr>
              <a:t>      </a:t>
            </a:r>
            <a:r>
              <a:rPr lang="ru-RU" sz="2400" smtClean="0">
                <a:ln>
                  <a:noFill/>
                </a:ln>
              </a:rPr>
              <a:t>(16)Совсем недалеко от Ихтиандра светится медуза - она  похожа  на  лампу,  прикрытую затейливым абажуром с  кружевами  и  длинной  бахромой.  (17)Бахрома  медленно покачивается, как от легкого ветра, при каждом движении медузы. (18)На отмелях уже загорелись морские звезды. (19)В больших глубинах  быстро  двигаются  огни крупных ночных хищников. (20)Они гоняются друг за другом, кружатся,  гаснут  и вспыхивают снова.  </a:t>
            </a:r>
          </a:p>
          <a:p>
            <a:pPr>
              <a:lnSpc>
                <a:spcPct val="80000"/>
              </a:lnSpc>
              <a:buFontTx/>
              <a:buNone/>
            </a:pPr>
            <a:r>
              <a:rPr lang="ru-RU" sz="2400" smtClean="0">
                <a:ln>
                  <a:noFill/>
                </a:ln>
              </a:rPr>
              <a:t>         (21)Снова отмель. (22)Причудливые стволы  и  ветви  кораллов  освещены  изнутри голубым,  розовым,  зеленым,  белым  огнем.  (23)Одни  кораллы  горят  бледным мигающим светом, другие - как накаленный добела металл.   (24)На земле ночью только маленькие, далекие звезды в небе, иногда луна.  (25)А здесь тысячи звезд,  тысячи  лун,  тысячи  маленьких  разноцветных  солнц, горящих мягким нежным светом. (26)Ночь в океане несравненно прекраснее ночи на земле.   (27)И, чтобы сравнить, Ихтиандр всплывает на поверхность воды. </a:t>
            </a:r>
          </a:p>
          <a:p>
            <a:pPr>
              <a:lnSpc>
                <a:spcPct val="80000"/>
              </a:lnSpc>
              <a:buFontTx/>
              <a:buNone/>
            </a:pPr>
            <a:r>
              <a:rPr lang="ru-RU" sz="2400" smtClean="0">
                <a:ln>
                  <a:noFill/>
                </a:ln>
              </a:rPr>
              <a:t>           (28)Воздух потеплел. (29)Над головой темно-синий свод неба, усеянный  звездами.(30)Над горизонтом стоит серебристый диск луны. (31)От луны протянулась  по  всему океану серебряная дорожка.</a:t>
            </a:r>
            <a:r>
              <a:rPr lang="ru-RU" sz="2400" b="1" smtClean="0">
                <a:ln>
                  <a:noFill/>
                </a:ln>
              </a:rPr>
              <a:t>                                     (</a:t>
            </a:r>
            <a:r>
              <a:rPr lang="ru-RU" sz="2400" smtClean="0">
                <a:ln>
                  <a:noFill/>
                </a:ln>
              </a:rPr>
              <a:t>По А. Беляеву) </a:t>
            </a:r>
          </a:p>
          <a:p>
            <a:pPr>
              <a:lnSpc>
                <a:spcPct val="80000"/>
              </a:lnSpc>
            </a:pPr>
            <a:endParaRPr lang="ru-RU" sz="2400" smtClean="0">
              <a:ln>
                <a:noFill/>
              </a:l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Grp="1"/>
          </p:cNvSpPr>
          <p:nvPr>
            <p:ph sz="half" idx="4294967295"/>
          </p:nvPr>
        </p:nvSpPr>
        <p:spPr bwMode="auto">
          <a:xfrm>
            <a:off x="179388" y="1052513"/>
            <a:ext cx="4824412" cy="5472112"/>
          </a:xfrm>
          <a:solidFill>
            <a:schemeClr val="bg1"/>
          </a:solidFill>
        </p:spPr>
        <p:txBody>
          <a:bodyPr wrap="square" numCol="1" anchor="t" anchorCtr="0" compatLnSpc="1">
            <a:prstTxWarp prst="textNoShape">
              <a:avLst/>
            </a:prstTxWarp>
          </a:bodyPr>
          <a:lstStyle/>
          <a:p>
            <a:pPr>
              <a:buFontTx/>
              <a:buNone/>
            </a:pPr>
            <a:r>
              <a:rPr lang="ru-RU" sz="2800" dirty="0" smtClean="0">
                <a:ln>
                  <a:noFill/>
                </a:ln>
              </a:rPr>
              <a:t>     Найдите в тексте метафоры, подчеркните или выпишите их (не менее двух примеров).</a:t>
            </a:r>
          </a:p>
          <a:p>
            <a:r>
              <a:rPr lang="ru-RU" sz="2800" dirty="0" smtClean="0">
                <a:ln>
                  <a:noFill/>
                </a:ln>
              </a:rPr>
              <a:t>По каким признакам подмечено автором сходство предметов или явлений?</a:t>
            </a:r>
          </a:p>
          <a:p>
            <a:r>
              <a:rPr lang="ru-RU" sz="2800" dirty="0" smtClean="0">
                <a:ln>
                  <a:noFill/>
                </a:ln>
              </a:rPr>
              <a:t>Почему автор в данном тексте использовал так много метафор?</a:t>
            </a:r>
          </a:p>
          <a:p>
            <a:endParaRPr lang="ru-RU" sz="2800" dirty="0" smtClean="0">
              <a:ln>
                <a:noFill/>
              </a:ln>
            </a:endParaRPr>
          </a:p>
        </p:txBody>
      </p:sp>
      <p:sp>
        <p:nvSpPr>
          <p:cNvPr id="61447" name="WordArt 7"/>
          <p:cNvSpPr>
            <a:spLocks noChangeArrowheads="1" noChangeShapeType="1" noTextEdit="1"/>
          </p:cNvSpPr>
          <p:nvPr/>
        </p:nvSpPr>
        <p:spPr bwMode="auto">
          <a:xfrm>
            <a:off x="1763713" y="188913"/>
            <a:ext cx="5256212" cy="719137"/>
          </a:xfrm>
          <a:prstGeom prst="rect">
            <a:avLst/>
          </a:prstGeom>
        </p:spPr>
        <p:txBody>
          <a:bodyPr wrap="none" fromWordArt="1">
            <a:prstTxWarp prst="textPlain">
              <a:avLst>
                <a:gd name="adj" fmla="val 50000"/>
              </a:avLst>
            </a:prstTxWarp>
          </a:bodyPr>
          <a:lstStyle/>
          <a:p>
            <a:pPr algn="ctr"/>
            <a:r>
              <a:rPr lang="ru-RU" sz="3600" kern="10" dirty="0">
                <a:ln w="9525">
                  <a:solidFill>
                    <a:srgbClr val="000000"/>
                  </a:solidFill>
                  <a:round/>
                  <a:headEnd/>
                  <a:tailEnd/>
                </a:ln>
                <a:gradFill rotWithShape="1">
                  <a:gsLst>
                    <a:gs pos="0">
                      <a:srgbClr val="FFBF00"/>
                    </a:gs>
                    <a:gs pos="5001">
                      <a:srgbClr val="F27300"/>
                    </a:gs>
                    <a:gs pos="12500">
                      <a:srgbClr val="8F0040"/>
                    </a:gs>
                    <a:gs pos="25000">
                      <a:srgbClr val="400040"/>
                    </a:gs>
                    <a:gs pos="40000">
                      <a:srgbClr val="000040"/>
                    </a:gs>
                    <a:gs pos="50000">
                      <a:srgbClr val="000000"/>
                    </a:gs>
                    <a:gs pos="60000">
                      <a:srgbClr val="000040"/>
                    </a:gs>
                    <a:gs pos="75000">
                      <a:srgbClr val="400040"/>
                    </a:gs>
                    <a:gs pos="87500">
                      <a:srgbClr val="8F0040"/>
                    </a:gs>
                    <a:gs pos="95000">
                      <a:srgbClr val="F27300"/>
                    </a:gs>
                    <a:gs pos="100000">
                      <a:srgbClr val="FFBF00"/>
                    </a:gs>
                  </a:gsLst>
                  <a:lin ang="18900000" scaled="1"/>
                </a:gradFill>
                <a:latin typeface="Arial"/>
                <a:cs typeface="Arial"/>
              </a:rPr>
              <a:t>Задание</a:t>
            </a:r>
          </a:p>
        </p:txBody>
      </p:sp>
      <p:pic>
        <p:nvPicPr>
          <p:cNvPr id="61449" name="Picture 9" descr="shutterstock_111181550"/>
          <p:cNvPicPr>
            <a:picLocks noChangeAspect="1" noChangeArrowheads="1"/>
          </p:cNvPicPr>
          <p:nvPr/>
        </p:nvPicPr>
        <p:blipFill>
          <a:blip r:embed="rId2" cstate="print"/>
          <a:srcRect/>
          <a:stretch>
            <a:fillRect/>
          </a:stretch>
        </p:blipFill>
        <p:spPr bwMode="auto">
          <a:xfrm>
            <a:off x="5003800" y="1125538"/>
            <a:ext cx="3552825" cy="5111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1447"/>
                                        </p:tgtEl>
                                        <p:attrNameLst>
                                          <p:attrName>style.visibility</p:attrName>
                                        </p:attrNameLst>
                                      </p:cBhvr>
                                      <p:to>
                                        <p:strVal val="visible"/>
                                      </p:to>
                                    </p:set>
                                    <p:anim calcmode="lin" valueType="num">
                                      <p:cBhvr>
                                        <p:cTn id="7" dur="1000" fill="hold"/>
                                        <p:tgtEl>
                                          <p:spTgt spid="61447"/>
                                        </p:tgtEl>
                                        <p:attrNameLst>
                                          <p:attrName>ppt_w</p:attrName>
                                        </p:attrNameLst>
                                      </p:cBhvr>
                                      <p:tavLst>
                                        <p:tav tm="0">
                                          <p:val>
                                            <p:strVal val="#ppt_w+.3"/>
                                          </p:val>
                                        </p:tav>
                                        <p:tav tm="100000">
                                          <p:val>
                                            <p:strVal val="#ppt_w"/>
                                          </p:val>
                                        </p:tav>
                                      </p:tavLst>
                                    </p:anim>
                                    <p:anim calcmode="lin" valueType="num">
                                      <p:cBhvr>
                                        <p:cTn id="8" dur="1000" fill="hold"/>
                                        <p:tgtEl>
                                          <p:spTgt spid="61447"/>
                                        </p:tgtEl>
                                        <p:attrNameLst>
                                          <p:attrName>ppt_h</p:attrName>
                                        </p:attrNameLst>
                                      </p:cBhvr>
                                      <p:tavLst>
                                        <p:tav tm="0">
                                          <p:val>
                                            <p:strVal val="#ppt_h"/>
                                          </p:val>
                                        </p:tav>
                                        <p:tav tm="100000">
                                          <p:val>
                                            <p:strVal val="#ppt_h"/>
                                          </p:val>
                                        </p:tav>
                                      </p:tavLst>
                                    </p:anim>
                                    <p:animEffect transition="in" filter="fade">
                                      <p:cBhvr>
                                        <p:cTn id="9" dur="1000"/>
                                        <p:tgtEl>
                                          <p:spTgt spid="6144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445">
                                            <p:bg/>
                                          </p:spTgt>
                                        </p:tgtEl>
                                        <p:attrNameLst>
                                          <p:attrName>style.visibility</p:attrName>
                                        </p:attrNameLst>
                                      </p:cBhvr>
                                      <p:to>
                                        <p:strVal val="visible"/>
                                      </p:to>
                                    </p:set>
                                    <p:animEffect transition="in" filter="fade">
                                      <p:cBhvr>
                                        <p:cTn id="14" dur="1000"/>
                                        <p:tgtEl>
                                          <p:spTgt spid="61445">
                                            <p:bg/>
                                          </p:spTgt>
                                        </p:tgtEl>
                                      </p:cBhvr>
                                    </p:animEffect>
                                    <p:anim calcmode="lin" valueType="num">
                                      <p:cBhvr>
                                        <p:cTn id="15" dur="1000" fill="hold"/>
                                        <p:tgtEl>
                                          <p:spTgt spid="61445">
                                            <p:bg/>
                                          </p:spTgt>
                                        </p:tgtEl>
                                        <p:attrNameLst>
                                          <p:attrName>ppt_x</p:attrName>
                                        </p:attrNameLst>
                                      </p:cBhvr>
                                      <p:tavLst>
                                        <p:tav tm="0">
                                          <p:val>
                                            <p:strVal val="#ppt_x"/>
                                          </p:val>
                                        </p:tav>
                                        <p:tav tm="100000">
                                          <p:val>
                                            <p:strVal val="#ppt_x"/>
                                          </p:val>
                                        </p:tav>
                                      </p:tavLst>
                                    </p:anim>
                                    <p:anim calcmode="lin" valueType="num">
                                      <p:cBhvr>
                                        <p:cTn id="16" dur="1000" fill="hold"/>
                                        <p:tgtEl>
                                          <p:spTgt spid="61445">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445">
                                            <p:txEl>
                                              <p:pRg st="0" end="0"/>
                                            </p:txEl>
                                          </p:spTgt>
                                        </p:tgtEl>
                                        <p:attrNameLst>
                                          <p:attrName>style.visibility</p:attrName>
                                        </p:attrNameLst>
                                      </p:cBhvr>
                                      <p:to>
                                        <p:strVal val="visible"/>
                                      </p:to>
                                    </p:set>
                                    <p:animEffect transition="in" filter="fade">
                                      <p:cBhvr>
                                        <p:cTn id="21" dur="1000"/>
                                        <p:tgtEl>
                                          <p:spTgt spid="61445">
                                            <p:txEl>
                                              <p:pRg st="0" end="0"/>
                                            </p:txEl>
                                          </p:spTgt>
                                        </p:tgtEl>
                                      </p:cBhvr>
                                    </p:animEffect>
                                    <p:anim calcmode="lin" valueType="num">
                                      <p:cBhvr>
                                        <p:cTn id="22" dur="1000" fill="hold"/>
                                        <p:tgtEl>
                                          <p:spTgt spid="6144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14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1445">
                                            <p:txEl>
                                              <p:pRg st="1" end="1"/>
                                            </p:txEl>
                                          </p:spTgt>
                                        </p:tgtEl>
                                        <p:attrNameLst>
                                          <p:attrName>style.visibility</p:attrName>
                                        </p:attrNameLst>
                                      </p:cBhvr>
                                      <p:to>
                                        <p:strVal val="visible"/>
                                      </p:to>
                                    </p:set>
                                    <p:animEffect transition="in" filter="fade">
                                      <p:cBhvr>
                                        <p:cTn id="28" dur="1000"/>
                                        <p:tgtEl>
                                          <p:spTgt spid="61445">
                                            <p:txEl>
                                              <p:pRg st="1" end="1"/>
                                            </p:txEl>
                                          </p:spTgt>
                                        </p:tgtEl>
                                      </p:cBhvr>
                                    </p:animEffect>
                                    <p:anim calcmode="lin" valueType="num">
                                      <p:cBhvr>
                                        <p:cTn id="29" dur="1000" fill="hold"/>
                                        <p:tgtEl>
                                          <p:spTgt spid="6144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14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1445">
                                            <p:txEl>
                                              <p:pRg st="2" end="2"/>
                                            </p:txEl>
                                          </p:spTgt>
                                        </p:tgtEl>
                                        <p:attrNameLst>
                                          <p:attrName>style.visibility</p:attrName>
                                        </p:attrNameLst>
                                      </p:cBhvr>
                                      <p:to>
                                        <p:strVal val="visible"/>
                                      </p:to>
                                    </p:set>
                                    <p:animEffect transition="in" filter="fade">
                                      <p:cBhvr>
                                        <p:cTn id="35" dur="1000"/>
                                        <p:tgtEl>
                                          <p:spTgt spid="61445">
                                            <p:txEl>
                                              <p:pRg st="2" end="2"/>
                                            </p:txEl>
                                          </p:spTgt>
                                        </p:tgtEl>
                                      </p:cBhvr>
                                    </p:animEffect>
                                    <p:anim calcmode="lin" valueType="num">
                                      <p:cBhvr>
                                        <p:cTn id="36" dur="1000" fill="hold"/>
                                        <p:tgtEl>
                                          <p:spTgt spid="6144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6144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build="p" animBg="1"/>
      <p:bldP spid="614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shutterstock_52162999"/>
          <p:cNvPicPr>
            <a:picLocks noChangeAspect="1" noChangeArrowheads="1"/>
          </p:cNvPicPr>
          <p:nvPr/>
        </p:nvPicPr>
        <p:blipFill>
          <a:blip r:embed="rId2" cstate="print"/>
          <a:srcRect/>
          <a:stretch>
            <a:fillRect/>
          </a:stretch>
        </p:blipFill>
        <p:spPr bwMode="auto">
          <a:xfrm>
            <a:off x="684213" y="188913"/>
            <a:ext cx="7343775" cy="5400675"/>
          </a:xfrm>
          <a:prstGeom prst="rect">
            <a:avLst/>
          </a:prstGeom>
          <a:noFill/>
        </p:spPr>
      </p:pic>
      <p:sp>
        <p:nvSpPr>
          <p:cNvPr id="63493" name="WordArt 5"/>
          <p:cNvSpPr>
            <a:spLocks noChangeArrowheads="1" noChangeShapeType="1" noTextEdit="1"/>
          </p:cNvSpPr>
          <p:nvPr/>
        </p:nvSpPr>
        <p:spPr bwMode="auto">
          <a:xfrm>
            <a:off x="2987675" y="5589588"/>
            <a:ext cx="5734050" cy="865187"/>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gradFill rotWithShape="1">
                  <a:gsLst>
                    <a:gs pos="0">
                      <a:srgbClr val="000000"/>
                    </a:gs>
                    <a:gs pos="10000">
                      <a:srgbClr val="000040"/>
                    </a:gs>
                    <a:gs pos="25000">
                      <a:srgbClr val="400040"/>
                    </a:gs>
                    <a:gs pos="37500">
                      <a:srgbClr val="8F0040"/>
                    </a:gs>
                    <a:gs pos="45000">
                      <a:srgbClr val="F27300"/>
                    </a:gs>
                    <a:gs pos="50000">
                      <a:srgbClr val="FFBF00"/>
                    </a:gs>
                    <a:gs pos="55001">
                      <a:srgbClr val="F27300"/>
                    </a:gs>
                    <a:gs pos="62500">
                      <a:srgbClr val="8F0040"/>
                    </a:gs>
                    <a:gs pos="75000">
                      <a:srgbClr val="400040"/>
                    </a:gs>
                    <a:gs pos="90000">
                      <a:srgbClr val="000040"/>
                    </a:gs>
                    <a:gs pos="100000">
                      <a:srgbClr val="000000"/>
                    </a:gs>
                  </a:gsLst>
                  <a:lin ang="2700000" scaled="1"/>
                </a:gradFill>
                <a:latin typeface="Arial"/>
                <a:cs typeface="Arial"/>
              </a:rPr>
              <a:t>Работаем над сочинением</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p:cNvSpPr>
          <p:nvPr>
            <p:ph type="body" idx="4294967295"/>
          </p:nvPr>
        </p:nvSpPr>
        <p:spPr bwMode="auto">
          <a:xfrm>
            <a:off x="457200" y="1052513"/>
            <a:ext cx="8229600" cy="5073650"/>
          </a:xfrm>
          <a:solidFill>
            <a:schemeClr val="bg1"/>
          </a:solidFill>
        </p:spPr>
        <p:txBody>
          <a:bodyPr wrap="square" numCol="1" anchor="t" anchorCtr="0" compatLnSpc="1">
            <a:prstTxWarp prst="textNoShape">
              <a:avLst/>
            </a:prstTxWarp>
          </a:bodyPr>
          <a:lstStyle/>
          <a:p>
            <a:pPr>
              <a:buFontTx/>
              <a:buNone/>
            </a:pPr>
            <a:r>
              <a:rPr lang="ru-RU" b="1" smtClean="0">
                <a:ln>
                  <a:noFill/>
                </a:ln>
              </a:rPr>
              <a:t>        «</a:t>
            </a:r>
            <a:r>
              <a:rPr lang="ru-RU" sz="2400" b="1" i="1" smtClean="0">
                <a:ln>
                  <a:noFill/>
                </a:ln>
              </a:rPr>
              <a:t>Не секрет, что не обо всём в этом мире мы можем составить чёткое представление, поэтому метафора нужна для того, чтобы сделать нашу мысль понятной другим: сопоставляя предметы или явления по сходству, нам удается прояснить смысл того или иного явления. </a:t>
            </a:r>
          </a:p>
          <a:p>
            <a:pPr>
              <a:buFontTx/>
              <a:buNone/>
            </a:pPr>
            <a:r>
              <a:rPr lang="ru-RU" sz="2400" b="1" i="1" smtClean="0">
                <a:ln>
                  <a:noFill/>
                </a:ln>
              </a:rPr>
              <a:t>        Докажем эту мысль примерами из текста…»</a:t>
            </a:r>
          </a:p>
        </p:txBody>
      </p:sp>
      <p:sp>
        <p:nvSpPr>
          <p:cNvPr id="47108" name="WordArt 4"/>
          <p:cNvSpPr>
            <a:spLocks noChangeArrowheads="1" noChangeShapeType="1" noTextEdit="1"/>
          </p:cNvSpPr>
          <p:nvPr/>
        </p:nvSpPr>
        <p:spPr bwMode="auto">
          <a:xfrm>
            <a:off x="1908175" y="404813"/>
            <a:ext cx="5057775" cy="576262"/>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gradFill rotWithShape="1">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18900000" scaled="1"/>
                </a:gradFill>
                <a:latin typeface="Arial"/>
                <a:cs typeface="Arial"/>
              </a:rPr>
              <a:t>Допишите  сочинение</a:t>
            </a:r>
          </a:p>
        </p:txBody>
      </p:sp>
      <p:pic>
        <p:nvPicPr>
          <p:cNvPr id="47109" name="Picture 5" descr="shutterstock_133750577"/>
          <p:cNvPicPr>
            <a:picLocks noChangeAspect="1" noChangeArrowheads="1"/>
          </p:cNvPicPr>
          <p:nvPr/>
        </p:nvPicPr>
        <p:blipFill>
          <a:blip r:embed="rId2" cstate="print"/>
          <a:srcRect/>
          <a:stretch>
            <a:fillRect/>
          </a:stretch>
        </p:blipFill>
        <p:spPr bwMode="auto">
          <a:xfrm>
            <a:off x="5651500" y="3860800"/>
            <a:ext cx="3048000" cy="25749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p:cNvSpPr>
          <p:nvPr>
            <p:ph type="body" idx="4294967295"/>
          </p:nvPr>
        </p:nvSpPr>
        <p:spPr bwMode="auto">
          <a:xfrm>
            <a:off x="457200" y="1341438"/>
            <a:ext cx="8229600" cy="4784725"/>
          </a:xfrm>
          <a:solidFill>
            <a:schemeClr val="bg1"/>
          </a:solidFill>
        </p:spPr>
        <p:txBody>
          <a:bodyPr wrap="square" numCol="1" anchor="t" anchorCtr="0" compatLnSpc="1">
            <a:prstTxWarp prst="textNoShape">
              <a:avLst/>
            </a:prstTxWarp>
          </a:bodyPr>
          <a:lstStyle/>
          <a:p>
            <a:pPr>
              <a:lnSpc>
                <a:spcPct val="80000"/>
              </a:lnSpc>
              <a:buFontTx/>
              <a:buNone/>
            </a:pPr>
            <a:r>
              <a:rPr lang="ru-RU" sz="2400" dirty="0" smtClean="0">
                <a:ln>
                  <a:noFill/>
                </a:ln>
              </a:rPr>
              <a:t>         </a:t>
            </a:r>
            <a:r>
              <a:rPr lang="ru-RU" sz="2400" b="1" i="1" dirty="0" smtClean="0">
                <a:ln>
                  <a:noFill/>
                </a:ln>
              </a:rPr>
              <a:t>«Древнегреческий </a:t>
            </a:r>
            <a:r>
              <a:rPr lang="ru-RU" sz="2400" b="1" i="1" dirty="0" smtClean="0">
                <a:ln>
                  <a:noFill/>
                </a:ln>
                <a:solidFill>
                  <a:schemeClr val="tx1"/>
                </a:solidFill>
              </a:rPr>
              <a:t>философ и учёный Аристотель считал, что «метафора – это проявление способности человека подмечать сходство предметов и явлений окружающего мира». </a:t>
            </a:r>
          </a:p>
          <a:p>
            <a:pPr>
              <a:lnSpc>
                <a:spcPct val="80000"/>
              </a:lnSpc>
              <a:buFontTx/>
              <a:buNone/>
            </a:pPr>
            <a:endParaRPr lang="ru-RU" sz="2400" b="1" i="1" dirty="0" smtClean="0">
              <a:ln>
                <a:noFill/>
              </a:ln>
              <a:solidFill>
                <a:schemeClr val="tx1"/>
              </a:solidFill>
            </a:endParaRPr>
          </a:p>
          <a:p>
            <a:pPr>
              <a:lnSpc>
                <a:spcPct val="80000"/>
              </a:lnSpc>
            </a:pPr>
            <a:endParaRPr lang="ru-RU" sz="2400" dirty="0" smtClean="0">
              <a:ln>
                <a:noFill/>
              </a:ln>
              <a:solidFill>
                <a:schemeClr val="tx1"/>
              </a:solidFill>
            </a:endParaRPr>
          </a:p>
          <a:p>
            <a:pPr>
              <a:lnSpc>
                <a:spcPct val="80000"/>
              </a:lnSpc>
              <a:buFontTx/>
              <a:buNone/>
            </a:pPr>
            <a:endParaRPr lang="ru-RU" sz="2400" dirty="0" smtClean="0">
              <a:ln>
                <a:noFill/>
              </a:ln>
            </a:endParaRPr>
          </a:p>
          <a:p>
            <a:pPr>
              <a:lnSpc>
                <a:spcPct val="80000"/>
              </a:lnSpc>
            </a:pPr>
            <a:endParaRPr lang="ru-RU" sz="2400" dirty="0" smtClean="0">
              <a:ln>
                <a:noFill/>
              </a:ln>
            </a:endParaRPr>
          </a:p>
          <a:p>
            <a:pPr>
              <a:lnSpc>
                <a:spcPct val="80000"/>
              </a:lnSpc>
              <a:buFontTx/>
              <a:buNone/>
            </a:pPr>
            <a:endParaRPr lang="ru-RU" sz="2400" dirty="0" smtClean="0">
              <a:ln>
                <a:noFill/>
              </a:ln>
            </a:endParaRPr>
          </a:p>
          <a:p>
            <a:pPr>
              <a:lnSpc>
                <a:spcPct val="80000"/>
              </a:lnSpc>
              <a:buFontTx/>
              <a:buNone/>
            </a:pPr>
            <a:r>
              <a:rPr lang="ru-RU" sz="2400" dirty="0" smtClean="0">
                <a:ln>
                  <a:noFill/>
                </a:ln>
              </a:rPr>
              <a:t> </a:t>
            </a:r>
          </a:p>
          <a:p>
            <a:pPr>
              <a:lnSpc>
                <a:spcPct val="80000"/>
              </a:lnSpc>
              <a:buFontTx/>
              <a:buNone/>
            </a:pPr>
            <a:r>
              <a:rPr lang="ru-RU" sz="2400" b="1" i="1" dirty="0" smtClean="0">
                <a:ln>
                  <a:noFill/>
                </a:ln>
              </a:rPr>
              <a:t>… Следовательно, метафора - образный способ описания предмета или ситуации, помогающий через сопоставление увидеть их новый смысл». </a:t>
            </a:r>
          </a:p>
        </p:txBody>
      </p:sp>
      <p:sp>
        <p:nvSpPr>
          <p:cNvPr id="56324" name="WordArt 4"/>
          <p:cNvSpPr>
            <a:spLocks noChangeArrowheads="1" noChangeShapeType="1" noTextEdit="1"/>
          </p:cNvSpPr>
          <p:nvPr/>
        </p:nvSpPr>
        <p:spPr bwMode="auto">
          <a:xfrm>
            <a:off x="539750" y="188913"/>
            <a:ext cx="7777163" cy="792162"/>
          </a:xfrm>
          <a:prstGeom prst="rect">
            <a:avLst/>
          </a:prstGeom>
          <a:noFill/>
          <a:ln w="9525" cmpd="sng">
            <a:noFill/>
            <a:prstDash val="solid"/>
          </a:ln>
          <a:effectLst/>
          <a:scene3d>
            <a:camera prst="orthographicFront"/>
            <a:lightRig rig="balanced" dir="t"/>
          </a:scene3d>
          <a:sp3d prstMaterial="plastic"/>
        </p:spPr>
        <p:txBody>
          <a:bodyPr wrap="none" fromWordArt="1">
            <a:prstTxWarp prst="textPlain">
              <a:avLst>
                <a:gd name="adj" fmla="val 50000"/>
              </a:avLst>
            </a:prstTxWarp>
          </a:bodyPr>
          <a:lstStyle/>
          <a:p>
            <a:pPr algn="ctr"/>
            <a:r>
              <a:rPr lang="ru-RU" sz="3600" kern="10" dirty="0">
                <a:ln w="9525" cmpd="sng">
                  <a:solidFill>
                    <a:srgbClr val="000000"/>
                  </a:solidFill>
                  <a:prstDash val="solid"/>
                  <a:round/>
                  <a:headEnd/>
                  <a:tailEnd/>
                </a:ln>
                <a:gradFill rotWithShape="1">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18900000" scaled="1"/>
                </a:gradFill>
                <a:latin typeface="Arial"/>
                <a:cs typeface="Arial"/>
              </a:rPr>
              <a:t>Допишите  сочинение, </a:t>
            </a:r>
          </a:p>
          <a:p>
            <a:pPr algn="ctr"/>
            <a:r>
              <a:rPr lang="ru-RU" sz="3600" kern="10" dirty="0">
                <a:ln w="9525" cmpd="sng">
                  <a:solidFill>
                    <a:srgbClr val="000000"/>
                  </a:solidFill>
                  <a:prstDash val="solid"/>
                  <a:round/>
                  <a:headEnd/>
                  <a:tailEnd/>
                </a:ln>
                <a:gradFill rotWithShape="1">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18900000" scaled="1"/>
                </a:gradFill>
                <a:latin typeface="Arial"/>
                <a:cs typeface="Arial"/>
              </a:rPr>
              <a:t>самостоятельно пояснив смысл высказывания</a:t>
            </a:r>
          </a:p>
        </p:txBody>
      </p:sp>
      <p:pic>
        <p:nvPicPr>
          <p:cNvPr id="56328" name="Picture 8" descr="shutterstock_120165310"/>
          <p:cNvPicPr>
            <a:picLocks noChangeAspect="1" noChangeArrowheads="1"/>
          </p:cNvPicPr>
          <p:nvPr/>
        </p:nvPicPr>
        <p:blipFill>
          <a:blip r:embed="rId2" cstate="print"/>
          <a:srcRect/>
          <a:stretch>
            <a:fillRect/>
          </a:stretch>
        </p:blipFill>
        <p:spPr bwMode="auto">
          <a:xfrm>
            <a:off x="250825" y="2636838"/>
            <a:ext cx="3595688" cy="21605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p:cTn id="7" dur="1000" fill="hold"/>
                                        <p:tgtEl>
                                          <p:spTgt spid="56324"/>
                                        </p:tgtEl>
                                        <p:attrNameLst>
                                          <p:attrName>ppt_w</p:attrName>
                                        </p:attrNameLst>
                                      </p:cBhvr>
                                      <p:tavLst>
                                        <p:tav tm="0">
                                          <p:val>
                                            <p:strVal val="#ppt_w+.3"/>
                                          </p:val>
                                        </p:tav>
                                        <p:tav tm="100000">
                                          <p:val>
                                            <p:strVal val="#ppt_w"/>
                                          </p:val>
                                        </p:tav>
                                      </p:tavLst>
                                    </p:anim>
                                    <p:anim calcmode="lin" valueType="num">
                                      <p:cBhvr>
                                        <p:cTn id="8" dur="1000" fill="hold"/>
                                        <p:tgtEl>
                                          <p:spTgt spid="56324"/>
                                        </p:tgtEl>
                                        <p:attrNameLst>
                                          <p:attrName>ppt_h</p:attrName>
                                        </p:attrNameLst>
                                      </p:cBhvr>
                                      <p:tavLst>
                                        <p:tav tm="0">
                                          <p:val>
                                            <p:strVal val="#ppt_h"/>
                                          </p:val>
                                        </p:tav>
                                        <p:tav tm="100000">
                                          <p:val>
                                            <p:strVal val="#ppt_h"/>
                                          </p:val>
                                        </p:tav>
                                      </p:tavLst>
                                    </p:anim>
                                    <p:animEffect transition="in" filter="fade">
                                      <p:cBhvr>
                                        <p:cTn id="9" dur="1000"/>
                                        <p:tgtEl>
                                          <p:spTgt spid="563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323">
                                            <p:bg/>
                                          </p:spTgt>
                                        </p:tgtEl>
                                        <p:attrNameLst>
                                          <p:attrName>style.visibility</p:attrName>
                                        </p:attrNameLst>
                                      </p:cBhvr>
                                      <p:to>
                                        <p:strVal val="visible"/>
                                      </p:to>
                                    </p:set>
                                    <p:animEffect transition="in" filter="fade">
                                      <p:cBhvr>
                                        <p:cTn id="14" dur="1000"/>
                                        <p:tgtEl>
                                          <p:spTgt spid="56323">
                                            <p:bg/>
                                          </p:spTgt>
                                        </p:tgtEl>
                                      </p:cBhvr>
                                    </p:animEffect>
                                    <p:anim calcmode="lin" valueType="num">
                                      <p:cBhvr>
                                        <p:cTn id="15" dur="1000" fill="hold"/>
                                        <p:tgtEl>
                                          <p:spTgt spid="56323">
                                            <p:bg/>
                                          </p:spTgt>
                                        </p:tgtEl>
                                        <p:attrNameLst>
                                          <p:attrName>ppt_x</p:attrName>
                                        </p:attrNameLst>
                                      </p:cBhvr>
                                      <p:tavLst>
                                        <p:tav tm="0">
                                          <p:val>
                                            <p:strVal val="#ppt_x"/>
                                          </p:val>
                                        </p:tav>
                                        <p:tav tm="100000">
                                          <p:val>
                                            <p:strVal val="#ppt_x"/>
                                          </p:val>
                                        </p:tav>
                                      </p:tavLst>
                                    </p:anim>
                                    <p:anim calcmode="lin" valueType="num">
                                      <p:cBhvr>
                                        <p:cTn id="16" dur="1000" fill="hold"/>
                                        <p:tgtEl>
                                          <p:spTgt spid="5632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6323">
                                            <p:txEl>
                                              <p:pRg st="0" end="0"/>
                                            </p:txEl>
                                          </p:spTgt>
                                        </p:tgtEl>
                                        <p:attrNameLst>
                                          <p:attrName>style.visibility</p:attrName>
                                        </p:attrNameLst>
                                      </p:cBhvr>
                                      <p:to>
                                        <p:strVal val="visible"/>
                                      </p:to>
                                    </p:set>
                                    <p:animEffect transition="in" filter="fade">
                                      <p:cBhvr>
                                        <p:cTn id="21" dur="1000"/>
                                        <p:tgtEl>
                                          <p:spTgt spid="56323">
                                            <p:txEl>
                                              <p:pRg st="0" end="0"/>
                                            </p:txEl>
                                          </p:spTgt>
                                        </p:tgtEl>
                                      </p:cBhvr>
                                    </p:animEffect>
                                    <p:anim calcmode="lin" valueType="num">
                                      <p:cBhvr>
                                        <p:cTn id="22" dur="1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63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6323">
                                            <p:txEl>
                                              <p:pRg st="6" end="6"/>
                                            </p:txEl>
                                          </p:spTgt>
                                        </p:tgtEl>
                                        <p:attrNameLst>
                                          <p:attrName>style.visibility</p:attrName>
                                        </p:attrNameLst>
                                      </p:cBhvr>
                                      <p:to>
                                        <p:strVal val="visible"/>
                                      </p:to>
                                    </p:set>
                                    <p:animEffect transition="in" filter="fade">
                                      <p:cBhvr>
                                        <p:cTn id="28" dur="1000"/>
                                        <p:tgtEl>
                                          <p:spTgt spid="56323">
                                            <p:txEl>
                                              <p:pRg st="6" end="6"/>
                                            </p:txEl>
                                          </p:spTgt>
                                        </p:tgtEl>
                                      </p:cBhvr>
                                    </p:animEffect>
                                    <p:anim calcmode="lin" valueType="num">
                                      <p:cBhvr>
                                        <p:cTn id="29" dur="10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63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6323">
                                            <p:txEl>
                                              <p:pRg st="7" end="7"/>
                                            </p:txEl>
                                          </p:spTgt>
                                        </p:tgtEl>
                                        <p:attrNameLst>
                                          <p:attrName>style.visibility</p:attrName>
                                        </p:attrNameLst>
                                      </p:cBhvr>
                                      <p:to>
                                        <p:strVal val="visible"/>
                                      </p:to>
                                    </p:set>
                                    <p:animEffect transition="in" filter="fade">
                                      <p:cBhvr>
                                        <p:cTn id="35" dur="1000"/>
                                        <p:tgtEl>
                                          <p:spTgt spid="56323">
                                            <p:txEl>
                                              <p:pRg st="7" end="7"/>
                                            </p:txEl>
                                          </p:spTgt>
                                        </p:tgtEl>
                                      </p:cBhvr>
                                    </p:animEffect>
                                    <p:anim calcmode="lin" valueType="num">
                                      <p:cBhvr>
                                        <p:cTn id="36" dur="1000" fill="hold"/>
                                        <p:tgtEl>
                                          <p:spTgt spid="5632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63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nimBg="1"/>
      <p:bldP spid="563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shutterstock_116483020"/>
          <p:cNvPicPr>
            <a:picLocks noChangeAspect="1" noChangeArrowheads="1"/>
          </p:cNvPicPr>
          <p:nvPr/>
        </p:nvPicPr>
        <p:blipFill>
          <a:blip r:embed="rId2" cstate="print"/>
          <a:srcRect/>
          <a:stretch>
            <a:fillRect/>
          </a:stretch>
        </p:blipFill>
        <p:spPr bwMode="auto">
          <a:xfrm>
            <a:off x="684213" y="188913"/>
            <a:ext cx="8064500" cy="6119812"/>
          </a:xfrm>
          <a:prstGeom prst="rect">
            <a:avLst/>
          </a:prstGeom>
          <a:noFill/>
        </p:spPr>
      </p:pic>
      <p:sp>
        <p:nvSpPr>
          <p:cNvPr id="65544" name="WordArt 8"/>
          <p:cNvSpPr>
            <a:spLocks noChangeArrowheads="1" noChangeShapeType="1" noTextEdit="1"/>
          </p:cNvSpPr>
          <p:nvPr/>
        </p:nvSpPr>
        <p:spPr bwMode="auto">
          <a:xfrm>
            <a:off x="395288" y="5805488"/>
            <a:ext cx="8280400" cy="2752725"/>
          </a:xfrm>
          <a:prstGeom prst="rect">
            <a:avLst/>
          </a:prstGeom>
        </p:spPr>
        <p:txBody>
          <a:bodyPr wrap="none" fromWordArt="1">
            <a:prstTxWarp prst="textPlain">
              <a:avLst>
                <a:gd name="adj" fmla="val 50000"/>
              </a:avLst>
            </a:prstTxWarp>
          </a:bodyPr>
          <a:lstStyle/>
          <a:p>
            <a:pPr algn="ctr"/>
            <a:r>
              <a:rPr lang="ru-RU" sz="2800" kern="10" dirty="0">
                <a:ln w="9525">
                  <a:solidFill>
                    <a:srgbClr val="000000"/>
                  </a:solidFill>
                  <a:round/>
                  <a:headEnd/>
                  <a:tailEnd/>
                </a:ln>
                <a:gradFill rotWithShape="1">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0" scaled="1"/>
                </a:gradFill>
                <a:latin typeface="Arial"/>
                <a:cs typeface="Arial"/>
              </a:rPr>
              <a:t>Творческих </a:t>
            </a:r>
            <a:r>
              <a:rPr lang="ru-RU" sz="2800" kern="10" dirty="0" smtClean="0">
                <a:ln w="9525">
                  <a:solidFill>
                    <a:srgbClr val="000000"/>
                  </a:solidFill>
                  <a:round/>
                  <a:headEnd/>
                  <a:tailEnd/>
                </a:ln>
                <a:gradFill rotWithShape="1">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0" scaled="1"/>
                </a:gradFill>
                <a:latin typeface="Arial"/>
                <a:cs typeface="Arial"/>
              </a:rPr>
              <a:t>озарений </a:t>
            </a:r>
            <a:r>
              <a:rPr lang="ru-RU" sz="2800" kern="10" dirty="0">
                <a:ln w="9525">
                  <a:solidFill>
                    <a:srgbClr val="000000"/>
                  </a:solidFill>
                  <a:round/>
                  <a:headEnd/>
                  <a:tailEnd/>
                </a:ln>
                <a:gradFill rotWithShape="1">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0" scaled="1"/>
                </a:gradFill>
                <a:latin typeface="Arial"/>
                <a:cs typeface="Arial"/>
              </a:rPr>
              <a:t>от прикосновения к слову!</a:t>
            </a:r>
          </a:p>
          <a:p>
            <a:pPr algn="ctr"/>
            <a:endParaRPr lang="ru-RU" sz="2800" kern="10" dirty="0">
              <a:ln w="9525">
                <a:solidFill>
                  <a:srgbClr val="000000"/>
                </a:solidFill>
                <a:round/>
                <a:headEnd/>
                <a:tailEnd/>
              </a:ln>
              <a:gradFill rotWithShape="1">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0" scaled="1"/>
              </a:gradFill>
              <a:latin typeface="Arial"/>
              <a:cs typeface="Arial"/>
            </a:endParaRPr>
          </a:p>
          <a:p>
            <a:pPr algn="ctr"/>
            <a:endParaRPr lang="ru-RU" sz="2800" kern="10" dirty="0">
              <a:ln w="9525">
                <a:solidFill>
                  <a:srgbClr val="000000"/>
                </a:solidFill>
                <a:round/>
                <a:headEnd/>
                <a:tailEnd/>
              </a:ln>
              <a:gradFill rotWithShape="1">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0" scaled="1"/>
              </a:gra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544"/>
                                        </p:tgtEl>
                                        <p:attrNameLst>
                                          <p:attrName>style.visibility</p:attrName>
                                        </p:attrNameLst>
                                      </p:cBhvr>
                                      <p:to>
                                        <p:strVal val="visible"/>
                                      </p:to>
                                    </p:set>
                                    <p:anim calcmode="lin" valueType="num">
                                      <p:cBhvr>
                                        <p:cTn id="7" dur="1000" fill="hold"/>
                                        <p:tgtEl>
                                          <p:spTgt spid="65544"/>
                                        </p:tgtEl>
                                        <p:attrNameLst>
                                          <p:attrName>ppt_w</p:attrName>
                                        </p:attrNameLst>
                                      </p:cBhvr>
                                      <p:tavLst>
                                        <p:tav tm="0">
                                          <p:val>
                                            <p:strVal val="#ppt_w+.3"/>
                                          </p:val>
                                        </p:tav>
                                        <p:tav tm="100000">
                                          <p:val>
                                            <p:strVal val="#ppt_w"/>
                                          </p:val>
                                        </p:tav>
                                      </p:tavLst>
                                    </p:anim>
                                    <p:anim calcmode="lin" valueType="num">
                                      <p:cBhvr>
                                        <p:cTn id="8" dur="1000" fill="hold"/>
                                        <p:tgtEl>
                                          <p:spTgt spid="65544"/>
                                        </p:tgtEl>
                                        <p:attrNameLst>
                                          <p:attrName>ppt_h</p:attrName>
                                        </p:attrNameLst>
                                      </p:cBhvr>
                                      <p:tavLst>
                                        <p:tav tm="0">
                                          <p:val>
                                            <p:strVal val="#ppt_h"/>
                                          </p:val>
                                        </p:tav>
                                        <p:tav tm="100000">
                                          <p:val>
                                            <p:strVal val="#ppt_h"/>
                                          </p:val>
                                        </p:tav>
                                      </p:tavLst>
                                    </p:anim>
                                    <p:animEffect transition="in" filter="fade">
                                      <p:cBhvr>
                                        <p:cTn id="9" dur="10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p:cNvSpPr>
            <a:spLocks noGrp="1"/>
          </p:cNvSpPr>
          <p:nvPr>
            <p:ph type="body" sz="half" idx="4294967295"/>
          </p:nvPr>
        </p:nvSpPr>
        <p:spPr bwMode="auto">
          <a:xfrm>
            <a:off x="4648200" y="1600200"/>
            <a:ext cx="4038600" cy="4525963"/>
          </a:xfrm>
          <a:noFill/>
        </p:spPr>
        <p:txBody>
          <a:bodyPr wrap="square" numCol="1" anchor="t" anchorCtr="0" compatLnSpc="1">
            <a:prstTxWarp prst="textNoShape">
              <a:avLst/>
            </a:prstTxWarp>
          </a:bodyPr>
          <a:lstStyle/>
          <a:p>
            <a:pPr>
              <a:lnSpc>
                <a:spcPct val="90000"/>
              </a:lnSpc>
            </a:pPr>
            <a:endParaRPr lang="ru-RU" sz="2800" smtClean="0">
              <a:ln>
                <a:noFill/>
              </a:ln>
            </a:endParaRPr>
          </a:p>
        </p:txBody>
      </p:sp>
      <p:sp>
        <p:nvSpPr>
          <p:cNvPr id="36871" name="Rectangle 7"/>
          <p:cNvSpPr>
            <a:spLocks noGrp="1"/>
          </p:cNvSpPr>
          <p:nvPr>
            <p:ph type="body" sz="half" idx="4294967295"/>
          </p:nvPr>
        </p:nvSpPr>
        <p:spPr bwMode="auto">
          <a:xfrm>
            <a:off x="179388" y="260350"/>
            <a:ext cx="4316412" cy="6408738"/>
          </a:xfrm>
          <a:solidFill>
            <a:schemeClr val="bg1"/>
          </a:solidFill>
        </p:spPr>
        <p:txBody>
          <a:bodyPr wrap="square" numCol="1" anchor="t" anchorCtr="0" compatLnSpc="1">
            <a:prstTxWarp prst="textNoShape">
              <a:avLst/>
            </a:prstTxWarp>
            <a:normAutofit lnSpcReduction="10000"/>
          </a:bodyPr>
          <a:lstStyle/>
          <a:p>
            <a:pPr>
              <a:lnSpc>
                <a:spcPct val="90000"/>
              </a:lnSpc>
              <a:buFontTx/>
              <a:buNone/>
            </a:pPr>
            <a:r>
              <a:rPr lang="ru-RU" sz="2800" dirty="0" smtClean="0">
                <a:ln>
                  <a:noFill/>
                </a:ln>
              </a:rPr>
              <a:t>       </a:t>
            </a:r>
            <a:r>
              <a:rPr lang="ru-RU" sz="2800" b="1" dirty="0" smtClean="0">
                <a:ln>
                  <a:noFill/>
                </a:ln>
              </a:rPr>
              <a:t>Напишите сочинение-рассуждение, раскрывая смысл высказывания древнегреческого философа и учёного Аристотеля: </a:t>
            </a:r>
            <a:r>
              <a:rPr lang="ru-RU" b="1" i="1" dirty="0" smtClean="0">
                <a:ln>
                  <a:noFill/>
                </a:ln>
                <a:solidFill>
                  <a:srgbClr val="CC0000"/>
                </a:solidFill>
              </a:rPr>
              <a:t>«Метафора – это проявление способности человека подмечать сходство предметов и явлений окружающего мира». </a:t>
            </a:r>
          </a:p>
        </p:txBody>
      </p:sp>
      <p:pic>
        <p:nvPicPr>
          <p:cNvPr id="36872" name="Picture 8" descr="shutterstock_99564887"/>
          <p:cNvPicPr>
            <a:picLocks noChangeAspect="1" noChangeArrowheads="1"/>
          </p:cNvPicPr>
          <p:nvPr/>
        </p:nvPicPr>
        <p:blipFill>
          <a:blip r:embed="rId2" cstate="print"/>
          <a:srcRect/>
          <a:stretch>
            <a:fillRect/>
          </a:stretch>
        </p:blipFill>
        <p:spPr bwMode="auto">
          <a:xfrm>
            <a:off x="4716463" y="333375"/>
            <a:ext cx="3887787" cy="6191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71">
                                            <p:bg/>
                                          </p:spTgt>
                                        </p:tgtEl>
                                        <p:attrNameLst>
                                          <p:attrName>style.visibility</p:attrName>
                                        </p:attrNameLst>
                                      </p:cBhvr>
                                      <p:to>
                                        <p:strVal val="visible"/>
                                      </p:to>
                                    </p:set>
                                    <p:animEffect transition="in" filter="fade">
                                      <p:cBhvr>
                                        <p:cTn id="7" dur="1000"/>
                                        <p:tgtEl>
                                          <p:spTgt spid="36871">
                                            <p:bg/>
                                          </p:spTgt>
                                        </p:tgtEl>
                                      </p:cBhvr>
                                    </p:animEffect>
                                    <p:anim calcmode="lin" valueType="num">
                                      <p:cBhvr>
                                        <p:cTn id="8" dur="1000" fill="hold"/>
                                        <p:tgtEl>
                                          <p:spTgt spid="36871">
                                            <p:bg/>
                                          </p:spTgt>
                                        </p:tgtEl>
                                        <p:attrNameLst>
                                          <p:attrName>ppt_x</p:attrName>
                                        </p:attrNameLst>
                                      </p:cBhvr>
                                      <p:tavLst>
                                        <p:tav tm="0">
                                          <p:val>
                                            <p:strVal val="#ppt_x"/>
                                          </p:val>
                                        </p:tav>
                                        <p:tav tm="100000">
                                          <p:val>
                                            <p:strVal val="#ppt_x"/>
                                          </p:val>
                                        </p:tav>
                                      </p:tavLst>
                                    </p:anim>
                                    <p:anim calcmode="lin" valueType="num">
                                      <p:cBhvr>
                                        <p:cTn id="9" dur="1000" fill="hold"/>
                                        <p:tgtEl>
                                          <p:spTgt spid="3687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71">
                                            <p:txEl>
                                              <p:pRg st="0" end="0"/>
                                            </p:txEl>
                                          </p:spTgt>
                                        </p:tgtEl>
                                        <p:attrNameLst>
                                          <p:attrName>style.visibility</p:attrName>
                                        </p:attrNameLst>
                                      </p:cBhvr>
                                      <p:to>
                                        <p:strVal val="visible"/>
                                      </p:to>
                                    </p:set>
                                    <p:animEffect transition="in" filter="fade">
                                      <p:cBhvr>
                                        <p:cTn id="14" dur="1000"/>
                                        <p:tgtEl>
                                          <p:spTgt spid="36871">
                                            <p:txEl>
                                              <p:pRg st="0" end="0"/>
                                            </p:txEl>
                                          </p:spTgt>
                                        </p:tgtEl>
                                      </p:cBhvr>
                                    </p:animEffect>
                                    <p:anim calcmode="lin" valueType="num">
                                      <p:cBhvr>
                                        <p:cTn id="15" dur="1000" fill="hold"/>
                                        <p:tgtEl>
                                          <p:spTgt spid="3687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68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type="body" idx="4294967295"/>
          </p:nvPr>
        </p:nvSpPr>
        <p:spPr bwMode="auto">
          <a:xfrm>
            <a:off x="457200" y="836613"/>
            <a:ext cx="8229600" cy="5289550"/>
          </a:xfrm>
          <a:solidFill>
            <a:schemeClr val="bg1"/>
          </a:solidFill>
        </p:spPr>
        <p:txBody>
          <a:bodyPr wrap="square" numCol="1" anchor="t" anchorCtr="0" compatLnSpc="1">
            <a:prstTxWarp prst="textNoShape">
              <a:avLst/>
            </a:prstTxWarp>
          </a:bodyPr>
          <a:lstStyle/>
          <a:p>
            <a:pPr>
              <a:lnSpc>
                <a:spcPct val="80000"/>
              </a:lnSpc>
              <a:buFontTx/>
              <a:buNone/>
            </a:pPr>
            <a:endParaRPr lang="ru-RU" sz="2800" smtClean="0">
              <a:ln>
                <a:noFill/>
              </a:ln>
            </a:endParaRPr>
          </a:p>
          <a:p>
            <a:pPr>
              <a:lnSpc>
                <a:spcPct val="80000"/>
              </a:lnSpc>
            </a:pPr>
            <a:r>
              <a:rPr lang="ru-RU" sz="2800" smtClean="0">
                <a:ln>
                  <a:noFill/>
                </a:ln>
              </a:rPr>
              <a:t>Арутюнова Н.Д. Метафора. Лингвистический энциклопедический словарь. - М., Советская энциклопедия, 1990 год</a:t>
            </a:r>
          </a:p>
          <a:p>
            <a:pPr>
              <a:lnSpc>
                <a:spcPct val="80000"/>
              </a:lnSpc>
            </a:pPr>
            <a:r>
              <a:rPr lang="ru-RU" sz="2800" smtClean="0">
                <a:ln>
                  <a:noFill/>
                </a:ln>
              </a:rPr>
              <a:t>Литературный энциклопедический словарь. - М., 1987. </a:t>
            </a:r>
          </a:p>
          <a:p>
            <a:pPr>
              <a:lnSpc>
                <a:spcPct val="80000"/>
              </a:lnSpc>
            </a:pPr>
            <a:r>
              <a:rPr lang="ru-RU" sz="2800" smtClean="0">
                <a:ln>
                  <a:noFill/>
                </a:ln>
              </a:rPr>
              <a:t>Мейлах Б.С. Метафора как элемент художественной системы. - Л., Советский писатель, 1958 год </a:t>
            </a:r>
          </a:p>
          <a:p>
            <a:pPr>
              <a:lnSpc>
                <a:spcPct val="80000"/>
              </a:lnSpc>
            </a:pPr>
            <a:r>
              <a:rPr lang="ru-RU" sz="2800" smtClean="0">
                <a:ln>
                  <a:noFill/>
                </a:ln>
              </a:rPr>
              <a:t>Томашевский Б. В. Теория литературы. Поэтика. – М., 1996 </a:t>
            </a:r>
          </a:p>
          <a:p>
            <a:pPr>
              <a:lnSpc>
                <a:spcPct val="80000"/>
              </a:lnSpc>
            </a:pPr>
            <a:r>
              <a:rPr lang="ru-RU" sz="2800" smtClean="0">
                <a:ln>
                  <a:noFill/>
                </a:ln>
              </a:rPr>
              <a:t>Чернец Л.В. Введение в литературоведение - М., 2000 </a:t>
            </a:r>
          </a:p>
        </p:txBody>
      </p:sp>
      <p:sp>
        <p:nvSpPr>
          <p:cNvPr id="48132" name="WordArt 4"/>
          <p:cNvSpPr>
            <a:spLocks noChangeArrowheads="1" noChangeShapeType="1" noTextEdit="1"/>
          </p:cNvSpPr>
          <p:nvPr/>
        </p:nvSpPr>
        <p:spPr bwMode="auto">
          <a:xfrm>
            <a:off x="2339975" y="188913"/>
            <a:ext cx="4248150" cy="503237"/>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gradFill rotWithShape="1">
                  <a:gsLst>
                    <a:gs pos="0">
                      <a:srgbClr val="000000"/>
                    </a:gs>
                    <a:gs pos="10000">
                      <a:srgbClr val="000040"/>
                    </a:gs>
                    <a:gs pos="25000">
                      <a:srgbClr val="400040"/>
                    </a:gs>
                    <a:gs pos="37500">
                      <a:srgbClr val="8F0040"/>
                    </a:gs>
                    <a:gs pos="45000">
                      <a:srgbClr val="F27300"/>
                    </a:gs>
                    <a:gs pos="50000">
                      <a:srgbClr val="FFBF00"/>
                    </a:gs>
                    <a:gs pos="55001">
                      <a:srgbClr val="F27300"/>
                    </a:gs>
                    <a:gs pos="62500">
                      <a:srgbClr val="8F0040"/>
                    </a:gs>
                    <a:gs pos="75000">
                      <a:srgbClr val="400040"/>
                    </a:gs>
                    <a:gs pos="90000">
                      <a:srgbClr val="000040"/>
                    </a:gs>
                    <a:gs pos="100000">
                      <a:srgbClr val="000000"/>
                    </a:gs>
                  </a:gsLst>
                  <a:lin ang="2700000" scaled="1"/>
                </a:gradFill>
                <a:latin typeface="Arial"/>
                <a:cs typeface="Arial"/>
              </a:rPr>
              <a:t>Литература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p:cNvSpPr>
          <p:nvPr>
            <p:ph type="body" sz="half" idx="4294967295"/>
          </p:nvPr>
        </p:nvSpPr>
        <p:spPr bwMode="auto">
          <a:xfrm>
            <a:off x="323850" y="981075"/>
            <a:ext cx="4752975" cy="5688013"/>
          </a:xfrm>
          <a:solidFill>
            <a:schemeClr val="bg1"/>
          </a:solidFill>
        </p:spPr>
        <p:txBody>
          <a:bodyPr wrap="square" numCol="1" anchor="t" anchorCtr="0" compatLnSpc="1">
            <a:prstTxWarp prst="textNoShape">
              <a:avLst/>
            </a:prstTxWarp>
            <a:normAutofit fontScale="92500"/>
          </a:bodyPr>
          <a:lstStyle/>
          <a:p>
            <a:pPr>
              <a:lnSpc>
                <a:spcPct val="90000"/>
              </a:lnSpc>
              <a:buFontTx/>
              <a:buNone/>
            </a:pPr>
            <a:r>
              <a:rPr lang="ru-RU" sz="2400" dirty="0" smtClean="0">
                <a:ln>
                  <a:noFill/>
                </a:ln>
                <a:latin typeface="Arial" charset="0"/>
              </a:rPr>
              <a:t>      «</a:t>
            </a:r>
            <a:r>
              <a:rPr lang="ru-RU" sz="2400" b="1" dirty="0" smtClean="0">
                <a:ln>
                  <a:noFill/>
                </a:ln>
                <a:solidFill>
                  <a:schemeClr val="accent2"/>
                </a:solidFill>
                <a:latin typeface="Arial" charset="0"/>
              </a:rPr>
              <a:t>Метафора –</a:t>
            </a:r>
            <a:r>
              <a:rPr lang="ru-RU" sz="2400" dirty="0" smtClean="0">
                <a:ln>
                  <a:noFill/>
                </a:ln>
                <a:latin typeface="Arial" charset="0"/>
              </a:rPr>
              <a:t> </a:t>
            </a:r>
            <a:r>
              <a:rPr lang="ru-RU" sz="2400" i="1" dirty="0" smtClean="0">
                <a:ln>
                  <a:noFill/>
                </a:ln>
                <a:latin typeface="Arial" charset="0"/>
              </a:rPr>
              <a:t>(греч., буквально – перенесение) – один из основных тропов художественной речи. Метафорическим слово или выражение становится тогда, когда оно употребляется не в прямом, а </a:t>
            </a:r>
            <a:r>
              <a:rPr lang="ru-RU" sz="2400" b="1" i="1" dirty="0" smtClean="0">
                <a:ln>
                  <a:noFill/>
                </a:ln>
                <a:latin typeface="Arial" charset="0"/>
              </a:rPr>
              <a:t>в переносном значении.</a:t>
            </a:r>
            <a:r>
              <a:rPr lang="ru-RU" sz="2400" i="1" dirty="0" smtClean="0">
                <a:ln>
                  <a:noFill/>
                </a:ln>
                <a:latin typeface="Arial" charset="0"/>
              </a:rPr>
              <a:t> В основе метафоры лежит </a:t>
            </a:r>
            <a:r>
              <a:rPr lang="ru-RU" sz="2400" b="1" i="1" dirty="0" smtClean="0">
                <a:ln>
                  <a:noFill/>
                </a:ln>
                <a:latin typeface="Arial" charset="0"/>
              </a:rPr>
              <a:t>неназванное сравнение</a:t>
            </a:r>
            <a:r>
              <a:rPr lang="ru-RU" sz="2400" i="1" dirty="0" smtClean="0">
                <a:ln>
                  <a:noFill/>
                </a:ln>
                <a:latin typeface="Arial" charset="0"/>
              </a:rPr>
              <a:t> предмета с каким-либо другим предметом </a:t>
            </a:r>
            <a:r>
              <a:rPr lang="ru-RU" sz="2400" b="1" i="1" dirty="0" smtClean="0">
                <a:ln>
                  <a:noFill/>
                </a:ln>
                <a:latin typeface="Arial" charset="0"/>
              </a:rPr>
              <a:t>на основании  признака, общего для обоих сопоставляемых членов»</a:t>
            </a:r>
            <a:r>
              <a:rPr lang="ru-RU" sz="2400" i="1" dirty="0" smtClean="0">
                <a:ln>
                  <a:noFill/>
                </a:ln>
                <a:latin typeface="Arial" charset="0"/>
              </a:rPr>
              <a:t>.</a:t>
            </a:r>
          </a:p>
          <a:p>
            <a:pPr>
              <a:lnSpc>
                <a:spcPct val="90000"/>
              </a:lnSpc>
              <a:buFontTx/>
              <a:buNone/>
            </a:pPr>
            <a:r>
              <a:rPr lang="ru-RU" sz="2400" i="1" dirty="0" smtClean="0">
                <a:ln>
                  <a:noFill/>
                </a:ln>
                <a:latin typeface="Arial" charset="0"/>
              </a:rPr>
              <a:t>А.П.Квятковский «Поэтический словарь»</a:t>
            </a:r>
          </a:p>
          <a:p>
            <a:pPr>
              <a:lnSpc>
                <a:spcPct val="90000"/>
              </a:lnSpc>
              <a:buFontTx/>
              <a:buNone/>
            </a:pPr>
            <a:endParaRPr lang="ru-RU" sz="2800" b="1" i="1" dirty="0" smtClean="0">
              <a:ln>
                <a:noFill/>
              </a:ln>
            </a:endParaRPr>
          </a:p>
        </p:txBody>
      </p:sp>
      <p:sp>
        <p:nvSpPr>
          <p:cNvPr id="28678" name="WordArt 6"/>
          <p:cNvSpPr>
            <a:spLocks noChangeArrowheads="1" noChangeShapeType="1" noTextEdit="1"/>
          </p:cNvSpPr>
          <p:nvPr/>
        </p:nvSpPr>
        <p:spPr bwMode="auto">
          <a:xfrm>
            <a:off x="611188" y="274638"/>
            <a:ext cx="8075612" cy="561975"/>
          </a:xfrm>
          <a:prstGeom prst="rect">
            <a:avLst/>
          </a:prstGeom>
          <a:noFill/>
          <a:ln w="9525" cmpd="sng">
            <a:noFill/>
            <a:prstDash val="solid"/>
          </a:ln>
          <a:effectLst/>
          <a:scene3d>
            <a:camera prst="orthographicFront"/>
            <a:lightRig rig="balanced" dir="t"/>
          </a:scene3d>
          <a:sp3d prstMaterial="plastic"/>
        </p:spPr>
        <p:txBody>
          <a:bodyPr wrap="none" fromWordArt="1">
            <a:prstTxWarp prst="textPlain">
              <a:avLst>
                <a:gd name="adj" fmla="val 50000"/>
              </a:avLst>
            </a:prstTxWarp>
          </a:bodyPr>
          <a:lstStyle/>
          <a:p>
            <a:pPr algn="ctr"/>
            <a:r>
              <a:rPr lang="ru-RU" sz="3600" kern="10" dirty="0">
                <a:ln w="9525" cmpd="sng">
                  <a:solidFill>
                    <a:srgbClr val="000000"/>
                  </a:solidFill>
                  <a:prstDash val="solid"/>
                  <a:round/>
                  <a:headEnd/>
                  <a:tailEnd/>
                </a:ln>
                <a:gradFill rotWithShape="1">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latin typeface="Arial"/>
                <a:cs typeface="Arial"/>
              </a:rPr>
              <a:t>К теории вопроса...</a:t>
            </a:r>
          </a:p>
        </p:txBody>
      </p:sp>
      <p:pic>
        <p:nvPicPr>
          <p:cNvPr id="28681" name="Picture 9" descr="shutterstock_79161931"/>
          <p:cNvPicPr>
            <a:picLocks noChangeAspect="1" noChangeArrowheads="1"/>
          </p:cNvPicPr>
          <p:nvPr/>
        </p:nvPicPr>
        <p:blipFill>
          <a:blip r:embed="rId2" cstate="print"/>
          <a:srcRect/>
          <a:stretch>
            <a:fillRect/>
          </a:stretch>
        </p:blipFill>
        <p:spPr bwMode="auto">
          <a:xfrm>
            <a:off x="5148263" y="1412875"/>
            <a:ext cx="3816350" cy="3311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p:cTn id="7" dur="1000" fill="hold"/>
                                        <p:tgtEl>
                                          <p:spTgt spid="28678"/>
                                        </p:tgtEl>
                                        <p:attrNameLst>
                                          <p:attrName>ppt_w</p:attrName>
                                        </p:attrNameLst>
                                      </p:cBhvr>
                                      <p:tavLst>
                                        <p:tav tm="0">
                                          <p:val>
                                            <p:strVal val="#ppt_w+.3"/>
                                          </p:val>
                                        </p:tav>
                                        <p:tav tm="100000">
                                          <p:val>
                                            <p:strVal val="#ppt_w"/>
                                          </p:val>
                                        </p:tav>
                                      </p:tavLst>
                                    </p:anim>
                                    <p:anim calcmode="lin" valueType="num">
                                      <p:cBhvr>
                                        <p:cTn id="8" dur="1000" fill="hold"/>
                                        <p:tgtEl>
                                          <p:spTgt spid="28678"/>
                                        </p:tgtEl>
                                        <p:attrNameLst>
                                          <p:attrName>ppt_h</p:attrName>
                                        </p:attrNameLst>
                                      </p:cBhvr>
                                      <p:tavLst>
                                        <p:tav tm="0">
                                          <p:val>
                                            <p:strVal val="#ppt_h"/>
                                          </p:val>
                                        </p:tav>
                                        <p:tav tm="100000">
                                          <p:val>
                                            <p:strVal val="#ppt_h"/>
                                          </p:val>
                                        </p:tav>
                                      </p:tavLst>
                                    </p:anim>
                                    <p:animEffect transition="in" filter="fade">
                                      <p:cBhvr>
                                        <p:cTn id="9" dur="1000"/>
                                        <p:tgtEl>
                                          <p:spTgt spid="2867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675">
                                            <p:bg/>
                                          </p:spTgt>
                                        </p:tgtEl>
                                        <p:attrNameLst>
                                          <p:attrName>style.visibility</p:attrName>
                                        </p:attrNameLst>
                                      </p:cBhvr>
                                      <p:to>
                                        <p:strVal val="visible"/>
                                      </p:to>
                                    </p:set>
                                    <p:animEffect transition="in" filter="fade">
                                      <p:cBhvr>
                                        <p:cTn id="14" dur="1000"/>
                                        <p:tgtEl>
                                          <p:spTgt spid="28675">
                                            <p:bg/>
                                          </p:spTgt>
                                        </p:tgtEl>
                                      </p:cBhvr>
                                    </p:animEffect>
                                    <p:anim calcmode="lin" valueType="num">
                                      <p:cBhvr>
                                        <p:cTn id="15" dur="1000" fill="hold"/>
                                        <p:tgtEl>
                                          <p:spTgt spid="28675">
                                            <p:bg/>
                                          </p:spTgt>
                                        </p:tgtEl>
                                        <p:attrNameLst>
                                          <p:attrName>ppt_x</p:attrName>
                                        </p:attrNameLst>
                                      </p:cBhvr>
                                      <p:tavLst>
                                        <p:tav tm="0">
                                          <p:val>
                                            <p:strVal val="#ppt_x"/>
                                          </p:val>
                                        </p:tav>
                                        <p:tav tm="100000">
                                          <p:val>
                                            <p:strVal val="#ppt_x"/>
                                          </p:val>
                                        </p:tav>
                                      </p:tavLst>
                                    </p:anim>
                                    <p:anim calcmode="lin" valueType="num">
                                      <p:cBhvr>
                                        <p:cTn id="16" dur="1000" fill="hold"/>
                                        <p:tgtEl>
                                          <p:spTgt spid="28675">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675">
                                            <p:txEl>
                                              <p:pRg st="0" end="0"/>
                                            </p:txEl>
                                          </p:spTgt>
                                        </p:tgtEl>
                                        <p:attrNameLst>
                                          <p:attrName>style.visibility</p:attrName>
                                        </p:attrNameLst>
                                      </p:cBhvr>
                                      <p:to>
                                        <p:strVal val="visible"/>
                                      </p:to>
                                    </p:set>
                                    <p:animEffect transition="in" filter="fade">
                                      <p:cBhvr>
                                        <p:cTn id="21" dur="1000"/>
                                        <p:tgtEl>
                                          <p:spTgt spid="28675">
                                            <p:txEl>
                                              <p:pRg st="0" end="0"/>
                                            </p:txEl>
                                          </p:spTgt>
                                        </p:tgtEl>
                                      </p:cBhvr>
                                    </p:animEffect>
                                    <p:anim calcmode="lin" valueType="num">
                                      <p:cBhvr>
                                        <p:cTn id="22"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675">
                                            <p:txEl>
                                              <p:pRg st="1" end="1"/>
                                            </p:txEl>
                                          </p:spTgt>
                                        </p:tgtEl>
                                        <p:attrNameLst>
                                          <p:attrName>style.visibility</p:attrName>
                                        </p:attrNameLst>
                                      </p:cBhvr>
                                      <p:to>
                                        <p:strVal val="visible"/>
                                      </p:to>
                                    </p:set>
                                    <p:animEffect transition="in" filter="fade">
                                      <p:cBhvr>
                                        <p:cTn id="28" dur="1000"/>
                                        <p:tgtEl>
                                          <p:spTgt spid="28675">
                                            <p:txEl>
                                              <p:pRg st="1" end="1"/>
                                            </p:txEl>
                                          </p:spTgt>
                                        </p:tgtEl>
                                      </p:cBhvr>
                                    </p:animEffect>
                                    <p:anim calcmode="lin" valueType="num">
                                      <p:cBhvr>
                                        <p:cTn id="29"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nimBg="1"/>
      <p:bldP spid="286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p:cNvSpPr>
          <p:nvPr>
            <p:ph type="body" sz="half" idx="4294967295"/>
          </p:nvPr>
        </p:nvSpPr>
        <p:spPr bwMode="auto">
          <a:xfrm>
            <a:off x="4356100" y="981075"/>
            <a:ext cx="4470400" cy="5676900"/>
          </a:xfrm>
          <a:solidFill>
            <a:schemeClr val="bg1"/>
          </a:solidFill>
        </p:spPr>
        <p:txBody>
          <a:bodyPr wrap="square" numCol="1" anchor="t" anchorCtr="0" compatLnSpc="1">
            <a:prstTxWarp prst="textNoShape">
              <a:avLst/>
            </a:prstTxWarp>
          </a:bodyPr>
          <a:lstStyle/>
          <a:p>
            <a:pPr>
              <a:lnSpc>
                <a:spcPct val="90000"/>
              </a:lnSpc>
            </a:pPr>
            <a:r>
              <a:rPr lang="ru-RU" sz="2000" b="1" i="1" dirty="0" smtClean="0">
                <a:ln>
                  <a:noFill/>
                </a:ln>
                <a:solidFill>
                  <a:schemeClr val="tx1"/>
                </a:solidFill>
                <a:latin typeface="Arial" charset="0"/>
              </a:rPr>
              <a:t>      «</a:t>
            </a:r>
            <a:r>
              <a:rPr lang="ru-RU" b="1" i="1" dirty="0" smtClean="0">
                <a:ln>
                  <a:noFill/>
                </a:ln>
                <a:solidFill>
                  <a:schemeClr val="accent2"/>
                </a:solidFill>
                <a:latin typeface="Arial" charset="0"/>
              </a:rPr>
              <a:t>Метафора </a:t>
            </a:r>
            <a:r>
              <a:rPr lang="ru-RU" sz="2800" b="1" i="1" dirty="0" smtClean="0">
                <a:ln>
                  <a:noFill/>
                </a:ln>
                <a:solidFill>
                  <a:schemeClr val="accent2"/>
                </a:solidFill>
                <a:latin typeface="Arial" charset="0"/>
              </a:rPr>
              <a:t>–</a:t>
            </a:r>
            <a:r>
              <a:rPr lang="ru-RU" sz="2000" b="1" i="1" dirty="0" smtClean="0">
                <a:ln>
                  <a:noFill/>
                </a:ln>
                <a:latin typeface="Arial" charset="0"/>
              </a:rPr>
              <a:t> употребление слова или выражения в переносном значении, основанное на сходстве, сравнении, аналогии…»</a:t>
            </a:r>
          </a:p>
          <a:p>
            <a:pPr algn="ctr">
              <a:lnSpc>
                <a:spcPct val="90000"/>
              </a:lnSpc>
              <a:buFontTx/>
              <a:buNone/>
            </a:pPr>
            <a:r>
              <a:rPr lang="ru-RU" sz="2000" dirty="0" smtClean="0">
                <a:ln>
                  <a:noFill/>
                </a:ln>
                <a:latin typeface="Arial" charset="0"/>
              </a:rPr>
              <a:t> Словарь русского языка</a:t>
            </a:r>
          </a:p>
          <a:p>
            <a:pPr>
              <a:lnSpc>
                <a:spcPct val="90000"/>
              </a:lnSpc>
            </a:pPr>
            <a:r>
              <a:rPr lang="ru-RU" sz="2000" dirty="0" smtClean="0">
                <a:ln>
                  <a:noFill/>
                </a:ln>
                <a:latin typeface="Arial" charset="0"/>
              </a:rPr>
              <a:t>«</a:t>
            </a:r>
            <a:r>
              <a:rPr lang="ru-RU" b="1" i="1" dirty="0" smtClean="0">
                <a:ln>
                  <a:noFill/>
                </a:ln>
                <a:solidFill>
                  <a:schemeClr val="accent2"/>
                </a:solidFill>
                <a:latin typeface="Arial" charset="0"/>
              </a:rPr>
              <a:t>Метафора</a:t>
            </a:r>
            <a:r>
              <a:rPr lang="ru-RU" sz="2000" b="1" i="1" dirty="0" smtClean="0">
                <a:ln>
                  <a:noFill/>
                </a:ln>
                <a:latin typeface="Arial" charset="0"/>
              </a:rPr>
              <a:t> обогащает наше представление о данном предмете, привлекая для его характеристики новые явления, расширяя наше представление о его свойствах. Отсюда – познавательное значение метафоры. </a:t>
            </a:r>
          </a:p>
          <a:p>
            <a:pPr>
              <a:lnSpc>
                <a:spcPct val="90000"/>
              </a:lnSpc>
              <a:buFontTx/>
              <a:buNone/>
            </a:pPr>
            <a:r>
              <a:rPr lang="ru-RU" sz="2000" dirty="0" smtClean="0">
                <a:ln>
                  <a:noFill/>
                </a:ln>
                <a:latin typeface="Arial" charset="0"/>
              </a:rPr>
              <a:t>         </a:t>
            </a:r>
            <a:r>
              <a:rPr lang="ru-RU" sz="1800" b="1" dirty="0" smtClean="0">
                <a:ln>
                  <a:noFill/>
                </a:ln>
                <a:latin typeface="Arial" charset="0"/>
              </a:rPr>
              <a:t>Литературная энциклопедия</a:t>
            </a:r>
          </a:p>
          <a:p>
            <a:pPr>
              <a:lnSpc>
                <a:spcPct val="90000"/>
              </a:lnSpc>
            </a:pPr>
            <a:endParaRPr lang="ru-RU" sz="1800" dirty="0" smtClean="0">
              <a:ln>
                <a:noFill/>
              </a:ln>
            </a:endParaRPr>
          </a:p>
          <a:p>
            <a:pPr>
              <a:lnSpc>
                <a:spcPct val="90000"/>
              </a:lnSpc>
              <a:buFontTx/>
              <a:buNone/>
            </a:pPr>
            <a:endParaRPr lang="ru-RU" sz="1600" dirty="0" smtClean="0">
              <a:ln>
                <a:noFill/>
              </a:ln>
              <a:latin typeface="Arial" charset="0"/>
            </a:endParaRPr>
          </a:p>
          <a:p>
            <a:pPr>
              <a:lnSpc>
                <a:spcPct val="90000"/>
              </a:lnSpc>
            </a:pPr>
            <a:endParaRPr lang="ru-RU" sz="1600" dirty="0" smtClean="0">
              <a:ln>
                <a:noFill/>
              </a:ln>
            </a:endParaRPr>
          </a:p>
        </p:txBody>
      </p:sp>
      <p:sp>
        <p:nvSpPr>
          <p:cNvPr id="31750" name="WordArt 6"/>
          <p:cNvSpPr>
            <a:spLocks noChangeArrowheads="1" noChangeShapeType="1" noTextEdit="1"/>
          </p:cNvSpPr>
          <p:nvPr/>
        </p:nvSpPr>
        <p:spPr bwMode="auto">
          <a:xfrm>
            <a:off x="684213" y="404813"/>
            <a:ext cx="7848600" cy="523875"/>
          </a:xfrm>
          <a:prstGeom prst="rect">
            <a:avLst/>
          </a:prstGeom>
        </p:spPr>
        <p:txBody>
          <a:bodyPr wrap="none" fromWordArt="1">
            <a:prstTxWarp prst="textPlain">
              <a:avLst>
                <a:gd name="adj" fmla="val 50000"/>
              </a:avLst>
            </a:prstTxWarp>
          </a:bodyPr>
          <a:lstStyle/>
          <a:p>
            <a:pPr algn="ctr"/>
            <a:r>
              <a:rPr lang="ru-RU" sz="3600" kern="10" dirty="0">
                <a:ln w="9525">
                  <a:solidFill>
                    <a:srgbClr val="000000"/>
                  </a:solidFill>
                  <a:round/>
                  <a:headEnd/>
                  <a:tailEnd/>
                </a:ln>
                <a:gradFill rotWithShape="1">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latin typeface="Arial"/>
                <a:cs typeface="Arial"/>
              </a:rPr>
              <a:t>К теории вопроса...</a:t>
            </a:r>
          </a:p>
        </p:txBody>
      </p:sp>
      <p:pic>
        <p:nvPicPr>
          <p:cNvPr id="31751" name="Picture 7" descr="shutterstock_86639764"/>
          <p:cNvPicPr>
            <a:picLocks noChangeAspect="1" noChangeArrowheads="1"/>
          </p:cNvPicPr>
          <p:nvPr/>
        </p:nvPicPr>
        <p:blipFill>
          <a:blip r:embed="rId2" cstate="print"/>
          <a:srcRect/>
          <a:stretch>
            <a:fillRect/>
          </a:stretch>
        </p:blipFill>
        <p:spPr bwMode="auto">
          <a:xfrm>
            <a:off x="539750" y="981075"/>
            <a:ext cx="3671888" cy="5543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fade">
                                      <p:cBhvr>
                                        <p:cTn id="7" dur="1000"/>
                                        <p:tgtEl>
                                          <p:spTgt spid="31750"/>
                                        </p:tgtEl>
                                      </p:cBhvr>
                                    </p:animEffect>
                                    <p:anim calcmode="lin" valueType="num">
                                      <p:cBhvr>
                                        <p:cTn id="8" dur="1000" fill="hold"/>
                                        <p:tgtEl>
                                          <p:spTgt spid="31750"/>
                                        </p:tgtEl>
                                        <p:attrNameLst>
                                          <p:attrName>ppt_x</p:attrName>
                                        </p:attrNameLst>
                                      </p:cBhvr>
                                      <p:tavLst>
                                        <p:tav tm="0">
                                          <p:val>
                                            <p:strVal val="#ppt_x"/>
                                          </p:val>
                                        </p:tav>
                                        <p:tav tm="100000">
                                          <p:val>
                                            <p:strVal val="#ppt_x"/>
                                          </p:val>
                                        </p:tav>
                                      </p:tavLst>
                                    </p:anim>
                                    <p:anim calcmode="lin" valueType="num">
                                      <p:cBhvr>
                                        <p:cTn id="9" dur="1000" fill="hold"/>
                                        <p:tgtEl>
                                          <p:spTgt spid="317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747">
                                            <p:bg/>
                                          </p:spTgt>
                                        </p:tgtEl>
                                        <p:attrNameLst>
                                          <p:attrName>style.visibility</p:attrName>
                                        </p:attrNameLst>
                                      </p:cBhvr>
                                      <p:to>
                                        <p:strVal val="visible"/>
                                      </p:to>
                                    </p:set>
                                    <p:animEffect transition="in" filter="fade">
                                      <p:cBhvr>
                                        <p:cTn id="14" dur="1000"/>
                                        <p:tgtEl>
                                          <p:spTgt spid="31747">
                                            <p:bg/>
                                          </p:spTgt>
                                        </p:tgtEl>
                                      </p:cBhvr>
                                    </p:animEffect>
                                    <p:anim calcmode="lin" valueType="num">
                                      <p:cBhvr>
                                        <p:cTn id="15" dur="1000" fill="hold"/>
                                        <p:tgtEl>
                                          <p:spTgt spid="31747">
                                            <p:bg/>
                                          </p:spTgt>
                                        </p:tgtEl>
                                        <p:attrNameLst>
                                          <p:attrName>ppt_x</p:attrName>
                                        </p:attrNameLst>
                                      </p:cBhvr>
                                      <p:tavLst>
                                        <p:tav tm="0">
                                          <p:val>
                                            <p:strVal val="#ppt_x"/>
                                          </p:val>
                                        </p:tav>
                                        <p:tav tm="100000">
                                          <p:val>
                                            <p:strVal val="#ppt_x"/>
                                          </p:val>
                                        </p:tav>
                                      </p:tavLst>
                                    </p:anim>
                                    <p:anim calcmode="lin" valueType="num">
                                      <p:cBhvr>
                                        <p:cTn id="16" dur="1000" fill="hold"/>
                                        <p:tgtEl>
                                          <p:spTgt spid="31747">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747">
                                            <p:txEl>
                                              <p:pRg st="0" end="0"/>
                                            </p:txEl>
                                          </p:spTgt>
                                        </p:tgtEl>
                                        <p:attrNameLst>
                                          <p:attrName>style.visibility</p:attrName>
                                        </p:attrNameLst>
                                      </p:cBhvr>
                                      <p:to>
                                        <p:strVal val="visible"/>
                                      </p:to>
                                    </p:set>
                                    <p:animEffect transition="in" filter="fade">
                                      <p:cBhvr>
                                        <p:cTn id="21" dur="1000"/>
                                        <p:tgtEl>
                                          <p:spTgt spid="31747">
                                            <p:txEl>
                                              <p:pRg st="0" end="0"/>
                                            </p:txEl>
                                          </p:spTgt>
                                        </p:tgtEl>
                                      </p:cBhvr>
                                    </p:animEffect>
                                    <p:anim calcmode="lin" valueType="num">
                                      <p:cBhvr>
                                        <p:cTn id="22"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747">
                                            <p:txEl>
                                              <p:pRg st="1" end="1"/>
                                            </p:txEl>
                                          </p:spTgt>
                                        </p:tgtEl>
                                        <p:attrNameLst>
                                          <p:attrName>style.visibility</p:attrName>
                                        </p:attrNameLst>
                                      </p:cBhvr>
                                      <p:to>
                                        <p:strVal val="visible"/>
                                      </p:to>
                                    </p:set>
                                    <p:animEffect transition="in" filter="fade">
                                      <p:cBhvr>
                                        <p:cTn id="28" dur="1000"/>
                                        <p:tgtEl>
                                          <p:spTgt spid="31747">
                                            <p:txEl>
                                              <p:pRg st="1" end="1"/>
                                            </p:txEl>
                                          </p:spTgt>
                                        </p:tgtEl>
                                      </p:cBhvr>
                                    </p:animEffect>
                                    <p:anim calcmode="lin" valueType="num">
                                      <p:cBhvr>
                                        <p:cTn id="29"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1747">
                                            <p:txEl>
                                              <p:pRg st="2" end="2"/>
                                            </p:txEl>
                                          </p:spTgt>
                                        </p:tgtEl>
                                        <p:attrNameLst>
                                          <p:attrName>style.visibility</p:attrName>
                                        </p:attrNameLst>
                                      </p:cBhvr>
                                      <p:to>
                                        <p:strVal val="visible"/>
                                      </p:to>
                                    </p:set>
                                    <p:animEffect transition="in" filter="fade">
                                      <p:cBhvr>
                                        <p:cTn id="35" dur="1000"/>
                                        <p:tgtEl>
                                          <p:spTgt spid="31747">
                                            <p:txEl>
                                              <p:pRg st="2" end="2"/>
                                            </p:txEl>
                                          </p:spTgt>
                                        </p:tgtEl>
                                      </p:cBhvr>
                                    </p:animEffect>
                                    <p:anim calcmode="lin" valueType="num">
                                      <p:cBhvr>
                                        <p:cTn id="36"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1747">
                                            <p:txEl>
                                              <p:pRg st="3" end="3"/>
                                            </p:txEl>
                                          </p:spTgt>
                                        </p:tgtEl>
                                        <p:attrNameLst>
                                          <p:attrName>style.visibility</p:attrName>
                                        </p:attrNameLst>
                                      </p:cBhvr>
                                      <p:to>
                                        <p:strVal val="visible"/>
                                      </p:to>
                                    </p:set>
                                    <p:animEffect transition="in" filter="fade">
                                      <p:cBhvr>
                                        <p:cTn id="42" dur="1000"/>
                                        <p:tgtEl>
                                          <p:spTgt spid="31747">
                                            <p:txEl>
                                              <p:pRg st="3" end="3"/>
                                            </p:txEl>
                                          </p:spTgt>
                                        </p:tgtEl>
                                      </p:cBhvr>
                                    </p:animEffect>
                                    <p:anim calcmode="lin" valueType="num">
                                      <p:cBhvr>
                                        <p:cTn id="43" dur="1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17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nimBg="1"/>
      <p:bldP spid="317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WordArt 4"/>
          <p:cNvSpPr>
            <a:spLocks noChangeArrowheads="1" noChangeShapeType="1" noTextEdit="1"/>
          </p:cNvSpPr>
          <p:nvPr/>
        </p:nvSpPr>
        <p:spPr bwMode="auto">
          <a:xfrm>
            <a:off x="611188" y="188913"/>
            <a:ext cx="7848600" cy="720725"/>
          </a:xfrm>
          <a:prstGeom prst="rect">
            <a:avLst/>
          </a:prstGeom>
        </p:spPr>
        <p:txBody>
          <a:bodyPr wrap="none" fromWordArt="1">
            <a:prstTxWarp prst="textPlain">
              <a:avLst>
                <a:gd name="adj" fmla="val 50000"/>
              </a:avLst>
            </a:prstTxWarp>
          </a:bodyPr>
          <a:lstStyle/>
          <a:p>
            <a:pPr algn="ctr"/>
            <a:r>
              <a:rPr lang="ru-RU" sz="3600" kern="10" dirty="0">
                <a:ln w="9525">
                  <a:solidFill>
                    <a:srgbClr val="000000"/>
                  </a:solidFill>
                  <a:round/>
                  <a:headEnd/>
                  <a:tailEnd/>
                </a:ln>
                <a:gradFill rotWithShape="1">
                  <a:gsLst>
                    <a:gs pos="0">
                      <a:srgbClr val="000000"/>
                    </a:gs>
                    <a:gs pos="10000">
                      <a:srgbClr val="000040"/>
                    </a:gs>
                    <a:gs pos="25000">
                      <a:srgbClr val="400040"/>
                    </a:gs>
                    <a:gs pos="37500">
                      <a:srgbClr val="8F0040"/>
                    </a:gs>
                    <a:gs pos="45000">
                      <a:srgbClr val="F27300"/>
                    </a:gs>
                    <a:gs pos="50000">
                      <a:srgbClr val="FFBF00"/>
                    </a:gs>
                    <a:gs pos="55001">
                      <a:srgbClr val="F27300"/>
                    </a:gs>
                    <a:gs pos="62500">
                      <a:srgbClr val="8F0040"/>
                    </a:gs>
                    <a:gs pos="75000">
                      <a:srgbClr val="400040"/>
                    </a:gs>
                    <a:gs pos="90000">
                      <a:srgbClr val="000040"/>
                    </a:gs>
                    <a:gs pos="100000">
                      <a:srgbClr val="000000"/>
                    </a:gs>
                  </a:gsLst>
                  <a:lin ang="0" scaled="1"/>
                </a:gradFill>
                <a:latin typeface="Arial"/>
                <a:cs typeface="Arial"/>
              </a:rPr>
              <a:t>Метафорой может быть...</a:t>
            </a:r>
          </a:p>
        </p:txBody>
      </p:sp>
      <p:sp>
        <p:nvSpPr>
          <p:cNvPr id="45068" name="Rectangle 12"/>
          <p:cNvSpPr>
            <a:spLocks noGrp="1"/>
          </p:cNvSpPr>
          <p:nvPr>
            <p:ph sz="half" idx="4294967295"/>
          </p:nvPr>
        </p:nvSpPr>
        <p:spPr bwMode="auto">
          <a:xfrm>
            <a:off x="179388" y="1052513"/>
            <a:ext cx="5040312" cy="5545137"/>
          </a:xfrm>
          <a:solidFill>
            <a:schemeClr val="bg1"/>
          </a:solidFill>
        </p:spPr>
        <p:txBody>
          <a:bodyPr wrap="square" numCol="1" anchor="t" anchorCtr="0" compatLnSpc="1">
            <a:prstTxWarp prst="textNoShape">
              <a:avLst/>
            </a:prstTxWarp>
          </a:bodyPr>
          <a:lstStyle/>
          <a:p>
            <a:r>
              <a:rPr lang="ru-RU" sz="2800" b="1" dirty="0" smtClean="0">
                <a:ln>
                  <a:noFill/>
                </a:ln>
                <a:solidFill>
                  <a:srgbClr val="FF0000"/>
                </a:solidFill>
              </a:rPr>
              <a:t>существительное:</a:t>
            </a:r>
            <a:r>
              <a:rPr lang="ru-RU" sz="2800" dirty="0" smtClean="0">
                <a:ln>
                  <a:noFill/>
                </a:ln>
              </a:rPr>
              <a:t> «золото волос</a:t>
            </a:r>
            <a:r>
              <a:rPr lang="ru-RU" sz="2800" i="1" dirty="0" smtClean="0">
                <a:ln>
                  <a:noFill/>
                </a:ln>
              </a:rPr>
              <a:t>"; </a:t>
            </a:r>
          </a:p>
          <a:p>
            <a:r>
              <a:rPr lang="ru-RU" sz="2800" b="1" dirty="0" smtClean="0">
                <a:ln>
                  <a:noFill/>
                </a:ln>
                <a:solidFill>
                  <a:srgbClr val="FF0000"/>
                </a:solidFill>
              </a:rPr>
              <a:t>прилагательное</a:t>
            </a:r>
            <a:r>
              <a:rPr lang="ru-RU" sz="2800" dirty="0" smtClean="0">
                <a:ln>
                  <a:noFill/>
                </a:ln>
              </a:rPr>
              <a:t>: «заячий характер" — метафорический эпитет; </a:t>
            </a:r>
          </a:p>
          <a:p>
            <a:r>
              <a:rPr lang="ru-RU" sz="2800" b="1" dirty="0" smtClean="0">
                <a:ln>
                  <a:noFill/>
                </a:ln>
                <a:solidFill>
                  <a:srgbClr val="FF0000"/>
                </a:solidFill>
              </a:rPr>
              <a:t>глагол и его формы (причастие и деепричастие)</a:t>
            </a:r>
            <a:r>
              <a:rPr lang="ru-RU" sz="2800" dirty="0" smtClean="0">
                <a:ln>
                  <a:noFill/>
                </a:ln>
              </a:rPr>
              <a:t>: "</a:t>
            </a:r>
            <a:r>
              <a:rPr lang="ru-RU" sz="2800" i="1" dirty="0" smtClean="0">
                <a:ln>
                  <a:noFill/>
                </a:ln>
              </a:rPr>
              <a:t>там, где </a:t>
            </a:r>
            <a:r>
              <a:rPr lang="ru-RU" sz="2800" i="1" dirty="0" err="1" smtClean="0">
                <a:ln>
                  <a:noFill/>
                </a:ln>
              </a:rPr>
              <a:t>сливаяся</a:t>
            </a:r>
            <a:r>
              <a:rPr lang="ru-RU" sz="2800" i="1" dirty="0" smtClean="0">
                <a:ln>
                  <a:noFill/>
                </a:ln>
              </a:rPr>
              <a:t>, шумят, обнявшись, будто две сестры, струи </a:t>
            </a:r>
            <a:r>
              <a:rPr lang="ru-RU" sz="2800" i="1" dirty="0" err="1" smtClean="0">
                <a:ln>
                  <a:noFill/>
                </a:ln>
              </a:rPr>
              <a:t>Арагвы</a:t>
            </a:r>
            <a:r>
              <a:rPr lang="ru-RU" sz="2800" i="1" dirty="0" smtClean="0">
                <a:ln>
                  <a:noFill/>
                </a:ln>
              </a:rPr>
              <a:t> и Куры".</a:t>
            </a:r>
            <a:r>
              <a:rPr lang="ru-RU" sz="2800" dirty="0" smtClean="0">
                <a:ln>
                  <a:noFill/>
                </a:ln>
              </a:rPr>
              <a:t> </a:t>
            </a:r>
          </a:p>
        </p:txBody>
      </p:sp>
      <p:pic>
        <p:nvPicPr>
          <p:cNvPr id="45069" name="Picture 13" descr="shutterstock_75463795"/>
          <p:cNvPicPr>
            <a:picLocks noChangeAspect="1" noChangeArrowheads="1"/>
          </p:cNvPicPr>
          <p:nvPr/>
        </p:nvPicPr>
        <p:blipFill>
          <a:blip r:embed="rId2" cstate="print"/>
          <a:srcRect/>
          <a:stretch>
            <a:fillRect/>
          </a:stretch>
        </p:blipFill>
        <p:spPr bwMode="auto">
          <a:xfrm>
            <a:off x="5580063" y="1125538"/>
            <a:ext cx="3048000" cy="51831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1000" fill="hold"/>
                                        <p:tgtEl>
                                          <p:spTgt spid="45060"/>
                                        </p:tgtEl>
                                        <p:attrNameLst>
                                          <p:attrName>ppt_w</p:attrName>
                                        </p:attrNameLst>
                                      </p:cBhvr>
                                      <p:tavLst>
                                        <p:tav tm="0">
                                          <p:val>
                                            <p:strVal val="#ppt_w+.3"/>
                                          </p:val>
                                        </p:tav>
                                        <p:tav tm="100000">
                                          <p:val>
                                            <p:strVal val="#ppt_w"/>
                                          </p:val>
                                        </p:tav>
                                      </p:tavLst>
                                    </p:anim>
                                    <p:anim calcmode="lin" valueType="num">
                                      <p:cBhvr>
                                        <p:cTn id="8" dur="1000" fill="hold"/>
                                        <p:tgtEl>
                                          <p:spTgt spid="45060"/>
                                        </p:tgtEl>
                                        <p:attrNameLst>
                                          <p:attrName>ppt_h</p:attrName>
                                        </p:attrNameLst>
                                      </p:cBhvr>
                                      <p:tavLst>
                                        <p:tav tm="0">
                                          <p:val>
                                            <p:strVal val="#ppt_h"/>
                                          </p:val>
                                        </p:tav>
                                        <p:tav tm="100000">
                                          <p:val>
                                            <p:strVal val="#ppt_h"/>
                                          </p:val>
                                        </p:tav>
                                      </p:tavLst>
                                    </p:anim>
                                    <p:animEffect transition="in" filter="fade">
                                      <p:cBhvr>
                                        <p:cTn id="9" dur="1000"/>
                                        <p:tgtEl>
                                          <p:spTgt spid="4506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068">
                                            <p:bg/>
                                          </p:spTgt>
                                        </p:tgtEl>
                                        <p:attrNameLst>
                                          <p:attrName>style.visibility</p:attrName>
                                        </p:attrNameLst>
                                      </p:cBhvr>
                                      <p:to>
                                        <p:strVal val="visible"/>
                                      </p:to>
                                    </p:set>
                                    <p:animEffect transition="in" filter="fade">
                                      <p:cBhvr>
                                        <p:cTn id="14" dur="1000"/>
                                        <p:tgtEl>
                                          <p:spTgt spid="45068">
                                            <p:bg/>
                                          </p:spTgt>
                                        </p:tgtEl>
                                      </p:cBhvr>
                                    </p:animEffect>
                                    <p:anim calcmode="lin" valueType="num">
                                      <p:cBhvr>
                                        <p:cTn id="15" dur="1000" fill="hold"/>
                                        <p:tgtEl>
                                          <p:spTgt spid="45068">
                                            <p:bg/>
                                          </p:spTgt>
                                        </p:tgtEl>
                                        <p:attrNameLst>
                                          <p:attrName>ppt_x</p:attrName>
                                        </p:attrNameLst>
                                      </p:cBhvr>
                                      <p:tavLst>
                                        <p:tav tm="0">
                                          <p:val>
                                            <p:strVal val="#ppt_x"/>
                                          </p:val>
                                        </p:tav>
                                        <p:tav tm="100000">
                                          <p:val>
                                            <p:strVal val="#ppt_x"/>
                                          </p:val>
                                        </p:tav>
                                      </p:tavLst>
                                    </p:anim>
                                    <p:anim calcmode="lin" valueType="num">
                                      <p:cBhvr>
                                        <p:cTn id="16" dur="1000" fill="hold"/>
                                        <p:tgtEl>
                                          <p:spTgt spid="45068">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068">
                                            <p:txEl>
                                              <p:pRg st="0" end="0"/>
                                            </p:txEl>
                                          </p:spTgt>
                                        </p:tgtEl>
                                        <p:attrNameLst>
                                          <p:attrName>style.visibility</p:attrName>
                                        </p:attrNameLst>
                                      </p:cBhvr>
                                      <p:to>
                                        <p:strVal val="visible"/>
                                      </p:to>
                                    </p:set>
                                    <p:animEffect transition="in" filter="fade">
                                      <p:cBhvr>
                                        <p:cTn id="21" dur="1000"/>
                                        <p:tgtEl>
                                          <p:spTgt spid="45068">
                                            <p:txEl>
                                              <p:pRg st="0" end="0"/>
                                            </p:txEl>
                                          </p:spTgt>
                                        </p:tgtEl>
                                      </p:cBhvr>
                                    </p:animEffect>
                                    <p:anim calcmode="lin" valueType="num">
                                      <p:cBhvr>
                                        <p:cTn id="22" dur="1000" fill="hold"/>
                                        <p:tgtEl>
                                          <p:spTgt spid="4506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50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5068">
                                            <p:txEl>
                                              <p:pRg st="1" end="1"/>
                                            </p:txEl>
                                          </p:spTgt>
                                        </p:tgtEl>
                                        <p:attrNameLst>
                                          <p:attrName>style.visibility</p:attrName>
                                        </p:attrNameLst>
                                      </p:cBhvr>
                                      <p:to>
                                        <p:strVal val="visible"/>
                                      </p:to>
                                    </p:set>
                                    <p:animEffect transition="in" filter="fade">
                                      <p:cBhvr>
                                        <p:cTn id="28" dur="1000"/>
                                        <p:tgtEl>
                                          <p:spTgt spid="45068">
                                            <p:txEl>
                                              <p:pRg st="1" end="1"/>
                                            </p:txEl>
                                          </p:spTgt>
                                        </p:tgtEl>
                                      </p:cBhvr>
                                    </p:animEffect>
                                    <p:anim calcmode="lin" valueType="num">
                                      <p:cBhvr>
                                        <p:cTn id="29" dur="1000" fill="hold"/>
                                        <p:tgtEl>
                                          <p:spTgt spid="4506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506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5068">
                                            <p:txEl>
                                              <p:pRg st="2" end="2"/>
                                            </p:txEl>
                                          </p:spTgt>
                                        </p:tgtEl>
                                        <p:attrNameLst>
                                          <p:attrName>style.visibility</p:attrName>
                                        </p:attrNameLst>
                                      </p:cBhvr>
                                      <p:to>
                                        <p:strVal val="visible"/>
                                      </p:to>
                                    </p:set>
                                    <p:animEffect transition="in" filter="fade">
                                      <p:cBhvr>
                                        <p:cTn id="35" dur="1000"/>
                                        <p:tgtEl>
                                          <p:spTgt spid="45068">
                                            <p:txEl>
                                              <p:pRg st="2" end="2"/>
                                            </p:txEl>
                                          </p:spTgt>
                                        </p:tgtEl>
                                      </p:cBhvr>
                                    </p:animEffect>
                                    <p:anim calcmode="lin" valueType="num">
                                      <p:cBhvr>
                                        <p:cTn id="36" dur="1000" fill="hold"/>
                                        <p:tgtEl>
                                          <p:spTgt spid="4506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506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p:cNvSpPr>
          <p:nvPr>
            <p:ph sz="half" idx="4294967295"/>
          </p:nvPr>
        </p:nvSpPr>
        <p:spPr bwMode="auto">
          <a:xfrm>
            <a:off x="3563938" y="836613"/>
            <a:ext cx="5329237" cy="5761037"/>
          </a:xfrm>
          <a:solidFill>
            <a:srgbClr val="FFFFCC"/>
          </a:solidFill>
        </p:spPr>
        <p:txBody>
          <a:bodyPr wrap="square" numCol="1" anchor="t" anchorCtr="0" compatLnSpc="1">
            <a:prstTxWarp prst="textNoShape">
              <a:avLst/>
            </a:prstTxWarp>
            <a:normAutofit lnSpcReduction="10000"/>
          </a:bodyPr>
          <a:lstStyle/>
          <a:p>
            <a:pPr>
              <a:buFontTx/>
              <a:buNone/>
            </a:pPr>
            <a:r>
              <a:rPr lang="ru-RU" sz="2000" dirty="0" smtClean="0">
                <a:ln>
                  <a:noFill/>
                </a:ln>
              </a:rPr>
              <a:t>           </a:t>
            </a:r>
            <a:r>
              <a:rPr lang="ru-RU" sz="2400" dirty="0" smtClean="0">
                <a:ln>
                  <a:noFill/>
                </a:ln>
              </a:rPr>
              <a:t>В основе образования метафоры лежит </a:t>
            </a:r>
            <a:r>
              <a:rPr lang="ru-RU" sz="2400" b="1" u="sng" dirty="0" smtClean="0">
                <a:ln>
                  <a:noFill/>
                </a:ln>
              </a:rPr>
              <a:t>принцип сравнения</a:t>
            </a:r>
            <a:r>
              <a:rPr lang="ru-RU" sz="2400" dirty="0" smtClean="0">
                <a:ln>
                  <a:noFill/>
                </a:ln>
              </a:rPr>
              <a:t> различных предметов действительности, однако сравнительные союзы в метафоре отсутствует, поэтому ее иногда называют «сокращенным сравнением» (Гегель). </a:t>
            </a:r>
            <a:r>
              <a:rPr lang="ru-RU" sz="2400" u="sng" dirty="0" smtClean="0">
                <a:ln>
                  <a:noFill/>
                </a:ln>
              </a:rPr>
              <a:t>В метафоре можно выделить два компонента:</a:t>
            </a:r>
            <a:r>
              <a:rPr lang="ru-RU" sz="2000" dirty="0" smtClean="0">
                <a:ln>
                  <a:noFill/>
                </a:ln>
              </a:rPr>
              <a:t> </a:t>
            </a:r>
            <a:r>
              <a:rPr lang="ru-RU" sz="2400" b="1" dirty="0" smtClean="0">
                <a:ln>
                  <a:noFill/>
                </a:ln>
              </a:rPr>
              <a:t>объект характеристики (объясняемое)</a:t>
            </a:r>
            <a:r>
              <a:rPr lang="ru-RU" sz="2000" dirty="0" smtClean="0">
                <a:ln>
                  <a:noFill/>
                </a:ln>
              </a:rPr>
              <a:t> и </a:t>
            </a:r>
            <a:r>
              <a:rPr lang="ru-RU" sz="2400" b="1" dirty="0" smtClean="0">
                <a:ln>
                  <a:noFill/>
                </a:ln>
                <a:solidFill>
                  <a:srgbClr val="FF0000"/>
                </a:solidFill>
              </a:rPr>
              <a:t>средство сравнения (объясняющее),</a:t>
            </a:r>
            <a:r>
              <a:rPr lang="ru-RU" sz="2000" dirty="0" smtClean="0">
                <a:ln>
                  <a:noFill/>
                </a:ln>
              </a:rPr>
              <a:t> </a:t>
            </a:r>
            <a:r>
              <a:rPr lang="ru-RU" sz="2400" dirty="0" smtClean="0">
                <a:ln>
                  <a:noFill/>
                </a:ln>
              </a:rPr>
              <a:t>причем сравниваться могут различные явления (живое -живое, живое - неживое, неживое- живое, неживое – </a:t>
            </a:r>
            <a:r>
              <a:rPr lang="ru-RU" sz="2400" dirty="0" err="1" smtClean="0">
                <a:ln>
                  <a:noFill/>
                </a:ln>
              </a:rPr>
              <a:t>неживое</a:t>
            </a:r>
            <a:r>
              <a:rPr lang="ru-RU" sz="2400" dirty="0" smtClean="0">
                <a:ln>
                  <a:noFill/>
                </a:ln>
              </a:rPr>
              <a:t>) </a:t>
            </a:r>
            <a:r>
              <a:rPr lang="ru-RU" sz="2400" b="1" dirty="0" smtClean="0">
                <a:ln>
                  <a:noFill/>
                </a:ln>
              </a:rPr>
              <a:t>по многим признакам</a:t>
            </a:r>
            <a:r>
              <a:rPr lang="ru-RU" sz="2400" dirty="0" smtClean="0">
                <a:ln>
                  <a:noFill/>
                </a:ln>
              </a:rPr>
              <a:t>. </a:t>
            </a:r>
          </a:p>
        </p:txBody>
      </p:sp>
      <p:sp>
        <p:nvSpPr>
          <p:cNvPr id="44041" name="WordArt 9"/>
          <p:cNvSpPr>
            <a:spLocks noChangeArrowheads="1" noChangeShapeType="1" noTextEdit="1"/>
          </p:cNvSpPr>
          <p:nvPr/>
        </p:nvSpPr>
        <p:spPr bwMode="auto">
          <a:xfrm>
            <a:off x="468313" y="188913"/>
            <a:ext cx="8135937" cy="503237"/>
          </a:xfrm>
          <a:prstGeom prst="rect">
            <a:avLst/>
          </a:prstGeom>
        </p:spPr>
        <p:txBody>
          <a:bodyPr wrap="none" fromWordArt="1">
            <a:prstTxWarp prst="textPlain">
              <a:avLst>
                <a:gd name="adj" fmla="val 50000"/>
              </a:avLst>
            </a:prstTxWarp>
          </a:bodyPr>
          <a:lstStyle/>
          <a:p>
            <a:pPr algn="ctr"/>
            <a:r>
              <a:rPr lang="ru-RU" sz="3600" b="1" kern="10" dirty="0">
                <a:ln w="9525">
                  <a:solidFill>
                    <a:srgbClr val="000000"/>
                  </a:solidFill>
                  <a:round/>
                  <a:headEnd/>
                  <a:tailEnd/>
                </a:ln>
                <a:gradFill rotWithShape="1">
                  <a:gsLst>
                    <a:gs pos="0">
                      <a:srgbClr val="FF0066"/>
                    </a:gs>
                    <a:gs pos="100000">
                      <a:srgbClr val="000066"/>
                    </a:gs>
                  </a:gsLst>
                  <a:path path="rect">
                    <a:fillToRect l="50000" t="50000" r="50000" b="50000"/>
                  </a:path>
                </a:gradFill>
                <a:latin typeface="Arial"/>
                <a:cs typeface="Arial"/>
              </a:rPr>
              <a:t>Образование метафоры</a:t>
            </a:r>
          </a:p>
        </p:txBody>
      </p:sp>
      <p:pic>
        <p:nvPicPr>
          <p:cNvPr id="44044" name="Picture 12" descr="shutterstock_110476901"/>
          <p:cNvPicPr>
            <a:picLocks noChangeAspect="1" noChangeArrowheads="1"/>
          </p:cNvPicPr>
          <p:nvPr/>
        </p:nvPicPr>
        <p:blipFill>
          <a:blip r:embed="rId2" cstate="print"/>
          <a:srcRect/>
          <a:stretch>
            <a:fillRect/>
          </a:stretch>
        </p:blipFill>
        <p:spPr bwMode="auto">
          <a:xfrm>
            <a:off x="323850" y="981075"/>
            <a:ext cx="3095625" cy="54244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p:cTn id="7" dur="1000" fill="hold"/>
                                        <p:tgtEl>
                                          <p:spTgt spid="44041"/>
                                        </p:tgtEl>
                                        <p:attrNameLst>
                                          <p:attrName>ppt_w</p:attrName>
                                        </p:attrNameLst>
                                      </p:cBhvr>
                                      <p:tavLst>
                                        <p:tav tm="0">
                                          <p:val>
                                            <p:strVal val="#ppt_w+.3"/>
                                          </p:val>
                                        </p:tav>
                                        <p:tav tm="100000">
                                          <p:val>
                                            <p:strVal val="#ppt_w"/>
                                          </p:val>
                                        </p:tav>
                                      </p:tavLst>
                                    </p:anim>
                                    <p:anim calcmode="lin" valueType="num">
                                      <p:cBhvr>
                                        <p:cTn id="8" dur="1000" fill="hold"/>
                                        <p:tgtEl>
                                          <p:spTgt spid="44041"/>
                                        </p:tgtEl>
                                        <p:attrNameLst>
                                          <p:attrName>ppt_h</p:attrName>
                                        </p:attrNameLst>
                                      </p:cBhvr>
                                      <p:tavLst>
                                        <p:tav tm="0">
                                          <p:val>
                                            <p:strVal val="#ppt_h"/>
                                          </p:val>
                                        </p:tav>
                                        <p:tav tm="100000">
                                          <p:val>
                                            <p:strVal val="#ppt_h"/>
                                          </p:val>
                                        </p:tav>
                                      </p:tavLst>
                                    </p:anim>
                                    <p:animEffect transition="in" filter="fade">
                                      <p:cBhvr>
                                        <p:cTn id="9" dur="1000"/>
                                        <p:tgtEl>
                                          <p:spTgt spid="4404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037">
                                            <p:bg/>
                                          </p:spTgt>
                                        </p:tgtEl>
                                        <p:attrNameLst>
                                          <p:attrName>style.visibility</p:attrName>
                                        </p:attrNameLst>
                                      </p:cBhvr>
                                      <p:to>
                                        <p:strVal val="visible"/>
                                      </p:to>
                                    </p:set>
                                    <p:animEffect transition="in" filter="fade">
                                      <p:cBhvr>
                                        <p:cTn id="14" dur="1000"/>
                                        <p:tgtEl>
                                          <p:spTgt spid="44037">
                                            <p:bg/>
                                          </p:spTgt>
                                        </p:tgtEl>
                                      </p:cBhvr>
                                    </p:animEffect>
                                    <p:anim calcmode="lin" valueType="num">
                                      <p:cBhvr>
                                        <p:cTn id="15" dur="1000" fill="hold"/>
                                        <p:tgtEl>
                                          <p:spTgt spid="44037">
                                            <p:bg/>
                                          </p:spTgt>
                                        </p:tgtEl>
                                        <p:attrNameLst>
                                          <p:attrName>ppt_x</p:attrName>
                                        </p:attrNameLst>
                                      </p:cBhvr>
                                      <p:tavLst>
                                        <p:tav tm="0">
                                          <p:val>
                                            <p:strVal val="#ppt_x"/>
                                          </p:val>
                                        </p:tav>
                                        <p:tav tm="100000">
                                          <p:val>
                                            <p:strVal val="#ppt_x"/>
                                          </p:val>
                                        </p:tav>
                                      </p:tavLst>
                                    </p:anim>
                                    <p:anim calcmode="lin" valueType="num">
                                      <p:cBhvr>
                                        <p:cTn id="16" dur="1000" fill="hold"/>
                                        <p:tgtEl>
                                          <p:spTgt spid="44037">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4037">
                                            <p:txEl>
                                              <p:pRg st="0" end="0"/>
                                            </p:txEl>
                                          </p:spTgt>
                                        </p:tgtEl>
                                        <p:attrNameLst>
                                          <p:attrName>style.visibility</p:attrName>
                                        </p:attrNameLst>
                                      </p:cBhvr>
                                      <p:to>
                                        <p:strVal val="visible"/>
                                      </p:to>
                                    </p:set>
                                    <p:animEffect transition="in" filter="fade">
                                      <p:cBhvr>
                                        <p:cTn id="21" dur="1000"/>
                                        <p:tgtEl>
                                          <p:spTgt spid="44037">
                                            <p:txEl>
                                              <p:pRg st="0" end="0"/>
                                            </p:txEl>
                                          </p:spTgt>
                                        </p:tgtEl>
                                      </p:cBhvr>
                                    </p:animEffect>
                                    <p:anim calcmode="lin" valueType="num">
                                      <p:cBhvr>
                                        <p:cTn id="22" dur="1000" fill="hold"/>
                                        <p:tgtEl>
                                          <p:spTgt spid="4403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403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animBg="1"/>
      <p:bldP spid="440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6"/>
          <p:cNvSpPr>
            <a:spLocks noGrp="1"/>
          </p:cNvSpPr>
          <p:nvPr>
            <p:ph type="body" sz="half" idx="4294967295"/>
          </p:nvPr>
        </p:nvSpPr>
        <p:spPr bwMode="auto">
          <a:xfrm>
            <a:off x="3563938" y="260350"/>
            <a:ext cx="5400675" cy="6597650"/>
          </a:xfrm>
          <a:solidFill>
            <a:schemeClr val="bg1"/>
          </a:solidFill>
        </p:spPr>
        <p:txBody>
          <a:bodyPr wrap="square" numCol="1" anchor="t" anchorCtr="0" compatLnSpc="1">
            <a:prstTxWarp prst="textNoShape">
              <a:avLst/>
            </a:prstTxWarp>
          </a:bodyPr>
          <a:lstStyle/>
          <a:p>
            <a:pPr>
              <a:buFontTx/>
              <a:buNone/>
            </a:pPr>
            <a:r>
              <a:rPr lang="ru-RU" sz="2400" dirty="0" smtClean="0">
                <a:ln>
                  <a:noFill/>
                </a:ln>
              </a:rPr>
              <a:t>    </a:t>
            </a:r>
            <a:r>
              <a:rPr lang="ru-RU" dirty="0" smtClean="0">
                <a:ln>
                  <a:noFill/>
                </a:ln>
              </a:rPr>
              <a:t>В основу метафоры может быть положено </a:t>
            </a:r>
            <a:r>
              <a:rPr lang="ru-RU" b="1" dirty="0" smtClean="0">
                <a:ln>
                  <a:noFill/>
                </a:ln>
              </a:rPr>
              <a:t>сходство </a:t>
            </a:r>
            <a:r>
              <a:rPr lang="ru-RU" dirty="0" smtClean="0">
                <a:ln>
                  <a:noFill/>
                </a:ln>
              </a:rPr>
              <a:t>предметов </a:t>
            </a:r>
          </a:p>
          <a:p>
            <a:r>
              <a:rPr lang="ru-RU" sz="2400" b="1" dirty="0" smtClean="0">
                <a:ln>
                  <a:noFill/>
                </a:ln>
                <a:solidFill>
                  <a:srgbClr val="FF0000"/>
                </a:solidFill>
              </a:rPr>
              <a:t>по форме,</a:t>
            </a:r>
          </a:p>
          <a:p>
            <a:r>
              <a:rPr lang="ru-RU" sz="2400" b="1" dirty="0" smtClean="0">
                <a:ln>
                  <a:noFill/>
                </a:ln>
                <a:solidFill>
                  <a:srgbClr val="FF0000"/>
                </a:solidFill>
              </a:rPr>
              <a:t> цвету, </a:t>
            </a:r>
          </a:p>
          <a:p>
            <a:r>
              <a:rPr lang="ru-RU" sz="2400" b="1" dirty="0" smtClean="0">
                <a:ln>
                  <a:noFill/>
                </a:ln>
                <a:solidFill>
                  <a:srgbClr val="FF0000"/>
                </a:solidFill>
              </a:rPr>
              <a:t>запаху,</a:t>
            </a:r>
          </a:p>
          <a:p>
            <a:r>
              <a:rPr lang="ru-RU" sz="2400" b="1" dirty="0" smtClean="0">
                <a:ln>
                  <a:noFill/>
                </a:ln>
                <a:solidFill>
                  <a:srgbClr val="FF0000"/>
                </a:solidFill>
              </a:rPr>
              <a:t>динамике,</a:t>
            </a:r>
          </a:p>
          <a:p>
            <a:r>
              <a:rPr lang="ru-RU" sz="2400" b="1" dirty="0" smtClean="0">
                <a:ln>
                  <a:noFill/>
                </a:ln>
                <a:solidFill>
                  <a:srgbClr val="FF0000"/>
                </a:solidFill>
              </a:rPr>
              <a:t>размеру, </a:t>
            </a:r>
          </a:p>
          <a:p>
            <a:r>
              <a:rPr lang="ru-RU" sz="2400" b="1" dirty="0" smtClean="0">
                <a:ln>
                  <a:noFill/>
                </a:ln>
                <a:solidFill>
                  <a:srgbClr val="FF0000"/>
                </a:solidFill>
              </a:rPr>
              <a:t>звуку,</a:t>
            </a:r>
          </a:p>
          <a:p>
            <a:r>
              <a:rPr lang="ru-RU" sz="2400" b="1" dirty="0" smtClean="0">
                <a:ln>
                  <a:noFill/>
                </a:ln>
                <a:solidFill>
                  <a:srgbClr val="FF0000"/>
                </a:solidFill>
              </a:rPr>
              <a:t>назначению,</a:t>
            </a:r>
          </a:p>
          <a:p>
            <a:r>
              <a:rPr lang="ru-RU" sz="2400" b="1" dirty="0" smtClean="0">
                <a:ln>
                  <a:noFill/>
                </a:ln>
                <a:solidFill>
                  <a:srgbClr val="FF0000"/>
                </a:solidFill>
              </a:rPr>
              <a:t>настроению,</a:t>
            </a:r>
          </a:p>
          <a:p>
            <a:r>
              <a:rPr lang="ru-RU" sz="2400" b="1" dirty="0" smtClean="0">
                <a:ln>
                  <a:noFill/>
                </a:ln>
                <a:solidFill>
                  <a:srgbClr val="FF0000"/>
                </a:solidFill>
              </a:rPr>
              <a:t>действию,</a:t>
            </a:r>
          </a:p>
          <a:p>
            <a:r>
              <a:rPr lang="ru-RU" sz="2400" b="1" dirty="0" smtClean="0">
                <a:ln>
                  <a:noFill/>
                </a:ln>
                <a:solidFill>
                  <a:srgbClr val="FF0000"/>
                </a:solidFill>
              </a:rPr>
              <a:t>впечатлениям,</a:t>
            </a:r>
          </a:p>
          <a:p>
            <a:r>
              <a:rPr lang="ru-RU" sz="2400" b="1" dirty="0" smtClean="0">
                <a:ln>
                  <a:noFill/>
                </a:ln>
                <a:solidFill>
                  <a:srgbClr val="FF0000"/>
                </a:solidFill>
              </a:rPr>
              <a:t> ощущениям и т. п.</a:t>
            </a:r>
          </a:p>
          <a:p>
            <a:endParaRPr lang="ru-RU" sz="2800" dirty="0" smtClean="0">
              <a:ln>
                <a:noFill/>
              </a:ln>
            </a:endParaRPr>
          </a:p>
        </p:txBody>
      </p:sp>
      <p:pic>
        <p:nvPicPr>
          <p:cNvPr id="41991" name="Picture 7" descr="shutterstock_31245625"/>
          <p:cNvPicPr>
            <a:picLocks noChangeAspect="1" noChangeArrowheads="1"/>
          </p:cNvPicPr>
          <p:nvPr/>
        </p:nvPicPr>
        <p:blipFill>
          <a:blip r:embed="rId2" cstate="print"/>
          <a:srcRect/>
          <a:stretch>
            <a:fillRect/>
          </a:stretch>
        </p:blipFill>
        <p:spPr bwMode="auto">
          <a:xfrm>
            <a:off x="250825" y="836613"/>
            <a:ext cx="3241675" cy="5568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90">
                                            <p:bg/>
                                          </p:spTgt>
                                        </p:tgtEl>
                                        <p:attrNameLst>
                                          <p:attrName>style.visibility</p:attrName>
                                        </p:attrNameLst>
                                      </p:cBhvr>
                                      <p:to>
                                        <p:strVal val="visible"/>
                                      </p:to>
                                    </p:set>
                                    <p:animEffect transition="in" filter="fade">
                                      <p:cBhvr>
                                        <p:cTn id="7" dur="1000"/>
                                        <p:tgtEl>
                                          <p:spTgt spid="41990">
                                            <p:bg/>
                                          </p:spTgt>
                                        </p:tgtEl>
                                      </p:cBhvr>
                                    </p:animEffect>
                                    <p:anim calcmode="lin" valueType="num">
                                      <p:cBhvr>
                                        <p:cTn id="8" dur="1000" fill="hold"/>
                                        <p:tgtEl>
                                          <p:spTgt spid="41990">
                                            <p:bg/>
                                          </p:spTgt>
                                        </p:tgtEl>
                                        <p:attrNameLst>
                                          <p:attrName>ppt_x</p:attrName>
                                        </p:attrNameLst>
                                      </p:cBhvr>
                                      <p:tavLst>
                                        <p:tav tm="0">
                                          <p:val>
                                            <p:strVal val="#ppt_x"/>
                                          </p:val>
                                        </p:tav>
                                        <p:tav tm="100000">
                                          <p:val>
                                            <p:strVal val="#ppt_x"/>
                                          </p:val>
                                        </p:tav>
                                      </p:tavLst>
                                    </p:anim>
                                    <p:anim calcmode="lin" valueType="num">
                                      <p:cBhvr>
                                        <p:cTn id="9" dur="1000" fill="hold"/>
                                        <p:tgtEl>
                                          <p:spTgt spid="4199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990">
                                            <p:txEl>
                                              <p:pRg st="0" end="0"/>
                                            </p:txEl>
                                          </p:spTgt>
                                        </p:tgtEl>
                                        <p:attrNameLst>
                                          <p:attrName>style.visibility</p:attrName>
                                        </p:attrNameLst>
                                      </p:cBhvr>
                                      <p:to>
                                        <p:strVal val="visible"/>
                                      </p:to>
                                    </p:set>
                                    <p:animEffect transition="in" filter="fade">
                                      <p:cBhvr>
                                        <p:cTn id="14" dur="1000"/>
                                        <p:tgtEl>
                                          <p:spTgt spid="41990">
                                            <p:txEl>
                                              <p:pRg st="0" end="0"/>
                                            </p:txEl>
                                          </p:spTgt>
                                        </p:tgtEl>
                                      </p:cBhvr>
                                    </p:animEffect>
                                    <p:anim calcmode="lin" valueType="num">
                                      <p:cBhvr>
                                        <p:cTn id="15" dur="1000" fill="hold"/>
                                        <p:tgtEl>
                                          <p:spTgt spid="4199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19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990">
                                            <p:txEl>
                                              <p:pRg st="1" end="1"/>
                                            </p:txEl>
                                          </p:spTgt>
                                        </p:tgtEl>
                                        <p:attrNameLst>
                                          <p:attrName>style.visibility</p:attrName>
                                        </p:attrNameLst>
                                      </p:cBhvr>
                                      <p:to>
                                        <p:strVal val="visible"/>
                                      </p:to>
                                    </p:set>
                                    <p:animEffect transition="in" filter="fade">
                                      <p:cBhvr>
                                        <p:cTn id="21" dur="1000"/>
                                        <p:tgtEl>
                                          <p:spTgt spid="41990">
                                            <p:txEl>
                                              <p:pRg st="1" end="1"/>
                                            </p:txEl>
                                          </p:spTgt>
                                        </p:tgtEl>
                                      </p:cBhvr>
                                    </p:animEffect>
                                    <p:anim calcmode="lin" valueType="num">
                                      <p:cBhvr>
                                        <p:cTn id="22" dur="1000" fill="hold"/>
                                        <p:tgtEl>
                                          <p:spTgt spid="4199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19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990">
                                            <p:txEl>
                                              <p:pRg st="2" end="2"/>
                                            </p:txEl>
                                          </p:spTgt>
                                        </p:tgtEl>
                                        <p:attrNameLst>
                                          <p:attrName>style.visibility</p:attrName>
                                        </p:attrNameLst>
                                      </p:cBhvr>
                                      <p:to>
                                        <p:strVal val="visible"/>
                                      </p:to>
                                    </p:set>
                                    <p:animEffect transition="in" filter="fade">
                                      <p:cBhvr>
                                        <p:cTn id="28" dur="1000"/>
                                        <p:tgtEl>
                                          <p:spTgt spid="41990">
                                            <p:txEl>
                                              <p:pRg st="2" end="2"/>
                                            </p:txEl>
                                          </p:spTgt>
                                        </p:tgtEl>
                                      </p:cBhvr>
                                    </p:animEffect>
                                    <p:anim calcmode="lin" valueType="num">
                                      <p:cBhvr>
                                        <p:cTn id="29" dur="1000" fill="hold"/>
                                        <p:tgtEl>
                                          <p:spTgt spid="4199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19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1990">
                                            <p:txEl>
                                              <p:pRg st="3" end="3"/>
                                            </p:txEl>
                                          </p:spTgt>
                                        </p:tgtEl>
                                        <p:attrNameLst>
                                          <p:attrName>style.visibility</p:attrName>
                                        </p:attrNameLst>
                                      </p:cBhvr>
                                      <p:to>
                                        <p:strVal val="visible"/>
                                      </p:to>
                                    </p:set>
                                    <p:animEffect transition="in" filter="fade">
                                      <p:cBhvr>
                                        <p:cTn id="35" dur="1000"/>
                                        <p:tgtEl>
                                          <p:spTgt spid="41990">
                                            <p:txEl>
                                              <p:pRg st="3" end="3"/>
                                            </p:txEl>
                                          </p:spTgt>
                                        </p:tgtEl>
                                      </p:cBhvr>
                                    </p:animEffect>
                                    <p:anim calcmode="lin" valueType="num">
                                      <p:cBhvr>
                                        <p:cTn id="36" dur="1000" fill="hold"/>
                                        <p:tgtEl>
                                          <p:spTgt spid="4199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199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1990">
                                            <p:txEl>
                                              <p:pRg st="4" end="4"/>
                                            </p:txEl>
                                          </p:spTgt>
                                        </p:tgtEl>
                                        <p:attrNameLst>
                                          <p:attrName>style.visibility</p:attrName>
                                        </p:attrNameLst>
                                      </p:cBhvr>
                                      <p:to>
                                        <p:strVal val="visible"/>
                                      </p:to>
                                    </p:set>
                                    <p:animEffect transition="in" filter="fade">
                                      <p:cBhvr>
                                        <p:cTn id="42" dur="1000"/>
                                        <p:tgtEl>
                                          <p:spTgt spid="41990">
                                            <p:txEl>
                                              <p:pRg st="4" end="4"/>
                                            </p:txEl>
                                          </p:spTgt>
                                        </p:tgtEl>
                                      </p:cBhvr>
                                    </p:animEffect>
                                    <p:anim calcmode="lin" valueType="num">
                                      <p:cBhvr>
                                        <p:cTn id="43" dur="1000" fill="hold"/>
                                        <p:tgtEl>
                                          <p:spTgt spid="4199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199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1990">
                                            <p:txEl>
                                              <p:pRg st="5" end="5"/>
                                            </p:txEl>
                                          </p:spTgt>
                                        </p:tgtEl>
                                        <p:attrNameLst>
                                          <p:attrName>style.visibility</p:attrName>
                                        </p:attrNameLst>
                                      </p:cBhvr>
                                      <p:to>
                                        <p:strVal val="visible"/>
                                      </p:to>
                                    </p:set>
                                    <p:animEffect transition="in" filter="fade">
                                      <p:cBhvr>
                                        <p:cTn id="49" dur="1000"/>
                                        <p:tgtEl>
                                          <p:spTgt spid="41990">
                                            <p:txEl>
                                              <p:pRg st="5" end="5"/>
                                            </p:txEl>
                                          </p:spTgt>
                                        </p:tgtEl>
                                      </p:cBhvr>
                                    </p:animEffect>
                                    <p:anim calcmode="lin" valueType="num">
                                      <p:cBhvr>
                                        <p:cTn id="50" dur="1000" fill="hold"/>
                                        <p:tgtEl>
                                          <p:spTgt spid="41990">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199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1990">
                                            <p:txEl>
                                              <p:pRg st="6" end="6"/>
                                            </p:txEl>
                                          </p:spTgt>
                                        </p:tgtEl>
                                        <p:attrNameLst>
                                          <p:attrName>style.visibility</p:attrName>
                                        </p:attrNameLst>
                                      </p:cBhvr>
                                      <p:to>
                                        <p:strVal val="visible"/>
                                      </p:to>
                                    </p:set>
                                    <p:animEffect transition="in" filter="fade">
                                      <p:cBhvr>
                                        <p:cTn id="56" dur="1000"/>
                                        <p:tgtEl>
                                          <p:spTgt spid="41990">
                                            <p:txEl>
                                              <p:pRg st="6" end="6"/>
                                            </p:txEl>
                                          </p:spTgt>
                                        </p:tgtEl>
                                      </p:cBhvr>
                                    </p:animEffect>
                                    <p:anim calcmode="lin" valueType="num">
                                      <p:cBhvr>
                                        <p:cTn id="57" dur="1000" fill="hold"/>
                                        <p:tgtEl>
                                          <p:spTgt spid="41990">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199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1990">
                                            <p:txEl>
                                              <p:pRg st="7" end="7"/>
                                            </p:txEl>
                                          </p:spTgt>
                                        </p:tgtEl>
                                        <p:attrNameLst>
                                          <p:attrName>style.visibility</p:attrName>
                                        </p:attrNameLst>
                                      </p:cBhvr>
                                      <p:to>
                                        <p:strVal val="visible"/>
                                      </p:to>
                                    </p:set>
                                    <p:animEffect transition="in" filter="fade">
                                      <p:cBhvr>
                                        <p:cTn id="63" dur="1000"/>
                                        <p:tgtEl>
                                          <p:spTgt spid="41990">
                                            <p:txEl>
                                              <p:pRg st="7" end="7"/>
                                            </p:txEl>
                                          </p:spTgt>
                                        </p:tgtEl>
                                      </p:cBhvr>
                                    </p:animEffect>
                                    <p:anim calcmode="lin" valueType="num">
                                      <p:cBhvr>
                                        <p:cTn id="64" dur="1000" fill="hold"/>
                                        <p:tgtEl>
                                          <p:spTgt spid="41990">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4199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1990">
                                            <p:txEl>
                                              <p:pRg st="8" end="8"/>
                                            </p:txEl>
                                          </p:spTgt>
                                        </p:tgtEl>
                                        <p:attrNameLst>
                                          <p:attrName>style.visibility</p:attrName>
                                        </p:attrNameLst>
                                      </p:cBhvr>
                                      <p:to>
                                        <p:strVal val="visible"/>
                                      </p:to>
                                    </p:set>
                                    <p:animEffect transition="in" filter="fade">
                                      <p:cBhvr>
                                        <p:cTn id="70" dur="1000"/>
                                        <p:tgtEl>
                                          <p:spTgt spid="41990">
                                            <p:txEl>
                                              <p:pRg st="8" end="8"/>
                                            </p:txEl>
                                          </p:spTgt>
                                        </p:tgtEl>
                                      </p:cBhvr>
                                    </p:animEffect>
                                    <p:anim calcmode="lin" valueType="num">
                                      <p:cBhvr>
                                        <p:cTn id="71" dur="1000" fill="hold"/>
                                        <p:tgtEl>
                                          <p:spTgt spid="41990">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4199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1990">
                                            <p:txEl>
                                              <p:pRg st="9" end="9"/>
                                            </p:txEl>
                                          </p:spTgt>
                                        </p:tgtEl>
                                        <p:attrNameLst>
                                          <p:attrName>style.visibility</p:attrName>
                                        </p:attrNameLst>
                                      </p:cBhvr>
                                      <p:to>
                                        <p:strVal val="visible"/>
                                      </p:to>
                                    </p:set>
                                    <p:animEffect transition="in" filter="fade">
                                      <p:cBhvr>
                                        <p:cTn id="77" dur="1000"/>
                                        <p:tgtEl>
                                          <p:spTgt spid="41990">
                                            <p:txEl>
                                              <p:pRg st="9" end="9"/>
                                            </p:txEl>
                                          </p:spTgt>
                                        </p:tgtEl>
                                      </p:cBhvr>
                                    </p:animEffect>
                                    <p:anim calcmode="lin" valueType="num">
                                      <p:cBhvr>
                                        <p:cTn id="78" dur="1000" fill="hold"/>
                                        <p:tgtEl>
                                          <p:spTgt spid="41990">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4199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1990">
                                            <p:txEl>
                                              <p:pRg st="10" end="10"/>
                                            </p:txEl>
                                          </p:spTgt>
                                        </p:tgtEl>
                                        <p:attrNameLst>
                                          <p:attrName>style.visibility</p:attrName>
                                        </p:attrNameLst>
                                      </p:cBhvr>
                                      <p:to>
                                        <p:strVal val="visible"/>
                                      </p:to>
                                    </p:set>
                                    <p:animEffect transition="in" filter="fade">
                                      <p:cBhvr>
                                        <p:cTn id="84" dur="1000"/>
                                        <p:tgtEl>
                                          <p:spTgt spid="41990">
                                            <p:txEl>
                                              <p:pRg st="10" end="10"/>
                                            </p:txEl>
                                          </p:spTgt>
                                        </p:tgtEl>
                                      </p:cBhvr>
                                    </p:animEffect>
                                    <p:anim calcmode="lin" valueType="num">
                                      <p:cBhvr>
                                        <p:cTn id="85" dur="1000" fill="hold"/>
                                        <p:tgtEl>
                                          <p:spTgt spid="41990">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41990">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1990">
                                            <p:txEl>
                                              <p:pRg st="11" end="11"/>
                                            </p:txEl>
                                          </p:spTgt>
                                        </p:tgtEl>
                                        <p:attrNameLst>
                                          <p:attrName>style.visibility</p:attrName>
                                        </p:attrNameLst>
                                      </p:cBhvr>
                                      <p:to>
                                        <p:strVal val="visible"/>
                                      </p:to>
                                    </p:set>
                                    <p:animEffect transition="in" filter="fade">
                                      <p:cBhvr>
                                        <p:cTn id="91" dur="1000"/>
                                        <p:tgtEl>
                                          <p:spTgt spid="41990">
                                            <p:txEl>
                                              <p:pRg st="11" end="11"/>
                                            </p:txEl>
                                          </p:spTgt>
                                        </p:tgtEl>
                                      </p:cBhvr>
                                    </p:animEffect>
                                    <p:anim calcmode="lin" valueType="num">
                                      <p:cBhvr>
                                        <p:cTn id="92" dur="1000" fill="hold"/>
                                        <p:tgtEl>
                                          <p:spTgt spid="41990">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41990">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p:cNvSpPr>
          <p:nvPr>
            <p:ph type="body" idx="4294967295"/>
          </p:nvPr>
        </p:nvSpPr>
        <p:spPr bwMode="auto">
          <a:xfrm>
            <a:off x="0" y="1052513"/>
            <a:ext cx="8964613" cy="5805487"/>
          </a:xfrm>
          <a:solidFill>
            <a:schemeClr val="bg1"/>
          </a:solidFill>
        </p:spPr>
        <p:txBody>
          <a:bodyPr wrap="square" numCol="1" anchor="t" anchorCtr="0" compatLnSpc="1">
            <a:prstTxWarp prst="textNoShape">
              <a:avLst/>
            </a:prstTxWarp>
          </a:bodyPr>
          <a:lstStyle/>
          <a:p>
            <a:pPr>
              <a:buFontTx/>
              <a:buNone/>
            </a:pPr>
            <a:endParaRPr lang="ru-RU" dirty="0" smtClean="0">
              <a:ln>
                <a:noFill/>
              </a:ln>
            </a:endParaRPr>
          </a:p>
          <a:p>
            <a:pPr>
              <a:buFontTx/>
              <a:buNone/>
            </a:pPr>
            <a:endParaRPr lang="ru-RU" dirty="0" smtClean="0">
              <a:ln>
                <a:noFill/>
              </a:ln>
            </a:endParaRPr>
          </a:p>
          <a:p>
            <a:pPr>
              <a:buFontTx/>
              <a:buNone/>
            </a:pPr>
            <a:endParaRPr lang="ru-RU" dirty="0" smtClean="0">
              <a:ln>
                <a:noFill/>
              </a:ln>
            </a:endParaRPr>
          </a:p>
          <a:p>
            <a:pPr>
              <a:buFontTx/>
              <a:buNone/>
            </a:pPr>
            <a:endParaRPr lang="ru-RU" dirty="0" smtClean="0">
              <a:ln>
                <a:noFill/>
              </a:ln>
            </a:endParaRPr>
          </a:p>
          <a:p>
            <a:pPr>
              <a:buFontTx/>
              <a:buNone/>
            </a:pPr>
            <a:endParaRPr lang="ru-RU" dirty="0" smtClean="0">
              <a:ln>
                <a:noFill/>
              </a:ln>
            </a:endParaRPr>
          </a:p>
          <a:p>
            <a:pPr>
              <a:buFontTx/>
              <a:buNone/>
            </a:pPr>
            <a:r>
              <a:rPr lang="ru-RU" sz="2400" b="1" dirty="0" smtClean="0">
                <a:ln>
                  <a:noFill/>
                </a:ln>
                <a:solidFill>
                  <a:schemeClr val="tx1"/>
                </a:solidFill>
              </a:rPr>
              <a:t>       Наша Земля – </a:t>
            </a:r>
            <a:r>
              <a:rPr lang="ru-RU" sz="2400" b="1" i="1" dirty="0" smtClean="0">
                <a:ln>
                  <a:noFill/>
                </a:ln>
                <a:solidFill>
                  <a:srgbClr val="FF0000"/>
                </a:solidFill>
              </a:rPr>
              <a:t>космический корабль</a:t>
            </a:r>
            <a:r>
              <a:rPr lang="ru-RU" sz="2400" b="1" dirty="0" smtClean="0">
                <a:ln>
                  <a:noFill/>
                </a:ln>
                <a:solidFill>
                  <a:srgbClr val="FF0000"/>
                </a:solidFill>
              </a:rPr>
              <a:t>, </a:t>
            </a:r>
            <a:r>
              <a:rPr lang="ru-RU" sz="2400" b="1" i="1" dirty="0" smtClean="0">
                <a:ln>
                  <a:noFill/>
                </a:ln>
                <a:solidFill>
                  <a:srgbClr val="FF0000"/>
                </a:solidFill>
              </a:rPr>
              <a:t>летящий во Вселенной. </a:t>
            </a:r>
          </a:p>
        </p:txBody>
      </p:sp>
      <p:sp>
        <p:nvSpPr>
          <p:cNvPr id="35846" name="Rectangle 6"/>
          <p:cNvSpPr>
            <a:spLocks noChangeArrowheads="1"/>
          </p:cNvSpPr>
          <p:nvPr/>
        </p:nvSpPr>
        <p:spPr bwMode="auto">
          <a:xfrm>
            <a:off x="539750" y="1196975"/>
            <a:ext cx="2736850" cy="936625"/>
          </a:xfrm>
          <a:prstGeom prst="rect">
            <a:avLst/>
          </a:prstGeom>
          <a:solidFill>
            <a:srgbClr val="FFFF00"/>
          </a:solidFill>
          <a:ln w="9525">
            <a:solidFill>
              <a:schemeClr val="tx1"/>
            </a:solidFill>
            <a:miter lim="800000"/>
            <a:headEnd/>
            <a:tailEnd/>
          </a:ln>
          <a:effectLst/>
        </p:spPr>
        <p:txBody>
          <a:bodyPr wrap="none" anchor="ctr"/>
          <a:lstStyle/>
          <a:p>
            <a:pPr algn="ctr"/>
            <a:r>
              <a:rPr lang="ru-RU" dirty="0"/>
              <a:t>Сопоставляемый</a:t>
            </a:r>
          </a:p>
          <a:p>
            <a:pPr algn="ctr"/>
            <a:r>
              <a:rPr lang="ru-RU" dirty="0"/>
              <a:t>предмет или явление</a:t>
            </a:r>
          </a:p>
          <a:p>
            <a:pPr algn="ctr"/>
            <a:endParaRPr lang="ru-RU" dirty="0"/>
          </a:p>
        </p:txBody>
      </p:sp>
      <p:sp>
        <p:nvSpPr>
          <p:cNvPr id="35848" name="Rectangle 8"/>
          <p:cNvSpPr>
            <a:spLocks noChangeArrowheads="1"/>
          </p:cNvSpPr>
          <p:nvPr/>
        </p:nvSpPr>
        <p:spPr bwMode="auto">
          <a:xfrm>
            <a:off x="3492500" y="1196975"/>
            <a:ext cx="2449513" cy="936625"/>
          </a:xfrm>
          <a:prstGeom prst="rect">
            <a:avLst/>
          </a:prstGeom>
          <a:solidFill>
            <a:srgbClr val="FF99FF"/>
          </a:solidFill>
          <a:ln w="9525">
            <a:solidFill>
              <a:schemeClr val="tx1"/>
            </a:solidFill>
            <a:miter lim="800000"/>
            <a:headEnd/>
            <a:tailEnd/>
          </a:ln>
          <a:effectLst/>
        </p:spPr>
        <p:txBody>
          <a:bodyPr wrap="none" anchor="ctr"/>
          <a:lstStyle/>
          <a:p>
            <a:pPr algn="ctr"/>
            <a:r>
              <a:rPr lang="ru-RU" dirty="0"/>
              <a:t>То, с чем </a:t>
            </a:r>
          </a:p>
          <a:p>
            <a:pPr algn="ctr"/>
            <a:r>
              <a:rPr lang="ru-RU" dirty="0"/>
              <a:t>сопоставляется</a:t>
            </a:r>
          </a:p>
        </p:txBody>
      </p:sp>
      <p:sp>
        <p:nvSpPr>
          <p:cNvPr id="35849" name="Rectangle 9"/>
          <p:cNvSpPr>
            <a:spLocks noChangeArrowheads="1"/>
          </p:cNvSpPr>
          <p:nvPr/>
        </p:nvSpPr>
        <p:spPr bwMode="auto">
          <a:xfrm>
            <a:off x="6156325" y="1196975"/>
            <a:ext cx="2376488" cy="936625"/>
          </a:xfrm>
          <a:prstGeom prst="rect">
            <a:avLst/>
          </a:prstGeom>
          <a:solidFill>
            <a:srgbClr val="00FFFF"/>
          </a:solidFill>
          <a:ln w="9525">
            <a:solidFill>
              <a:schemeClr val="tx1"/>
            </a:solidFill>
            <a:miter lim="800000"/>
            <a:headEnd/>
            <a:tailEnd/>
          </a:ln>
          <a:effectLst/>
        </p:spPr>
        <p:txBody>
          <a:bodyPr wrap="none" anchor="ctr"/>
          <a:lstStyle/>
          <a:p>
            <a:pPr algn="ctr"/>
            <a:r>
              <a:rPr lang="ru-RU" dirty="0"/>
              <a:t>На основании чего</a:t>
            </a:r>
          </a:p>
          <a:p>
            <a:pPr algn="ctr"/>
            <a:r>
              <a:rPr lang="ru-RU" dirty="0"/>
              <a:t>сопоставляется</a:t>
            </a:r>
          </a:p>
        </p:txBody>
      </p:sp>
      <p:sp>
        <p:nvSpPr>
          <p:cNvPr id="35850" name="AutoShape 10"/>
          <p:cNvSpPr>
            <a:spLocks noChangeArrowheads="1"/>
          </p:cNvSpPr>
          <p:nvPr/>
        </p:nvSpPr>
        <p:spPr bwMode="auto">
          <a:xfrm>
            <a:off x="1763713" y="2276475"/>
            <a:ext cx="144462" cy="576263"/>
          </a:xfrm>
          <a:prstGeom prst="downArrow">
            <a:avLst>
              <a:gd name="adj1" fmla="val 50000"/>
              <a:gd name="adj2" fmla="val 99726"/>
            </a:avLst>
          </a:prstGeom>
          <a:solidFill>
            <a:schemeClr val="accent2"/>
          </a:solidFill>
          <a:ln w="9525">
            <a:solidFill>
              <a:schemeClr val="tx1"/>
            </a:solidFill>
            <a:miter lim="800000"/>
            <a:headEnd/>
            <a:tailEnd/>
          </a:ln>
          <a:effectLst/>
        </p:spPr>
        <p:txBody>
          <a:bodyPr wrap="none" anchor="ctr"/>
          <a:lstStyle/>
          <a:p>
            <a:endParaRPr lang="ru-RU"/>
          </a:p>
        </p:txBody>
      </p:sp>
      <p:sp>
        <p:nvSpPr>
          <p:cNvPr id="35852" name="AutoShape 12"/>
          <p:cNvSpPr>
            <a:spLocks noChangeArrowheads="1"/>
          </p:cNvSpPr>
          <p:nvPr/>
        </p:nvSpPr>
        <p:spPr bwMode="auto">
          <a:xfrm>
            <a:off x="4572000" y="2205038"/>
            <a:ext cx="144463" cy="647700"/>
          </a:xfrm>
          <a:prstGeom prst="downArrow">
            <a:avLst>
              <a:gd name="adj1" fmla="val 50000"/>
              <a:gd name="adj2" fmla="val 112088"/>
            </a:avLst>
          </a:prstGeom>
          <a:solidFill>
            <a:schemeClr val="accent2"/>
          </a:solidFill>
          <a:ln w="9525">
            <a:solidFill>
              <a:schemeClr val="tx1"/>
            </a:solidFill>
            <a:miter lim="800000"/>
            <a:headEnd/>
            <a:tailEnd/>
          </a:ln>
          <a:effectLst/>
        </p:spPr>
        <p:txBody>
          <a:bodyPr wrap="none" anchor="ctr"/>
          <a:lstStyle/>
          <a:p>
            <a:endParaRPr lang="ru-RU"/>
          </a:p>
        </p:txBody>
      </p:sp>
      <p:sp>
        <p:nvSpPr>
          <p:cNvPr id="35853" name="AutoShape 13"/>
          <p:cNvSpPr>
            <a:spLocks noChangeArrowheads="1"/>
          </p:cNvSpPr>
          <p:nvPr/>
        </p:nvSpPr>
        <p:spPr bwMode="auto">
          <a:xfrm>
            <a:off x="7235825" y="2205038"/>
            <a:ext cx="144463" cy="576262"/>
          </a:xfrm>
          <a:prstGeom prst="downArrow">
            <a:avLst>
              <a:gd name="adj1" fmla="val 50000"/>
              <a:gd name="adj2" fmla="val 99725"/>
            </a:avLst>
          </a:prstGeom>
          <a:solidFill>
            <a:schemeClr val="accent2"/>
          </a:solidFill>
          <a:ln w="9525">
            <a:solidFill>
              <a:schemeClr val="tx1"/>
            </a:solidFill>
            <a:miter lim="800000"/>
            <a:headEnd/>
            <a:tailEnd/>
          </a:ln>
          <a:effectLst/>
        </p:spPr>
        <p:txBody>
          <a:bodyPr wrap="none" anchor="ctr"/>
          <a:lstStyle/>
          <a:p>
            <a:endParaRPr lang="ru-RU"/>
          </a:p>
        </p:txBody>
      </p:sp>
      <p:sp>
        <p:nvSpPr>
          <p:cNvPr id="35854" name="Rectangle 14"/>
          <p:cNvSpPr>
            <a:spLocks noChangeArrowheads="1"/>
          </p:cNvSpPr>
          <p:nvPr/>
        </p:nvSpPr>
        <p:spPr bwMode="auto">
          <a:xfrm>
            <a:off x="468313" y="2924175"/>
            <a:ext cx="2736850" cy="1008063"/>
          </a:xfrm>
          <a:prstGeom prst="rect">
            <a:avLst/>
          </a:prstGeom>
          <a:solidFill>
            <a:srgbClr val="FFFF99"/>
          </a:solidFill>
          <a:ln w="9525">
            <a:solidFill>
              <a:schemeClr val="tx1"/>
            </a:solidFill>
            <a:miter lim="800000"/>
            <a:headEnd/>
            <a:tailEnd/>
          </a:ln>
          <a:effectLst/>
        </p:spPr>
        <p:txBody>
          <a:bodyPr wrap="none" anchor="ctr"/>
          <a:lstStyle/>
          <a:p>
            <a:pPr algn="ctr"/>
            <a:r>
              <a:rPr lang="ru-RU" sz="2000" i="1" dirty="0"/>
              <a:t>Наша Земля</a:t>
            </a:r>
          </a:p>
        </p:txBody>
      </p:sp>
      <p:sp>
        <p:nvSpPr>
          <p:cNvPr id="35855" name="Rectangle 15"/>
          <p:cNvSpPr>
            <a:spLocks noChangeArrowheads="1"/>
          </p:cNvSpPr>
          <p:nvPr/>
        </p:nvSpPr>
        <p:spPr bwMode="auto">
          <a:xfrm>
            <a:off x="3492500" y="2924175"/>
            <a:ext cx="2376488" cy="1008063"/>
          </a:xfrm>
          <a:prstGeom prst="rect">
            <a:avLst/>
          </a:prstGeom>
          <a:solidFill>
            <a:srgbClr val="FFCCFF"/>
          </a:solidFill>
          <a:ln w="9525">
            <a:solidFill>
              <a:schemeClr val="tx1"/>
            </a:solidFill>
            <a:miter lim="800000"/>
            <a:headEnd/>
            <a:tailEnd/>
          </a:ln>
          <a:effectLst/>
        </p:spPr>
        <p:txBody>
          <a:bodyPr wrap="none" anchor="ctr"/>
          <a:lstStyle/>
          <a:p>
            <a:pPr algn="ctr"/>
            <a:r>
              <a:rPr lang="ru-RU" sz="2000" i="1" dirty="0"/>
              <a:t>космический</a:t>
            </a:r>
          </a:p>
          <a:p>
            <a:pPr algn="ctr"/>
            <a:r>
              <a:rPr lang="ru-RU" sz="2000" i="1" dirty="0"/>
              <a:t> корабль</a:t>
            </a:r>
          </a:p>
        </p:txBody>
      </p:sp>
      <p:sp>
        <p:nvSpPr>
          <p:cNvPr id="35856" name="Rectangle 16"/>
          <p:cNvSpPr>
            <a:spLocks noChangeArrowheads="1"/>
          </p:cNvSpPr>
          <p:nvPr/>
        </p:nvSpPr>
        <p:spPr bwMode="auto">
          <a:xfrm>
            <a:off x="6156325" y="2924175"/>
            <a:ext cx="2160588" cy="935038"/>
          </a:xfrm>
          <a:prstGeom prst="rect">
            <a:avLst/>
          </a:prstGeom>
          <a:solidFill>
            <a:srgbClr val="CCFFFF"/>
          </a:solidFill>
          <a:ln w="9525">
            <a:solidFill>
              <a:schemeClr val="tx1"/>
            </a:solidFill>
            <a:miter lim="800000"/>
            <a:headEnd/>
            <a:tailEnd/>
          </a:ln>
          <a:effectLst/>
        </p:spPr>
        <p:txBody>
          <a:bodyPr wrap="none" anchor="ctr"/>
          <a:lstStyle/>
          <a:p>
            <a:pPr algn="ctr"/>
            <a:r>
              <a:rPr lang="ru-RU" sz="2000" i="1" dirty="0"/>
              <a:t>летит </a:t>
            </a:r>
          </a:p>
          <a:p>
            <a:pPr algn="ctr"/>
            <a:r>
              <a:rPr lang="ru-RU" sz="2000" i="1" dirty="0"/>
              <a:t>во Вселенной</a:t>
            </a:r>
          </a:p>
        </p:txBody>
      </p:sp>
      <p:pic>
        <p:nvPicPr>
          <p:cNvPr id="35857" name="Picture 17" descr="shutterstock_83318827"/>
          <p:cNvPicPr>
            <a:picLocks noChangeAspect="1" noChangeArrowheads="1"/>
          </p:cNvPicPr>
          <p:nvPr/>
        </p:nvPicPr>
        <p:blipFill>
          <a:blip r:embed="rId2" cstate="print"/>
          <a:srcRect/>
          <a:stretch>
            <a:fillRect/>
          </a:stretch>
        </p:blipFill>
        <p:spPr bwMode="auto">
          <a:xfrm>
            <a:off x="1116013" y="4365625"/>
            <a:ext cx="4032250" cy="2312988"/>
          </a:xfrm>
          <a:prstGeom prst="rect">
            <a:avLst/>
          </a:prstGeom>
          <a:noFill/>
        </p:spPr>
      </p:pic>
      <p:sp>
        <p:nvSpPr>
          <p:cNvPr id="35859" name="WordArt 19"/>
          <p:cNvSpPr>
            <a:spLocks noChangeArrowheads="1" noChangeShapeType="1" noTextEdit="1"/>
          </p:cNvSpPr>
          <p:nvPr/>
        </p:nvSpPr>
        <p:spPr bwMode="auto">
          <a:xfrm>
            <a:off x="684213" y="260350"/>
            <a:ext cx="7493000" cy="647700"/>
          </a:xfrm>
          <a:prstGeom prst="rect">
            <a:avLst/>
          </a:prstGeom>
        </p:spPr>
        <p:txBody>
          <a:bodyPr wrap="none" fromWordArt="1">
            <a:prstTxWarp prst="textPlain">
              <a:avLst>
                <a:gd name="adj" fmla="val 50000"/>
              </a:avLst>
            </a:prstTxWarp>
          </a:bodyPr>
          <a:lstStyle/>
          <a:p>
            <a:pPr algn="ctr"/>
            <a:r>
              <a:rPr lang="ru-RU" sz="3600" b="1" kern="10" dirty="0">
                <a:ln w="9525">
                  <a:solidFill>
                    <a:srgbClr val="000000"/>
                  </a:solidFill>
                  <a:round/>
                  <a:headEnd/>
                  <a:tailEnd/>
                </a:ln>
                <a:gradFill rotWithShape="1">
                  <a:gsLst>
                    <a:gs pos="0">
                      <a:srgbClr val="FF0066"/>
                    </a:gs>
                    <a:gs pos="100000">
                      <a:srgbClr val="000066"/>
                    </a:gs>
                  </a:gsLst>
                  <a:path path="rect">
                    <a:fillToRect l="50000" t="50000" r="50000" b="50000"/>
                  </a:path>
                </a:gradFill>
                <a:latin typeface="Arial"/>
                <a:cs typeface="Arial"/>
              </a:rPr>
              <a:t>Как рождается метафора?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5859"/>
                                        </p:tgtEl>
                                        <p:attrNameLst>
                                          <p:attrName>style.visibility</p:attrName>
                                        </p:attrNameLst>
                                      </p:cBhvr>
                                      <p:to>
                                        <p:strVal val="visible"/>
                                      </p:to>
                                    </p:set>
                                    <p:anim calcmode="lin" valueType="num">
                                      <p:cBhvr>
                                        <p:cTn id="7" dur="1000" fill="hold"/>
                                        <p:tgtEl>
                                          <p:spTgt spid="35859"/>
                                        </p:tgtEl>
                                        <p:attrNameLst>
                                          <p:attrName>ppt_w</p:attrName>
                                        </p:attrNameLst>
                                      </p:cBhvr>
                                      <p:tavLst>
                                        <p:tav tm="0">
                                          <p:val>
                                            <p:strVal val="#ppt_w+.3"/>
                                          </p:val>
                                        </p:tav>
                                        <p:tav tm="100000">
                                          <p:val>
                                            <p:strVal val="#ppt_w"/>
                                          </p:val>
                                        </p:tav>
                                      </p:tavLst>
                                    </p:anim>
                                    <p:anim calcmode="lin" valueType="num">
                                      <p:cBhvr>
                                        <p:cTn id="8" dur="1000" fill="hold"/>
                                        <p:tgtEl>
                                          <p:spTgt spid="35859"/>
                                        </p:tgtEl>
                                        <p:attrNameLst>
                                          <p:attrName>ppt_h</p:attrName>
                                        </p:attrNameLst>
                                      </p:cBhvr>
                                      <p:tavLst>
                                        <p:tav tm="0">
                                          <p:val>
                                            <p:strVal val="#ppt_h"/>
                                          </p:val>
                                        </p:tav>
                                        <p:tav tm="100000">
                                          <p:val>
                                            <p:strVal val="#ppt_h"/>
                                          </p:val>
                                        </p:tav>
                                      </p:tavLst>
                                    </p:anim>
                                    <p:animEffect transition="in" filter="fade">
                                      <p:cBhvr>
                                        <p:cTn id="9" dur="1000"/>
                                        <p:tgtEl>
                                          <p:spTgt spid="35859"/>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5846"/>
                                        </p:tgtEl>
                                        <p:attrNameLst>
                                          <p:attrName>style.visibility</p:attrName>
                                        </p:attrNameLst>
                                      </p:cBhvr>
                                      <p:to>
                                        <p:strVal val="visible"/>
                                      </p:to>
                                    </p:set>
                                    <p:anim calcmode="lin" valueType="num">
                                      <p:cBhvr>
                                        <p:cTn id="14" dur="1000" fill="hold"/>
                                        <p:tgtEl>
                                          <p:spTgt spid="35846"/>
                                        </p:tgtEl>
                                        <p:attrNameLst>
                                          <p:attrName>ppt_w</p:attrName>
                                        </p:attrNameLst>
                                      </p:cBhvr>
                                      <p:tavLst>
                                        <p:tav tm="0">
                                          <p:val>
                                            <p:strVal val="#ppt_w+.3"/>
                                          </p:val>
                                        </p:tav>
                                        <p:tav tm="100000">
                                          <p:val>
                                            <p:strVal val="#ppt_w"/>
                                          </p:val>
                                        </p:tav>
                                      </p:tavLst>
                                    </p:anim>
                                    <p:anim calcmode="lin" valueType="num">
                                      <p:cBhvr>
                                        <p:cTn id="15" dur="1000" fill="hold"/>
                                        <p:tgtEl>
                                          <p:spTgt spid="35846"/>
                                        </p:tgtEl>
                                        <p:attrNameLst>
                                          <p:attrName>ppt_h</p:attrName>
                                        </p:attrNameLst>
                                      </p:cBhvr>
                                      <p:tavLst>
                                        <p:tav tm="0">
                                          <p:val>
                                            <p:strVal val="#ppt_h"/>
                                          </p:val>
                                        </p:tav>
                                        <p:tav tm="100000">
                                          <p:val>
                                            <p:strVal val="#ppt_h"/>
                                          </p:val>
                                        </p:tav>
                                      </p:tavLst>
                                    </p:anim>
                                    <p:animEffect transition="in" filter="fade">
                                      <p:cBhvr>
                                        <p:cTn id="16" dur="1000"/>
                                        <p:tgtEl>
                                          <p:spTgt spid="3584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5850"/>
                                        </p:tgtEl>
                                        <p:attrNameLst>
                                          <p:attrName>style.visibility</p:attrName>
                                        </p:attrNameLst>
                                      </p:cBhvr>
                                      <p:to>
                                        <p:strVal val="visible"/>
                                      </p:to>
                                    </p:set>
                                    <p:anim calcmode="lin" valueType="num">
                                      <p:cBhvr>
                                        <p:cTn id="21" dur="1000" fill="hold"/>
                                        <p:tgtEl>
                                          <p:spTgt spid="35850"/>
                                        </p:tgtEl>
                                        <p:attrNameLst>
                                          <p:attrName>ppt_w</p:attrName>
                                        </p:attrNameLst>
                                      </p:cBhvr>
                                      <p:tavLst>
                                        <p:tav tm="0">
                                          <p:val>
                                            <p:strVal val="#ppt_w+.3"/>
                                          </p:val>
                                        </p:tav>
                                        <p:tav tm="100000">
                                          <p:val>
                                            <p:strVal val="#ppt_w"/>
                                          </p:val>
                                        </p:tav>
                                      </p:tavLst>
                                    </p:anim>
                                    <p:anim calcmode="lin" valueType="num">
                                      <p:cBhvr>
                                        <p:cTn id="22" dur="1000" fill="hold"/>
                                        <p:tgtEl>
                                          <p:spTgt spid="35850"/>
                                        </p:tgtEl>
                                        <p:attrNameLst>
                                          <p:attrName>ppt_h</p:attrName>
                                        </p:attrNameLst>
                                      </p:cBhvr>
                                      <p:tavLst>
                                        <p:tav tm="0">
                                          <p:val>
                                            <p:strVal val="#ppt_h"/>
                                          </p:val>
                                        </p:tav>
                                        <p:tav tm="100000">
                                          <p:val>
                                            <p:strVal val="#ppt_h"/>
                                          </p:val>
                                        </p:tav>
                                      </p:tavLst>
                                    </p:anim>
                                    <p:animEffect transition="in" filter="fade">
                                      <p:cBhvr>
                                        <p:cTn id="23" dur="1000"/>
                                        <p:tgtEl>
                                          <p:spTgt spid="35850"/>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5854"/>
                                        </p:tgtEl>
                                        <p:attrNameLst>
                                          <p:attrName>style.visibility</p:attrName>
                                        </p:attrNameLst>
                                      </p:cBhvr>
                                      <p:to>
                                        <p:strVal val="visible"/>
                                      </p:to>
                                    </p:set>
                                    <p:anim calcmode="lin" valueType="num">
                                      <p:cBhvr>
                                        <p:cTn id="28" dur="1000" fill="hold"/>
                                        <p:tgtEl>
                                          <p:spTgt spid="35854"/>
                                        </p:tgtEl>
                                        <p:attrNameLst>
                                          <p:attrName>ppt_w</p:attrName>
                                        </p:attrNameLst>
                                      </p:cBhvr>
                                      <p:tavLst>
                                        <p:tav tm="0">
                                          <p:val>
                                            <p:strVal val="#ppt_w+.3"/>
                                          </p:val>
                                        </p:tav>
                                        <p:tav tm="100000">
                                          <p:val>
                                            <p:strVal val="#ppt_w"/>
                                          </p:val>
                                        </p:tav>
                                      </p:tavLst>
                                    </p:anim>
                                    <p:anim calcmode="lin" valueType="num">
                                      <p:cBhvr>
                                        <p:cTn id="29" dur="1000" fill="hold"/>
                                        <p:tgtEl>
                                          <p:spTgt spid="35854"/>
                                        </p:tgtEl>
                                        <p:attrNameLst>
                                          <p:attrName>ppt_h</p:attrName>
                                        </p:attrNameLst>
                                      </p:cBhvr>
                                      <p:tavLst>
                                        <p:tav tm="0">
                                          <p:val>
                                            <p:strVal val="#ppt_h"/>
                                          </p:val>
                                        </p:tav>
                                        <p:tav tm="100000">
                                          <p:val>
                                            <p:strVal val="#ppt_h"/>
                                          </p:val>
                                        </p:tav>
                                      </p:tavLst>
                                    </p:anim>
                                    <p:animEffect transition="in" filter="fade">
                                      <p:cBhvr>
                                        <p:cTn id="30" dur="1000"/>
                                        <p:tgtEl>
                                          <p:spTgt spid="35854"/>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5848"/>
                                        </p:tgtEl>
                                        <p:attrNameLst>
                                          <p:attrName>style.visibility</p:attrName>
                                        </p:attrNameLst>
                                      </p:cBhvr>
                                      <p:to>
                                        <p:strVal val="visible"/>
                                      </p:to>
                                    </p:set>
                                    <p:anim calcmode="lin" valueType="num">
                                      <p:cBhvr>
                                        <p:cTn id="35" dur="1000" fill="hold"/>
                                        <p:tgtEl>
                                          <p:spTgt spid="35848"/>
                                        </p:tgtEl>
                                        <p:attrNameLst>
                                          <p:attrName>ppt_w</p:attrName>
                                        </p:attrNameLst>
                                      </p:cBhvr>
                                      <p:tavLst>
                                        <p:tav tm="0">
                                          <p:val>
                                            <p:strVal val="#ppt_w+.3"/>
                                          </p:val>
                                        </p:tav>
                                        <p:tav tm="100000">
                                          <p:val>
                                            <p:strVal val="#ppt_w"/>
                                          </p:val>
                                        </p:tav>
                                      </p:tavLst>
                                    </p:anim>
                                    <p:anim calcmode="lin" valueType="num">
                                      <p:cBhvr>
                                        <p:cTn id="36" dur="1000" fill="hold"/>
                                        <p:tgtEl>
                                          <p:spTgt spid="35848"/>
                                        </p:tgtEl>
                                        <p:attrNameLst>
                                          <p:attrName>ppt_h</p:attrName>
                                        </p:attrNameLst>
                                      </p:cBhvr>
                                      <p:tavLst>
                                        <p:tav tm="0">
                                          <p:val>
                                            <p:strVal val="#ppt_h"/>
                                          </p:val>
                                        </p:tav>
                                        <p:tav tm="100000">
                                          <p:val>
                                            <p:strVal val="#ppt_h"/>
                                          </p:val>
                                        </p:tav>
                                      </p:tavLst>
                                    </p:anim>
                                    <p:animEffect transition="in" filter="fade">
                                      <p:cBhvr>
                                        <p:cTn id="37" dur="1000"/>
                                        <p:tgtEl>
                                          <p:spTgt spid="35848"/>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5852"/>
                                        </p:tgtEl>
                                        <p:attrNameLst>
                                          <p:attrName>style.visibility</p:attrName>
                                        </p:attrNameLst>
                                      </p:cBhvr>
                                      <p:to>
                                        <p:strVal val="visible"/>
                                      </p:to>
                                    </p:set>
                                    <p:anim calcmode="lin" valueType="num">
                                      <p:cBhvr>
                                        <p:cTn id="42" dur="1000" fill="hold"/>
                                        <p:tgtEl>
                                          <p:spTgt spid="35852"/>
                                        </p:tgtEl>
                                        <p:attrNameLst>
                                          <p:attrName>ppt_w</p:attrName>
                                        </p:attrNameLst>
                                      </p:cBhvr>
                                      <p:tavLst>
                                        <p:tav tm="0">
                                          <p:val>
                                            <p:strVal val="#ppt_w+.3"/>
                                          </p:val>
                                        </p:tav>
                                        <p:tav tm="100000">
                                          <p:val>
                                            <p:strVal val="#ppt_w"/>
                                          </p:val>
                                        </p:tav>
                                      </p:tavLst>
                                    </p:anim>
                                    <p:anim calcmode="lin" valueType="num">
                                      <p:cBhvr>
                                        <p:cTn id="43" dur="1000" fill="hold"/>
                                        <p:tgtEl>
                                          <p:spTgt spid="35852"/>
                                        </p:tgtEl>
                                        <p:attrNameLst>
                                          <p:attrName>ppt_h</p:attrName>
                                        </p:attrNameLst>
                                      </p:cBhvr>
                                      <p:tavLst>
                                        <p:tav tm="0">
                                          <p:val>
                                            <p:strVal val="#ppt_h"/>
                                          </p:val>
                                        </p:tav>
                                        <p:tav tm="100000">
                                          <p:val>
                                            <p:strVal val="#ppt_h"/>
                                          </p:val>
                                        </p:tav>
                                      </p:tavLst>
                                    </p:anim>
                                    <p:animEffect transition="in" filter="fade">
                                      <p:cBhvr>
                                        <p:cTn id="44" dur="1000"/>
                                        <p:tgtEl>
                                          <p:spTgt spid="35852"/>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5855"/>
                                        </p:tgtEl>
                                        <p:attrNameLst>
                                          <p:attrName>style.visibility</p:attrName>
                                        </p:attrNameLst>
                                      </p:cBhvr>
                                      <p:to>
                                        <p:strVal val="visible"/>
                                      </p:to>
                                    </p:set>
                                    <p:anim calcmode="lin" valueType="num">
                                      <p:cBhvr>
                                        <p:cTn id="49" dur="1000" fill="hold"/>
                                        <p:tgtEl>
                                          <p:spTgt spid="35855"/>
                                        </p:tgtEl>
                                        <p:attrNameLst>
                                          <p:attrName>ppt_w</p:attrName>
                                        </p:attrNameLst>
                                      </p:cBhvr>
                                      <p:tavLst>
                                        <p:tav tm="0">
                                          <p:val>
                                            <p:strVal val="#ppt_w+.3"/>
                                          </p:val>
                                        </p:tav>
                                        <p:tav tm="100000">
                                          <p:val>
                                            <p:strVal val="#ppt_w"/>
                                          </p:val>
                                        </p:tav>
                                      </p:tavLst>
                                    </p:anim>
                                    <p:anim calcmode="lin" valueType="num">
                                      <p:cBhvr>
                                        <p:cTn id="50" dur="1000" fill="hold"/>
                                        <p:tgtEl>
                                          <p:spTgt spid="35855"/>
                                        </p:tgtEl>
                                        <p:attrNameLst>
                                          <p:attrName>ppt_h</p:attrName>
                                        </p:attrNameLst>
                                      </p:cBhvr>
                                      <p:tavLst>
                                        <p:tav tm="0">
                                          <p:val>
                                            <p:strVal val="#ppt_h"/>
                                          </p:val>
                                        </p:tav>
                                        <p:tav tm="100000">
                                          <p:val>
                                            <p:strVal val="#ppt_h"/>
                                          </p:val>
                                        </p:tav>
                                      </p:tavLst>
                                    </p:anim>
                                    <p:animEffect transition="in" filter="fade">
                                      <p:cBhvr>
                                        <p:cTn id="51" dur="1000"/>
                                        <p:tgtEl>
                                          <p:spTgt spid="35855"/>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35849"/>
                                        </p:tgtEl>
                                        <p:attrNameLst>
                                          <p:attrName>style.visibility</p:attrName>
                                        </p:attrNameLst>
                                      </p:cBhvr>
                                      <p:to>
                                        <p:strVal val="visible"/>
                                      </p:to>
                                    </p:set>
                                    <p:anim calcmode="lin" valueType="num">
                                      <p:cBhvr>
                                        <p:cTn id="56" dur="1000" fill="hold"/>
                                        <p:tgtEl>
                                          <p:spTgt spid="35849"/>
                                        </p:tgtEl>
                                        <p:attrNameLst>
                                          <p:attrName>ppt_w</p:attrName>
                                        </p:attrNameLst>
                                      </p:cBhvr>
                                      <p:tavLst>
                                        <p:tav tm="0">
                                          <p:val>
                                            <p:strVal val="#ppt_w+.3"/>
                                          </p:val>
                                        </p:tav>
                                        <p:tav tm="100000">
                                          <p:val>
                                            <p:strVal val="#ppt_w"/>
                                          </p:val>
                                        </p:tav>
                                      </p:tavLst>
                                    </p:anim>
                                    <p:anim calcmode="lin" valueType="num">
                                      <p:cBhvr>
                                        <p:cTn id="57" dur="1000" fill="hold"/>
                                        <p:tgtEl>
                                          <p:spTgt spid="35849"/>
                                        </p:tgtEl>
                                        <p:attrNameLst>
                                          <p:attrName>ppt_h</p:attrName>
                                        </p:attrNameLst>
                                      </p:cBhvr>
                                      <p:tavLst>
                                        <p:tav tm="0">
                                          <p:val>
                                            <p:strVal val="#ppt_h"/>
                                          </p:val>
                                        </p:tav>
                                        <p:tav tm="100000">
                                          <p:val>
                                            <p:strVal val="#ppt_h"/>
                                          </p:val>
                                        </p:tav>
                                      </p:tavLst>
                                    </p:anim>
                                    <p:animEffect transition="in" filter="fade">
                                      <p:cBhvr>
                                        <p:cTn id="58" dur="1000"/>
                                        <p:tgtEl>
                                          <p:spTgt spid="35849"/>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35853"/>
                                        </p:tgtEl>
                                        <p:attrNameLst>
                                          <p:attrName>style.visibility</p:attrName>
                                        </p:attrNameLst>
                                      </p:cBhvr>
                                      <p:to>
                                        <p:strVal val="visible"/>
                                      </p:to>
                                    </p:set>
                                    <p:anim calcmode="lin" valueType="num">
                                      <p:cBhvr>
                                        <p:cTn id="63" dur="1000" fill="hold"/>
                                        <p:tgtEl>
                                          <p:spTgt spid="35853"/>
                                        </p:tgtEl>
                                        <p:attrNameLst>
                                          <p:attrName>ppt_w</p:attrName>
                                        </p:attrNameLst>
                                      </p:cBhvr>
                                      <p:tavLst>
                                        <p:tav tm="0">
                                          <p:val>
                                            <p:strVal val="#ppt_w+.3"/>
                                          </p:val>
                                        </p:tav>
                                        <p:tav tm="100000">
                                          <p:val>
                                            <p:strVal val="#ppt_w"/>
                                          </p:val>
                                        </p:tav>
                                      </p:tavLst>
                                    </p:anim>
                                    <p:anim calcmode="lin" valueType="num">
                                      <p:cBhvr>
                                        <p:cTn id="64" dur="1000" fill="hold"/>
                                        <p:tgtEl>
                                          <p:spTgt spid="35853"/>
                                        </p:tgtEl>
                                        <p:attrNameLst>
                                          <p:attrName>ppt_h</p:attrName>
                                        </p:attrNameLst>
                                      </p:cBhvr>
                                      <p:tavLst>
                                        <p:tav tm="0">
                                          <p:val>
                                            <p:strVal val="#ppt_h"/>
                                          </p:val>
                                        </p:tav>
                                        <p:tav tm="100000">
                                          <p:val>
                                            <p:strVal val="#ppt_h"/>
                                          </p:val>
                                        </p:tav>
                                      </p:tavLst>
                                    </p:anim>
                                    <p:animEffect transition="in" filter="fade">
                                      <p:cBhvr>
                                        <p:cTn id="65" dur="1000"/>
                                        <p:tgtEl>
                                          <p:spTgt spid="35853"/>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35856"/>
                                        </p:tgtEl>
                                        <p:attrNameLst>
                                          <p:attrName>style.visibility</p:attrName>
                                        </p:attrNameLst>
                                      </p:cBhvr>
                                      <p:to>
                                        <p:strVal val="visible"/>
                                      </p:to>
                                    </p:set>
                                    <p:anim calcmode="lin" valueType="num">
                                      <p:cBhvr>
                                        <p:cTn id="70" dur="1000" fill="hold"/>
                                        <p:tgtEl>
                                          <p:spTgt spid="35856"/>
                                        </p:tgtEl>
                                        <p:attrNameLst>
                                          <p:attrName>ppt_w</p:attrName>
                                        </p:attrNameLst>
                                      </p:cBhvr>
                                      <p:tavLst>
                                        <p:tav tm="0">
                                          <p:val>
                                            <p:strVal val="#ppt_w+.3"/>
                                          </p:val>
                                        </p:tav>
                                        <p:tav tm="100000">
                                          <p:val>
                                            <p:strVal val="#ppt_w"/>
                                          </p:val>
                                        </p:tav>
                                      </p:tavLst>
                                    </p:anim>
                                    <p:anim calcmode="lin" valueType="num">
                                      <p:cBhvr>
                                        <p:cTn id="71" dur="1000" fill="hold"/>
                                        <p:tgtEl>
                                          <p:spTgt spid="35856"/>
                                        </p:tgtEl>
                                        <p:attrNameLst>
                                          <p:attrName>ppt_h</p:attrName>
                                        </p:attrNameLst>
                                      </p:cBhvr>
                                      <p:tavLst>
                                        <p:tav tm="0">
                                          <p:val>
                                            <p:strVal val="#ppt_h"/>
                                          </p:val>
                                        </p:tav>
                                        <p:tav tm="100000">
                                          <p:val>
                                            <p:strVal val="#ppt_h"/>
                                          </p:val>
                                        </p:tav>
                                      </p:tavLst>
                                    </p:anim>
                                    <p:animEffect transition="in" filter="fade">
                                      <p:cBhvr>
                                        <p:cTn id="72" dur="1000"/>
                                        <p:tgtEl>
                                          <p:spTgt spid="35856"/>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5843">
                                            <p:txEl>
                                              <p:pRg st="5" end="5"/>
                                            </p:txEl>
                                          </p:spTgt>
                                        </p:tgtEl>
                                        <p:attrNameLst>
                                          <p:attrName>style.visibility</p:attrName>
                                        </p:attrNameLst>
                                      </p:cBhvr>
                                      <p:to>
                                        <p:strVal val="visible"/>
                                      </p:to>
                                    </p:set>
                                    <p:animEffect transition="in" filter="fade">
                                      <p:cBhvr>
                                        <p:cTn id="77" dur="1000"/>
                                        <p:tgtEl>
                                          <p:spTgt spid="35843">
                                            <p:txEl>
                                              <p:pRg st="5" end="5"/>
                                            </p:txEl>
                                          </p:spTgt>
                                        </p:tgtEl>
                                      </p:cBhvr>
                                    </p:animEffect>
                                    <p:anim calcmode="lin" valueType="num">
                                      <p:cBhvr>
                                        <p:cTn id="78" dur="10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p:cTn id="79" dur="1000" fill="hold"/>
                                        <p:tgtEl>
                                          <p:spTgt spid="358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35857"/>
                                        </p:tgtEl>
                                        <p:attrNameLst>
                                          <p:attrName>style.visibility</p:attrName>
                                        </p:attrNameLst>
                                      </p:cBhvr>
                                      <p:to>
                                        <p:strVal val="visible"/>
                                      </p:to>
                                    </p:set>
                                    <p:anim calcmode="lin" valueType="num">
                                      <p:cBhvr>
                                        <p:cTn id="84" dur="1000" fill="hold"/>
                                        <p:tgtEl>
                                          <p:spTgt spid="35857"/>
                                        </p:tgtEl>
                                        <p:attrNameLst>
                                          <p:attrName>ppt_w</p:attrName>
                                        </p:attrNameLst>
                                      </p:cBhvr>
                                      <p:tavLst>
                                        <p:tav tm="0">
                                          <p:val>
                                            <p:strVal val="#ppt_w+.3"/>
                                          </p:val>
                                        </p:tav>
                                        <p:tav tm="100000">
                                          <p:val>
                                            <p:strVal val="#ppt_w"/>
                                          </p:val>
                                        </p:tav>
                                      </p:tavLst>
                                    </p:anim>
                                    <p:anim calcmode="lin" valueType="num">
                                      <p:cBhvr>
                                        <p:cTn id="85" dur="1000" fill="hold"/>
                                        <p:tgtEl>
                                          <p:spTgt spid="35857"/>
                                        </p:tgtEl>
                                        <p:attrNameLst>
                                          <p:attrName>ppt_h</p:attrName>
                                        </p:attrNameLst>
                                      </p:cBhvr>
                                      <p:tavLst>
                                        <p:tav tm="0">
                                          <p:val>
                                            <p:strVal val="#ppt_h"/>
                                          </p:val>
                                        </p:tav>
                                        <p:tav tm="100000">
                                          <p:val>
                                            <p:strVal val="#ppt_h"/>
                                          </p:val>
                                        </p:tav>
                                      </p:tavLst>
                                    </p:anim>
                                    <p:animEffect transition="in" filter="fade">
                                      <p:cBhvr>
                                        <p:cTn id="86" dur="1000"/>
                                        <p:tgtEl>
                                          <p:spTgt spid="35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8" grpId="0" animBg="1"/>
      <p:bldP spid="35849" grpId="0" animBg="1"/>
      <p:bldP spid="35850" grpId="0" animBg="1"/>
      <p:bldP spid="35852" grpId="0" animBg="1"/>
      <p:bldP spid="35853" grpId="0" animBg="1"/>
      <p:bldP spid="35854" grpId="0" animBg="1"/>
      <p:bldP spid="35855" grpId="0" animBg="1"/>
      <p:bldP spid="35856" grpId="0" animBg="1"/>
      <p:bldP spid="358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WordArt 4"/>
          <p:cNvSpPr>
            <a:spLocks noChangeArrowheads="1" noChangeShapeType="1" noTextEdit="1"/>
          </p:cNvSpPr>
          <p:nvPr/>
        </p:nvSpPr>
        <p:spPr bwMode="auto">
          <a:xfrm>
            <a:off x="2268538" y="188913"/>
            <a:ext cx="6551612" cy="863600"/>
          </a:xfrm>
          <a:prstGeom prst="rect">
            <a:avLst/>
          </a:prstGeom>
        </p:spPr>
        <p:txBody>
          <a:bodyPr wrap="none" fromWordArt="1">
            <a:prstTxWarp prst="textPlain">
              <a:avLst>
                <a:gd name="adj" fmla="val 50000"/>
              </a:avLst>
            </a:prstTxWarp>
          </a:bodyPr>
          <a:lstStyle/>
          <a:p>
            <a:pPr algn="ctr"/>
            <a:r>
              <a:rPr lang="ru-RU" sz="3600" kern="10" dirty="0">
                <a:ln w="9525">
                  <a:solidFill>
                    <a:srgbClr val="000000"/>
                  </a:solidFill>
                  <a:round/>
                  <a:headEnd/>
                  <a:tailEnd/>
                </a:ln>
                <a:gradFill rotWithShape="1">
                  <a:gsLst>
                    <a:gs pos="0">
                      <a:srgbClr val="000000"/>
                    </a:gs>
                    <a:gs pos="10000">
                      <a:srgbClr val="000040"/>
                    </a:gs>
                    <a:gs pos="25000">
                      <a:srgbClr val="400040"/>
                    </a:gs>
                    <a:gs pos="37500">
                      <a:srgbClr val="8F0040"/>
                    </a:gs>
                    <a:gs pos="45000">
                      <a:srgbClr val="F27300"/>
                    </a:gs>
                    <a:gs pos="50000">
                      <a:srgbClr val="FFBF00"/>
                    </a:gs>
                    <a:gs pos="55001">
                      <a:srgbClr val="F27300"/>
                    </a:gs>
                    <a:gs pos="62500">
                      <a:srgbClr val="8F0040"/>
                    </a:gs>
                    <a:gs pos="75000">
                      <a:srgbClr val="400040"/>
                    </a:gs>
                    <a:gs pos="90000">
                      <a:srgbClr val="000040"/>
                    </a:gs>
                    <a:gs pos="100000">
                      <a:srgbClr val="000000"/>
                    </a:gs>
                  </a:gsLst>
                  <a:lin ang="2700000" scaled="1"/>
                </a:gradFill>
                <a:latin typeface="Arial"/>
                <a:cs typeface="Arial"/>
              </a:rPr>
              <a:t>Отличие метафоры от сравнения</a:t>
            </a:r>
          </a:p>
        </p:txBody>
      </p:sp>
      <p:graphicFrame>
        <p:nvGraphicFramePr>
          <p:cNvPr id="46141" name="Group 61"/>
          <p:cNvGraphicFramePr>
            <a:graphicFrameLocks noGrp="1"/>
          </p:cNvGraphicFramePr>
          <p:nvPr>
            <p:ph idx="4294967295"/>
          </p:nvPr>
        </p:nvGraphicFramePr>
        <p:xfrm>
          <a:off x="250825" y="1628775"/>
          <a:ext cx="8353425" cy="5086351"/>
        </p:xfrm>
        <a:graphic>
          <a:graphicData uri="http://schemas.openxmlformats.org/drawingml/2006/table">
            <a:tbl>
              <a:tblPr/>
              <a:tblGrid>
                <a:gridCol w="4133850"/>
                <a:gridCol w="4219575"/>
              </a:tblGrid>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dirty="0" smtClean="0">
                          <a:ln>
                            <a:noFill/>
                          </a:ln>
                          <a:solidFill>
                            <a:srgbClr val="FF0000"/>
                          </a:solidFill>
                          <a:effectLst/>
                          <a:latin typeface="Corbel" pitchFamily="34" charset="0"/>
                          <a:cs typeface="Times New Roman" pitchFamily="18" charset="0"/>
                        </a:rPr>
                        <a:t>Метафора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rgbClr val="FF0000"/>
                          </a:solidFill>
                          <a:effectLst/>
                          <a:latin typeface="Corbel" pitchFamily="34" charset="0"/>
                          <a:cs typeface="Times New Roman" pitchFamily="18" charset="0"/>
                        </a:rPr>
                        <a:t>Сравнение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54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rgbClr val="0D0D0D"/>
                          </a:solidFill>
                          <a:effectLst/>
                          <a:latin typeface="Calibri" pitchFamily="34" charset="0"/>
                          <a:cs typeface="Times New Roman" pitchFamily="18" charset="0"/>
                        </a:rPr>
                        <a:t> В ней слово фигурирует только в </a:t>
                      </a:r>
                      <a:r>
                        <a:rPr kumimoji="0" lang="ru-RU" sz="2000" b="1" i="1" u="none" strike="noStrike" cap="none" normalizeH="0" baseline="0" smtClean="0">
                          <a:ln>
                            <a:noFill/>
                          </a:ln>
                          <a:solidFill>
                            <a:srgbClr val="000066"/>
                          </a:solidFill>
                          <a:effectLst/>
                          <a:latin typeface="Calibri" pitchFamily="34" charset="0"/>
                          <a:cs typeface="Times New Roman" pitchFamily="18" charset="0"/>
                        </a:rPr>
                        <a:t>своем переносном значении</a:t>
                      </a:r>
                      <a:r>
                        <a:rPr kumimoji="0" lang="ru-RU" sz="2000" b="0" i="0" u="none" strike="noStrike" cap="none" normalizeH="0" baseline="0" smtClean="0">
                          <a:ln>
                            <a:noFill/>
                          </a:ln>
                          <a:solidFill>
                            <a:srgbClr val="0D0D0D"/>
                          </a:solidFill>
                          <a:effectLst/>
                          <a:latin typeface="Calibri" pitchFamily="34" charset="0"/>
                          <a:cs typeface="Times New Roman" pitchFamily="18" charset="0"/>
                        </a:rPr>
                        <a:t>, потому его </a:t>
                      </a:r>
                      <a:r>
                        <a:rPr kumimoji="0" lang="ru-RU" sz="2000" b="0" i="0" u="sng" strike="noStrike" cap="none" normalizeH="0" baseline="0" smtClean="0">
                          <a:ln>
                            <a:noFill/>
                          </a:ln>
                          <a:solidFill>
                            <a:srgbClr val="0D0D0D"/>
                          </a:solidFill>
                          <a:effectLst/>
                          <a:latin typeface="Calibri" pitchFamily="34" charset="0"/>
                          <a:cs typeface="Times New Roman" pitchFamily="18" charset="0"/>
                        </a:rPr>
                        <a:t>прямое значение осознается весьма неотчетливо</a:t>
                      </a:r>
                      <a:r>
                        <a:rPr kumimoji="0" lang="ru-RU" sz="2000" b="0" i="0" u="none" strike="noStrike" cap="none" normalizeH="0" baseline="0" smtClean="0">
                          <a:ln>
                            <a:noFill/>
                          </a:ln>
                          <a:solidFill>
                            <a:srgbClr val="0D0D0D"/>
                          </a:solidFill>
                          <a:effectLst/>
                          <a:latin typeface="Calibri" pitchFamily="34"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0D0D0D"/>
                          </a:solidFill>
                          <a:effectLst/>
                          <a:latin typeface="Corbel" pitchFamily="34" charset="0"/>
                          <a:cs typeface="Times New Roman" pitchFamily="18" charset="0"/>
                        </a:rPr>
                        <a:t>Слова употребляются в </a:t>
                      </a:r>
                      <a:r>
                        <a:rPr kumimoji="0" lang="ru-RU" sz="2000" b="1" i="1" u="none" strike="noStrike" cap="none" normalizeH="0" baseline="0" dirty="0" smtClean="0">
                          <a:ln>
                            <a:noFill/>
                          </a:ln>
                          <a:solidFill>
                            <a:srgbClr val="000066"/>
                          </a:solidFill>
                          <a:effectLst/>
                          <a:latin typeface="Corbel" pitchFamily="34" charset="0"/>
                          <a:cs typeface="Times New Roman" pitchFamily="18" charset="0"/>
                        </a:rPr>
                        <a:t>их прямом значении, </a:t>
                      </a:r>
                      <a:r>
                        <a:rPr kumimoji="0" lang="ru-RU" sz="2000" b="1" i="0" u="none" strike="noStrike" cap="none" normalizeH="0" baseline="0" dirty="0" smtClean="0">
                          <a:ln>
                            <a:noFill/>
                          </a:ln>
                          <a:solidFill>
                            <a:schemeClr val="tx1"/>
                          </a:solidFill>
                          <a:effectLst/>
                          <a:latin typeface="Corbel" pitchFamily="34" charset="0"/>
                          <a:cs typeface="Times New Roman" pitchFamily="18" charset="0"/>
                        </a:rPr>
                        <a:t>и внимание обращается</a:t>
                      </a:r>
                      <a:r>
                        <a:rPr kumimoji="0" lang="ru-RU" sz="2000" b="0" i="0" u="none" strike="noStrike" cap="none" normalizeH="0" baseline="0" dirty="0" smtClean="0">
                          <a:ln>
                            <a:noFill/>
                          </a:ln>
                          <a:solidFill>
                            <a:srgbClr val="0D0D0D"/>
                          </a:solidFill>
                          <a:effectLst/>
                          <a:latin typeface="Corbel" pitchFamily="34" charset="0"/>
                          <a:cs typeface="Times New Roman" pitchFamily="18" charset="0"/>
                        </a:rPr>
                        <a:t> на сопоставление </a:t>
                      </a:r>
                      <a:r>
                        <a:rPr kumimoji="0" lang="ru-RU" sz="2000" b="0" i="0" u="sng" strike="noStrike" cap="none" normalizeH="0" baseline="0" dirty="0" smtClean="0">
                          <a:ln>
                            <a:noFill/>
                          </a:ln>
                          <a:solidFill>
                            <a:srgbClr val="0D0D0D"/>
                          </a:solidFill>
                          <a:effectLst/>
                          <a:latin typeface="Corbel" pitchFamily="34" charset="0"/>
                          <a:cs typeface="Times New Roman" pitchFamily="18" charset="0"/>
                        </a:rPr>
                        <a:t>двух совершенно отчетливых понятий.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1" u="none" strike="noStrike" cap="none" normalizeH="0" baseline="0" smtClean="0">
                          <a:ln>
                            <a:noFill/>
                          </a:ln>
                          <a:solidFill>
                            <a:srgbClr val="000066"/>
                          </a:solidFill>
                          <a:effectLst/>
                          <a:latin typeface="Calibri" pitchFamily="34" charset="0"/>
                          <a:cs typeface="Times New Roman" pitchFamily="18" charset="0"/>
                        </a:rPr>
                        <a:t>Создает единый образ</a:t>
                      </a:r>
                      <a:r>
                        <a:rPr kumimoji="0" lang="ru-RU" sz="2000" b="0" i="0" u="none" strike="noStrike" cap="none" normalizeH="0" baseline="0" smtClean="0">
                          <a:ln>
                            <a:noFill/>
                          </a:ln>
                          <a:solidFill>
                            <a:srgbClr val="0D0D0D"/>
                          </a:solidFill>
                          <a:effectLst/>
                          <a:latin typeface="Calibri" pitchFamily="34" charset="0"/>
                          <a:cs typeface="Times New Roman" pitchFamily="18" charset="0"/>
                        </a:rPr>
                        <a:t>, как бы </a:t>
                      </a:r>
                      <a:r>
                        <a:rPr kumimoji="0" lang="ru-RU" sz="2000" b="0" i="0" u="none" strike="noStrike" cap="none" normalizeH="0" baseline="0" smtClean="0">
                          <a:ln>
                            <a:noFill/>
                          </a:ln>
                          <a:solidFill>
                            <a:schemeClr val="tx1"/>
                          </a:solidFill>
                          <a:effectLst/>
                          <a:latin typeface="Calibri" pitchFamily="34" charset="0"/>
                          <a:cs typeface="Times New Roman" pitchFamily="18" charset="0"/>
                        </a:rPr>
                        <a:t>размывает</a:t>
                      </a:r>
                      <a:r>
                        <a:rPr kumimoji="0" lang="ru-RU" sz="2000" b="0" i="0" u="none" strike="noStrike" cap="none" normalizeH="0" baseline="0" smtClean="0">
                          <a:ln>
                            <a:noFill/>
                          </a:ln>
                          <a:solidFill>
                            <a:srgbClr val="0D0D0D"/>
                          </a:solidFill>
                          <a:effectLst/>
                          <a:latin typeface="Calibri" pitchFamily="34" charset="0"/>
                          <a:cs typeface="Times New Roman" pitchFamily="18" charset="0"/>
                        </a:rPr>
                        <a:t> границы между предметами или понятиями, </a:t>
                      </a:r>
                      <a:r>
                        <a:rPr kumimoji="0" lang="ru-RU" sz="2000" b="1" i="1" u="none" strike="noStrike" cap="none" normalizeH="0" baseline="0" smtClean="0">
                          <a:ln>
                            <a:noFill/>
                          </a:ln>
                          <a:solidFill>
                            <a:srgbClr val="000066"/>
                          </a:solidFill>
                          <a:effectLst/>
                          <a:latin typeface="Calibri" pitchFamily="34" charset="0"/>
                          <a:cs typeface="Times New Roman" pitchFamily="18" charset="0"/>
                        </a:rPr>
                        <a:t>открывает новые свойства и качества действительности.</a:t>
                      </a:r>
                      <a:r>
                        <a:rPr kumimoji="0" lang="ru-RU" sz="2000" b="0" i="0" u="none" strike="noStrike" cap="none" normalizeH="0" baseline="0" smtClean="0">
                          <a:ln>
                            <a:noFill/>
                          </a:ln>
                          <a:solidFill>
                            <a:srgbClr val="0D0D0D"/>
                          </a:solidFill>
                          <a:effectLst/>
                          <a:latin typeface="Calibri" pitchFamily="34"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1" u="none" strike="noStrike" cap="none" normalizeH="0" baseline="0" smtClean="0">
                          <a:ln>
                            <a:noFill/>
                          </a:ln>
                          <a:solidFill>
                            <a:srgbClr val="000066"/>
                          </a:solidFill>
                          <a:effectLst/>
                          <a:latin typeface="Corbel" pitchFamily="34" charset="0"/>
                          <a:cs typeface="Times New Roman" pitchFamily="18" charset="0"/>
                        </a:rPr>
                        <a:t>Оба члена</a:t>
                      </a:r>
                      <a:r>
                        <a:rPr kumimoji="0" lang="ru-RU" sz="2000" b="0" i="0" u="none" strike="noStrike" cap="none" normalizeH="0" baseline="0" smtClean="0">
                          <a:ln>
                            <a:noFill/>
                          </a:ln>
                          <a:solidFill>
                            <a:srgbClr val="0D0D0D"/>
                          </a:solidFill>
                          <a:effectLst/>
                          <a:latin typeface="Corbel" pitchFamily="34" charset="0"/>
                          <a:cs typeface="Times New Roman" pitchFamily="18" charset="0"/>
                        </a:rPr>
                        <a:t> (то, что сравнивается, и то, с чем сравнивается) </a:t>
                      </a:r>
                      <a:r>
                        <a:rPr kumimoji="0" lang="ru-RU" sz="2000" b="1" i="1" u="none" strike="noStrike" cap="none" normalizeH="0" baseline="0" smtClean="0">
                          <a:ln>
                            <a:noFill/>
                          </a:ln>
                          <a:solidFill>
                            <a:srgbClr val="0D0D0D"/>
                          </a:solidFill>
                          <a:effectLst/>
                          <a:latin typeface="Corbel" pitchFamily="34" charset="0"/>
                          <a:cs typeface="Times New Roman" pitchFamily="18" charset="0"/>
                        </a:rPr>
                        <a:t>сохраняют свою самостоятельность.</a:t>
                      </a:r>
                      <a:r>
                        <a:rPr kumimoji="0" lang="ru-RU" sz="2000" b="0" i="0" u="none" strike="noStrike" cap="none" normalizeH="0" baseline="0" smtClean="0">
                          <a:ln>
                            <a:noFill/>
                          </a:ln>
                          <a:solidFill>
                            <a:srgbClr val="0D0D0D"/>
                          </a:solidFill>
                          <a:effectLst/>
                          <a:latin typeface="Corbel" pitchFamily="34"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9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D0D0D"/>
                          </a:solidFill>
                          <a:effectLst/>
                          <a:latin typeface="Corbel" pitchFamily="34" charset="0"/>
                          <a:cs typeface="Times New Roman" pitchFamily="18" charset="0"/>
                        </a:rPr>
                        <a:t>В самостоятельную мысль не развивается.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rgbClr val="0D0D0D"/>
                          </a:solidFill>
                          <a:effectLst/>
                          <a:latin typeface="Corbel" pitchFamily="34" charset="0"/>
                          <a:cs typeface="Times New Roman" pitchFamily="18" charset="0"/>
                        </a:rPr>
                        <a:t>Может быть осмыслено до конца и поэтому </a:t>
                      </a:r>
                      <a:r>
                        <a:rPr kumimoji="0" lang="ru-RU" sz="2000" b="1" i="1" u="none" strike="noStrike" cap="none" normalizeH="0" baseline="0" smtClean="0">
                          <a:ln>
                            <a:noFill/>
                          </a:ln>
                          <a:solidFill>
                            <a:srgbClr val="000066"/>
                          </a:solidFill>
                          <a:effectLst/>
                          <a:latin typeface="Corbel" pitchFamily="34" charset="0"/>
                          <a:cs typeface="Times New Roman" pitchFamily="18" charset="0"/>
                        </a:rPr>
                        <a:t>выражается законченным предложением.</a:t>
                      </a:r>
                      <a:r>
                        <a:rPr kumimoji="0" lang="ru-RU" sz="2000" b="0" i="0" u="none" strike="noStrike" cap="none" normalizeH="0" baseline="0" smtClean="0">
                          <a:ln>
                            <a:noFill/>
                          </a:ln>
                          <a:solidFill>
                            <a:srgbClr val="0D0D0D"/>
                          </a:solidFill>
                          <a:effectLst/>
                          <a:latin typeface="Corbel" pitchFamily="34"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46142" name="Picture 62" descr="shutterstock_121396312"/>
          <p:cNvPicPr>
            <a:picLocks noChangeAspect="1" noChangeArrowheads="1"/>
          </p:cNvPicPr>
          <p:nvPr/>
        </p:nvPicPr>
        <p:blipFill>
          <a:blip r:embed="rId2" cstate="print"/>
          <a:srcRect/>
          <a:stretch>
            <a:fillRect/>
          </a:stretch>
        </p:blipFill>
        <p:spPr bwMode="auto">
          <a:xfrm>
            <a:off x="179388" y="0"/>
            <a:ext cx="1908175" cy="17002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1000" fill="hold"/>
                                        <p:tgtEl>
                                          <p:spTgt spid="46084"/>
                                        </p:tgtEl>
                                        <p:attrNameLst>
                                          <p:attrName>ppt_w</p:attrName>
                                        </p:attrNameLst>
                                      </p:cBhvr>
                                      <p:tavLst>
                                        <p:tav tm="0">
                                          <p:val>
                                            <p:strVal val="#ppt_w+.3"/>
                                          </p:val>
                                        </p:tav>
                                        <p:tav tm="100000">
                                          <p:val>
                                            <p:strVal val="#ppt_w"/>
                                          </p:val>
                                        </p:tav>
                                      </p:tavLst>
                                    </p:anim>
                                    <p:anim calcmode="lin" valueType="num">
                                      <p:cBhvr>
                                        <p:cTn id="8" dur="1000" fill="hold"/>
                                        <p:tgtEl>
                                          <p:spTgt spid="46084"/>
                                        </p:tgtEl>
                                        <p:attrNameLst>
                                          <p:attrName>ppt_h</p:attrName>
                                        </p:attrNameLst>
                                      </p:cBhvr>
                                      <p:tavLst>
                                        <p:tav tm="0">
                                          <p:val>
                                            <p:strVal val="#ppt_h"/>
                                          </p:val>
                                        </p:tav>
                                        <p:tav tm="100000">
                                          <p:val>
                                            <p:strVal val="#ppt_h"/>
                                          </p:val>
                                        </p:tav>
                                      </p:tavLst>
                                    </p:anim>
                                    <p:animEffect transition="in" filter="fade">
                                      <p:cBhvr>
                                        <p:cTn id="9" dur="1000"/>
                                        <p:tgtEl>
                                          <p:spTgt spid="4608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141"/>
                                        </p:tgtEl>
                                        <p:attrNameLst>
                                          <p:attrName>style.visibility</p:attrName>
                                        </p:attrNameLst>
                                      </p:cBhvr>
                                      <p:to>
                                        <p:strVal val="visible"/>
                                      </p:to>
                                    </p:set>
                                    <p:animEffect transition="in" filter="fade">
                                      <p:cBhvr>
                                        <p:cTn id="14" dur="1000"/>
                                        <p:tgtEl>
                                          <p:spTgt spid="46141"/>
                                        </p:tgtEl>
                                      </p:cBhvr>
                                    </p:animEffect>
                                    <p:anim calcmode="lin" valueType="num">
                                      <p:cBhvr>
                                        <p:cTn id="15" dur="1000" fill="hold"/>
                                        <p:tgtEl>
                                          <p:spTgt spid="46141"/>
                                        </p:tgtEl>
                                        <p:attrNameLst>
                                          <p:attrName>ppt_x</p:attrName>
                                        </p:attrNameLst>
                                      </p:cBhvr>
                                      <p:tavLst>
                                        <p:tav tm="0">
                                          <p:val>
                                            <p:strVal val="#ppt_x"/>
                                          </p:val>
                                        </p:tav>
                                        <p:tav tm="100000">
                                          <p:val>
                                            <p:strVal val="#ppt_x"/>
                                          </p:val>
                                        </p:tav>
                                      </p:tavLst>
                                    </p:anim>
                                    <p:anim calcmode="lin" valueType="num">
                                      <p:cBhvr>
                                        <p:cTn id="16" dur="1000" fill="hold"/>
                                        <p:tgtEl>
                                          <p:spTgt spid="46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theme/theme1.xml><?xml version="1.0" encoding="utf-8"?>
<a:theme xmlns:a="http://schemas.openxmlformats.org/drawingml/2006/main" name="Common_ID04">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1234</Words>
  <Application>Microsoft Office PowerPoint</Application>
  <PresentationFormat>Экран (4:3)</PresentationFormat>
  <Paragraphs>97</Paragraphs>
  <Slides>20</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Corbel</vt:lpstr>
      <vt:lpstr>Arial</vt:lpstr>
      <vt:lpstr>Times New Roman</vt:lpstr>
      <vt:lpstr>Calibri</vt:lpstr>
      <vt:lpstr>Arial Black</vt:lpstr>
      <vt:lpstr>Common_ID04</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
  <cp:lastModifiedBy/>
  <cp:revision>11</cp:revision>
  <dcterms:created xsi:type="dcterms:W3CDTF">2009-03-21T05:32:15Z</dcterms:created>
  <dcterms:modified xsi:type="dcterms:W3CDTF">2013-05-29T17:16:03Z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TC103626551049</vt:lpwstr>
  </property>
</Properties>
</file>