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9" r:id="rId5"/>
    <p:sldId id="290" r:id="rId6"/>
    <p:sldId id="260" r:id="rId7"/>
    <p:sldId id="261" r:id="rId8"/>
    <p:sldId id="262" r:id="rId9"/>
    <p:sldId id="263" r:id="rId10"/>
    <p:sldId id="265" r:id="rId11"/>
    <p:sldId id="268" r:id="rId12"/>
    <p:sldId id="291" r:id="rId13"/>
    <p:sldId id="293" r:id="rId14"/>
    <p:sldId id="270" r:id="rId15"/>
    <p:sldId id="271" r:id="rId16"/>
    <p:sldId id="277" r:id="rId17"/>
    <p:sldId id="278" r:id="rId18"/>
    <p:sldId id="279" r:id="rId19"/>
    <p:sldId id="280" r:id="rId20"/>
    <p:sldId id="272" r:id="rId21"/>
    <p:sldId id="273" r:id="rId22"/>
    <p:sldId id="274" r:id="rId23"/>
    <p:sldId id="275" r:id="rId24"/>
    <p:sldId id="294" r:id="rId25"/>
    <p:sldId id="295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A60AB-9DB4-4288-B354-BBC4EA2D3CD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B52D59-4065-4474-9638-2189A33D9A8A}">
      <dgm:prSet phldrT="[Текст]" custT="1"/>
      <dgm:spPr>
        <a:solidFill>
          <a:srgbClr val="BDF9DC">
            <a:alpha val="90000"/>
          </a:srgbClr>
        </a:solidFill>
        <a:ln>
          <a:solidFill>
            <a:srgbClr val="6E0C0C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обучение в сотрудничестве</a:t>
          </a:r>
          <a:endParaRPr lang="ru-RU" sz="2400" dirty="0">
            <a:solidFill>
              <a:schemeClr val="tx1"/>
            </a:solidFill>
          </a:endParaRPr>
        </a:p>
      </dgm:t>
    </dgm:pt>
    <dgm:pt modelId="{9133CD76-A7BB-4FD4-8120-8ED9F269D8F9}" type="parTrans" cxnId="{EF3FB398-4D3B-417C-87BE-3DAC982608F2}">
      <dgm:prSet/>
      <dgm:spPr/>
      <dgm:t>
        <a:bodyPr/>
        <a:lstStyle/>
        <a:p>
          <a:endParaRPr lang="ru-RU"/>
        </a:p>
      </dgm:t>
    </dgm:pt>
    <dgm:pt modelId="{8F979D45-5948-4D28-83ED-6A513C120F0B}" type="sibTrans" cxnId="{EF3FB398-4D3B-417C-87BE-3DAC982608F2}">
      <dgm:prSet/>
      <dgm:spPr/>
      <dgm:t>
        <a:bodyPr/>
        <a:lstStyle/>
        <a:p>
          <a:endParaRPr lang="ru-RU"/>
        </a:p>
      </dgm:t>
    </dgm:pt>
    <dgm:pt modelId="{964AE0B4-3CB1-469E-B63B-FDAB32AE347F}">
      <dgm:prSet phldrT="[Текст]" custT="1"/>
      <dgm:spPr>
        <a:solidFill>
          <a:srgbClr val="BDF9DC">
            <a:alpha val="90000"/>
          </a:srgbClr>
        </a:solidFill>
        <a:ln>
          <a:solidFill>
            <a:srgbClr val="6E0C0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активизация познавательной деятельности</a:t>
          </a:r>
          <a:endParaRPr lang="ru-RU" sz="2000" dirty="0">
            <a:solidFill>
              <a:schemeClr val="tx1"/>
            </a:solidFill>
          </a:endParaRPr>
        </a:p>
      </dgm:t>
    </dgm:pt>
    <dgm:pt modelId="{DF212C0A-8D36-4951-9DEE-3CD067A4BEBE}" type="parTrans" cxnId="{098BA107-7DE2-42DD-9F23-E5A07DA72818}">
      <dgm:prSet/>
      <dgm:spPr/>
      <dgm:t>
        <a:bodyPr/>
        <a:lstStyle/>
        <a:p>
          <a:endParaRPr lang="ru-RU"/>
        </a:p>
      </dgm:t>
    </dgm:pt>
    <dgm:pt modelId="{856DEB5D-4325-41A8-9175-A07C8384732D}" type="sibTrans" cxnId="{098BA107-7DE2-42DD-9F23-E5A07DA72818}">
      <dgm:prSet/>
      <dgm:spPr/>
      <dgm:t>
        <a:bodyPr/>
        <a:lstStyle/>
        <a:p>
          <a:endParaRPr lang="ru-RU"/>
        </a:p>
      </dgm:t>
    </dgm:pt>
    <dgm:pt modelId="{5D096A59-8796-4FEA-8D67-11B72A27DE10}">
      <dgm:prSet phldrT="[Текст]" custT="1"/>
      <dgm:spPr>
        <a:solidFill>
          <a:srgbClr val="BDF9DC">
            <a:alpha val="90000"/>
          </a:srgbClr>
        </a:solidFill>
        <a:ln>
          <a:solidFill>
            <a:srgbClr val="6E0C0C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дифференцированный, индивидуализированный, личностно-ориентированный подход</a:t>
          </a:r>
          <a:endParaRPr lang="ru-RU" sz="1800" dirty="0"/>
        </a:p>
      </dgm:t>
    </dgm:pt>
    <dgm:pt modelId="{D80581C4-EB13-48DF-9E5C-34C560B971DE}" type="parTrans" cxnId="{5E0574CF-D1ED-4244-BF3D-9FCD082107AA}">
      <dgm:prSet/>
      <dgm:spPr/>
      <dgm:t>
        <a:bodyPr/>
        <a:lstStyle/>
        <a:p>
          <a:endParaRPr lang="ru-RU"/>
        </a:p>
      </dgm:t>
    </dgm:pt>
    <dgm:pt modelId="{B3ED8289-77E3-4713-9A00-CBDEB5AED4F2}" type="sibTrans" cxnId="{5E0574CF-D1ED-4244-BF3D-9FCD082107AA}">
      <dgm:prSet/>
      <dgm:spPr/>
      <dgm:t>
        <a:bodyPr/>
        <a:lstStyle/>
        <a:p>
          <a:endParaRPr lang="ru-RU"/>
        </a:p>
      </dgm:t>
    </dgm:pt>
    <dgm:pt modelId="{9A24237D-4D82-492D-A0ED-E15CD053BB9B}">
      <dgm:prSet custT="1"/>
      <dgm:spPr>
        <a:solidFill>
          <a:srgbClr val="BDF9DC">
            <a:alpha val="90000"/>
          </a:srgbClr>
        </a:solidFill>
        <a:ln>
          <a:solidFill>
            <a:srgbClr val="6E0C0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разноуровневое и групповое  обучение</a:t>
          </a:r>
          <a:endParaRPr lang="ru-RU" sz="2000" b="1" dirty="0">
            <a:solidFill>
              <a:schemeClr val="tx1"/>
            </a:solidFill>
          </a:endParaRPr>
        </a:p>
      </dgm:t>
    </dgm:pt>
    <dgm:pt modelId="{A963B32D-5DE5-463E-B7BC-3494E14716FA}" type="parTrans" cxnId="{9D35F1CA-98F0-43CB-88E1-875D9274D28F}">
      <dgm:prSet/>
      <dgm:spPr/>
      <dgm:t>
        <a:bodyPr/>
        <a:lstStyle/>
        <a:p>
          <a:endParaRPr lang="ru-RU"/>
        </a:p>
      </dgm:t>
    </dgm:pt>
    <dgm:pt modelId="{09965AF8-378C-4C23-80DE-C4BE3E698286}" type="sibTrans" cxnId="{9D35F1CA-98F0-43CB-88E1-875D9274D28F}">
      <dgm:prSet/>
      <dgm:spPr/>
      <dgm:t>
        <a:bodyPr/>
        <a:lstStyle/>
        <a:p>
          <a:endParaRPr lang="ru-RU"/>
        </a:p>
      </dgm:t>
    </dgm:pt>
    <dgm:pt modelId="{2625C471-39EF-4841-86F6-B35330083629}" type="pres">
      <dgm:prSet presAssocID="{95AA60AB-9DB4-4288-B354-BBC4EA2D3CD8}" presName="compositeShape" presStyleCnt="0">
        <dgm:presLayoutVars>
          <dgm:dir/>
          <dgm:resizeHandles/>
        </dgm:presLayoutVars>
      </dgm:prSet>
      <dgm:spPr/>
    </dgm:pt>
    <dgm:pt modelId="{B9316F0E-CC96-478B-88E3-4D994E955FDE}" type="pres">
      <dgm:prSet presAssocID="{95AA60AB-9DB4-4288-B354-BBC4EA2D3CD8}" presName="pyramid" presStyleLbl="node1" presStyleIdx="0" presStyleCnt="1" custLinFactNeighborX="-18730" custLinFactNeighborY="-977"/>
      <dgm:spPr>
        <a:ln>
          <a:solidFill>
            <a:srgbClr val="6E0C0C"/>
          </a:solidFill>
        </a:ln>
      </dgm:spPr>
    </dgm:pt>
    <dgm:pt modelId="{F77600F2-4B4F-4DE6-84DF-13F1244B6328}" type="pres">
      <dgm:prSet presAssocID="{95AA60AB-9DB4-4288-B354-BBC4EA2D3CD8}" presName="theList" presStyleCnt="0"/>
      <dgm:spPr/>
    </dgm:pt>
    <dgm:pt modelId="{9B17D61A-2DFB-4D34-A1D0-6CFA9985B330}" type="pres">
      <dgm:prSet presAssocID="{36B52D59-4065-4474-9638-2189A33D9A8A}" presName="aNode" presStyleLbl="fgAcc1" presStyleIdx="0" presStyleCnt="4" custScaleX="172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F2FB-E30B-467F-A8F7-10219DA4A474}" type="pres">
      <dgm:prSet presAssocID="{36B52D59-4065-4474-9638-2189A33D9A8A}" presName="aSpace" presStyleCnt="0"/>
      <dgm:spPr/>
    </dgm:pt>
    <dgm:pt modelId="{A381E99C-550C-41B1-9752-DB068F49AB8F}" type="pres">
      <dgm:prSet presAssocID="{964AE0B4-3CB1-469E-B63B-FDAB32AE347F}" presName="aNode" presStyleLbl="fgAcc1" presStyleIdx="1" presStyleCnt="4" custScaleX="177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A10E4-9AC9-4EF9-AE3E-C8AAE7DAE29E}" type="pres">
      <dgm:prSet presAssocID="{964AE0B4-3CB1-469E-B63B-FDAB32AE347F}" presName="aSpace" presStyleCnt="0"/>
      <dgm:spPr/>
    </dgm:pt>
    <dgm:pt modelId="{0AFAC79F-DB21-43AA-9146-FECA8BAED501}" type="pres">
      <dgm:prSet presAssocID="{5D096A59-8796-4FEA-8D67-11B72A27DE10}" presName="aNode" presStyleLbl="fgAcc1" presStyleIdx="2" presStyleCnt="4" custScaleX="18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0362B-53D4-434F-A27F-B891F4A5F322}" type="pres">
      <dgm:prSet presAssocID="{5D096A59-8796-4FEA-8D67-11B72A27DE10}" presName="aSpace" presStyleCnt="0"/>
      <dgm:spPr/>
    </dgm:pt>
    <dgm:pt modelId="{34ADB5D7-D42B-4E87-AA58-5834569B2D3F}" type="pres">
      <dgm:prSet presAssocID="{9A24237D-4D82-492D-A0ED-E15CD053BB9B}" presName="aNode" presStyleLbl="fgAcc1" presStyleIdx="3" presStyleCnt="4" custScaleX="177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12268-19C2-481B-B859-2C85483F426E}" type="pres">
      <dgm:prSet presAssocID="{9A24237D-4D82-492D-A0ED-E15CD053BB9B}" presName="aSpace" presStyleCnt="0"/>
      <dgm:spPr/>
    </dgm:pt>
  </dgm:ptLst>
  <dgm:cxnLst>
    <dgm:cxn modelId="{9D35F1CA-98F0-43CB-88E1-875D9274D28F}" srcId="{95AA60AB-9DB4-4288-B354-BBC4EA2D3CD8}" destId="{9A24237D-4D82-492D-A0ED-E15CD053BB9B}" srcOrd="3" destOrd="0" parTransId="{A963B32D-5DE5-463E-B7BC-3494E14716FA}" sibTransId="{09965AF8-378C-4C23-80DE-C4BE3E698286}"/>
    <dgm:cxn modelId="{5E0574CF-D1ED-4244-BF3D-9FCD082107AA}" srcId="{95AA60AB-9DB4-4288-B354-BBC4EA2D3CD8}" destId="{5D096A59-8796-4FEA-8D67-11B72A27DE10}" srcOrd="2" destOrd="0" parTransId="{D80581C4-EB13-48DF-9E5C-34C560B971DE}" sibTransId="{B3ED8289-77E3-4713-9A00-CBDEB5AED4F2}"/>
    <dgm:cxn modelId="{4FC682CC-D3CD-4E02-8DCE-5103AEBCACFB}" type="presOf" srcId="{95AA60AB-9DB4-4288-B354-BBC4EA2D3CD8}" destId="{2625C471-39EF-4841-86F6-B35330083629}" srcOrd="0" destOrd="0" presId="urn:microsoft.com/office/officeart/2005/8/layout/pyramid2"/>
    <dgm:cxn modelId="{7F9022E3-DAFA-49C8-8DAA-CB0870B33068}" type="presOf" srcId="{964AE0B4-3CB1-469E-B63B-FDAB32AE347F}" destId="{A381E99C-550C-41B1-9752-DB068F49AB8F}" srcOrd="0" destOrd="0" presId="urn:microsoft.com/office/officeart/2005/8/layout/pyramid2"/>
    <dgm:cxn modelId="{EF3FB398-4D3B-417C-87BE-3DAC982608F2}" srcId="{95AA60AB-9DB4-4288-B354-BBC4EA2D3CD8}" destId="{36B52D59-4065-4474-9638-2189A33D9A8A}" srcOrd="0" destOrd="0" parTransId="{9133CD76-A7BB-4FD4-8120-8ED9F269D8F9}" sibTransId="{8F979D45-5948-4D28-83ED-6A513C120F0B}"/>
    <dgm:cxn modelId="{F164A3CC-2ABE-436B-8B9F-CB2C276CF22E}" type="presOf" srcId="{9A24237D-4D82-492D-A0ED-E15CD053BB9B}" destId="{34ADB5D7-D42B-4E87-AA58-5834569B2D3F}" srcOrd="0" destOrd="0" presId="urn:microsoft.com/office/officeart/2005/8/layout/pyramid2"/>
    <dgm:cxn modelId="{0AA46AE1-B02C-47EE-A89C-243FE2086BAF}" type="presOf" srcId="{36B52D59-4065-4474-9638-2189A33D9A8A}" destId="{9B17D61A-2DFB-4D34-A1D0-6CFA9985B330}" srcOrd="0" destOrd="0" presId="urn:microsoft.com/office/officeart/2005/8/layout/pyramid2"/>
    <dgm:cxn modelId="{05329254-7AD0-4F58-93D1-D985FCFE610D}" type="presOf" srcId="{5D096A59-8796-4FEA-8D67-11B72A27DE10}" destId="{0AFAC79F-DB21-43AA-9146-FECA8BAED501}" srcOrd="0" destOrd="0" presId="urn:microsoft.com/office/officeart/2005/8/layout/pyramid2"/>
    <dgm:cxn modelId="{098BA107-7DE2-42DD-9F23-E5A07DA72818}" srcId="{95AA60AB-9DB4-4288-B354-BBC4EA2D3CD8}" destId="{964AE0B4-3CB1-469E-B63B-FDAB32AE347F}" srcOrd="1" destOrd="0" parTransId="{DF212C0A-8D36-4951-9DEE-3CD067A4BEBE}" sibTransId="{856DEB5D-4325-41A8-9175-A07C8384732D}"/>
    <dgm:cxn modelId="{A6838D74-54E9-44F1-BB95-7069B6A2543D}" type="presParOf" srcId="{2625C471-39EF-4841-86F6-B35330083629}" destId="{B9316F0E-CC96-478B-88E3-4D994E955FDE}" srcOrd="0" destOrd="0" presId="urn:microsoft.com/office/officeart/2005/8/layout/pyramid2"/>
    <dgm:cxn modelId="{0B75E71E-5A09-4CA0-B2E0-0EF52DB526FE}" type="presParOf" srcId="{2625C471-39EF-4841-86F6-B35330083629}" destId="{F77600F2-4B4F-4DE6-84DF-13F1244B6328}" srcOrd="1" destOrd="0" presId="urn:microsoft.com/office/officeart/2005/8/layout/pyramid2"/>
    <dgm:cxn modelId="{3BCA8AAD-BDEE-49BD-95A6-7CE268E01B0E}" type="presParOf" srcId="{F77600F2-4B4F-4DE6-84DF-13F1244B6328}" destId="{9B17D61A-2DFB-4D34-A1D0-6CFA9985B330}" srcOrd="0" destOrd="0" presId="urn:microsoft.com/office/officeart/2005/8/layout/pyramid2"/>
    <dgm:cxn modelId="{AB558E5E-4534-449B-A639-D40F738A2393}" type="presParOf" srcId="{F77600F2-4B4F-4DE6-84DF-13F1244B6328}" destId="{6BA6F2FB-E30B-467F-A8F7-10219DA4A474}" srcOrd="1" destOrd="0" presId="urn:microsoft.com/office/officeart/2005/8/layout/pyramid2"/>
    <dgm:cxn modelId="{9B4928FB-70B2-424D-A41E-20EA1CC0F4F1}" type="presParOf" srcId="{F77600F2-4B4F-4DE6-84DF-13F1244B6328}" destId="{A381E99C-550C-41B1-9752-DB068F49AB8F}" srcOrd="2" destOrd="0" presId="urn:microsoft.com/office/officeart/2005/8/layout/pyramid2"/>
    <dgm:cxn modelId="{EBF279FD-1CDA-4C74-8453-C0A71C05E0CB}" type="presParOf" srcId="{F77600F2-4B4F-4DE6-84DF-13F1244B6328}" destId="{321A10E4-9AC9-4EF9-AE3E-C8AAE7DAE29E}" srcOrd="3" destOrd="0" presId="urn:microsoft.com/office/officeart/2005/8/layout/pyramid2"/>
    <dgm:cxn modelId="{A1DB294A-8115-4E62-9E12-59598B061FB4}" type="presParOf" srcId="{F77600F2-4B4F-4DE6-84DF-13F1244B6328}" destId="{0AFAC79F-DB21-43AA-9146-FECA8BAED501}" srcOrd="4" destOrd="0" presId="urn:microsoft.com/office/officeart/2005/8/layout/pyramid2"/>
    <dgm:cxn modelId="{105CEA4E-D591-4A00-B32C-DF28AD7CA6CD}" type="presParOf" srcId="{F77600F2-4B4F-4DE6-84DF-13F1244B6328}" destId="{E790362B-53D4-434F-A27F-B891F4A5F322}" srcOrd="5" destOrd="0" presId="urn:microsoft.com/office/officeart/2005/8/layout/pyramid2"/>
    <dgm:cxn modelId="{76BD323C-ADEB-436D-B338-751F1C157455}" type="presParOf" srcId="{F77600F2-4B4F-4DE6-84DF-13F1244B6328}" destId="{34ADB5D7-D42B-4E87-AA58-5834569B2D3F}" srcOrd="6" destOrd="0" presId="urn:microsoft.com/office/officeart/2005/8/layout/pyramid2"/>
    <dgm:cxn modelId="{DF5784F9-93FF-4D7A-A7CD-1B1B153D0AFF}" type="presParOf" srcId="{F77600F2-4B4F-4DE6-84DF-13F1244B6328}" destId="{23E12268-19C2-481B-B859-2C85483F426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16F0E-CC96-478B-88E3-4D994E955FDE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E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7D61A-2DFB-4D34-A1D0-6CFA9985B330}">
      <dsp:nvSpPr>
        <dsp:cNvPr id="0" name=""/>
        <dsp:cNvSpPr/>
      </dsp:nvSpPr>
      <dsp:spPr>
        <a:xfrm>
          <a:off x="1656492" y="406796"/>
          <a:ext cx="4558609" cy="722312"/>
        </a:xfrm>
        <a:prstGeom prst="roundRect">
          <a:avLst/>
        </a:prstGeom>
        <a:solidFill>
          <a:srgbClr val="BDF9DC">
            <a:alpha val="90000"/>
          </a:srgbClr>
        </a:solidFill>
        <a:ln w="25400" cap="flat" cmpd="sng" algn="ctr">
          <a:solidFill>
            <a:srgbClr val="6E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обучение в сотрудничестве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691752" y="442056"/>
        <a:ext cx="4488089" cy="651792"/>
      </dsp:txXfrm>
    </dsp:sp>
    <dsp:sp modelId="{A381E99C-550C-41B1-9752-DB068F49AB8F}">
      <dsp:nvSpPr>
        <dsp:cNvPr id="0" name=""/>
        <dsp:cNvSpPr/>
      </dsp:nvSpPr>
      <dsp:spPr>
        <a:xfrm>
          <a:off x="1585050" y="1219398"/>
          <a:ext cx="4701493" cy="722312"/>
        </a:xfrm>
        <a:prstGeom prst="roundRect">
          <a:avLst/>
        </a:prstGeom>
        <a:solidFill>
          <a:srgbClr val="BDF9DC">
            <a:alpha val="90000"/>
          </a:srgbClr>
        </a:solidFill>
        <a:ln w="25400" cap="flat" cmpd="sng" algn="ctr">
          <a:solidFill>
            <a:srgbClr val="6E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активизация познавательной деятельности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620310" y="1254658"/>
        <a:ext cx="4630973" cy="651792"/>
      </dsp:txXfrm>
    </dsp:sp>
    <dsp:sp modelId="{0AFAC79F-DB21-43AA-9146-FECA8BAED501}">
      <dsp:nvSpPr>
        <dsp:cNvPr id="0" name=""/>
        <dsp:cNvSpPr/>
      </dsp:nvSpPr>
      <dsp:spPr>
        <a:xfrm>
          <a:off x="1548940" y="2032000"/>
          <a:ext cx="4773714" cy="722312"/>
        </a:xfrm>
        <a:prstGeom prst="roundRect">
          <a:avLst/>
        </a:prstGeom>
        <a:solidFill>
          <a:srgbClr val="BDF9DC">
            <a:alpha val="90000"/>
          </a:srgbClr>
        </a:solidFill>
        <a:ln w="25400" cap="flat" cmpd="sng" algn="ctr">
          <a:solidFill>
            <a:srgbClr val="6E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дифференцированный, индивидуализированный, личностно-ориентированный подход</a:t>
          </a:r>
          <a:endParaRPr lang="ru-RU" sz="1800" kern="1200" dirty="0"/>
        </a:p>
      </dsp:txBody>
      <dsp:txXfrm>
        <a:off x="1584200" y="2067260"/>
        <a:ext cx="4703194" cy="651792"/>
      </dsp:txXfrm>
    </dsp:sp>
    <dsp:sp modelId="{34ADB5D7-D42B-4E87-AA58-5834569B2D3F}">
      <dsp:nvSpPr>
        <dsp:cNvPr id="0" name=""/>
        <dsp:cNvSpPr/>
      </dsp:nvSpPr>
      <dsp:spPr>
        <a:xfrm>
          <a:off x="1585050" y="2844601"/>
          <a:ext cx="4701493" cy="722312"/>
        </a:xfrm>
        <a:prstGeom prst="roundRect">
          <a:avLst/>
        </a:prstGeom>
        <a:solidFill>
          <a:srgbClr val="BDF9DC">
            <a:alpha val="90000"/>
          </a:srgbClr>
        </a:solidFill>
        <a:ln w="25400" cap="flat" cmpd="sng" algn="ctr">
          <a:solidFill>
            <a:srgbClr val="6E0C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разноуровневое и групповое  обучение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620310" y="2879861"/>
        <a:ext cx="4630973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55A4-B8AA-48CE-B28F-4E2F720C2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0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4E52-8907-4011-A180-7D1BCD9C9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9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103;&#1089;&#1085;&#1080;&#1090;&#1077;&#1083;&#1100;&#1085;&#1072;&#1103;%20&#1079;&#1072;&#1087;&#1080;&#1089;&#1082;&#1072;.docx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rmontov.info/images/risunki/cherkes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lermontov.info/images/risunki/stolip.jpg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2314575"/>
          </a:xfrm>
        </p:spPr>
        <p:txBody>
          <a:bodyPr/>
          <a:lstStyle/>
          <a:p>
            <a:pPr marL="635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русского языка и литературы Василенко Валентина Тимофеевна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58200" cy="3357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6E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ЦОР </a:t>
            </a:r>
            <a:r>
              <a:rPr lang="en-US" sz="5400" dirty="0" smtClean="0">
                <a:solidFill>
                  <a:srgbClr val="6E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6E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6E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 литературы </a:t>
            </a:r>
            <a:br>
              <a:rPr lang="ru-RU" sz="5400" dirty="0" smtClean="0">
                <a:solidFill>
                  <a:srgbClr val="6E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6E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9 классе по теме: «Жизнь и творчество </a:t>
            </a:r>
            <a:r>
              <a:rPr lang="ru-RU" sz="5400" dirty="0" err="1" smtClean="0">
                <a:solidFill>
                  <a:srgbClr val="6E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М.Ю.Лермонтова</a:t>
            </a:r>
            <a:endParaRPr lang="ru-RU" sz="5400" dirty="0" smtClean="0">
              <a:solidFill>
                <a:srgbClr val="6E0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9220" name="Picture 4" descr="F:\logotip_RJ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714750"/>
            <a:ext cx="29289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5864439"/>
            <a:ext cx="24473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⌂</a:t>
            </a:r>
          </a:p>
          <a:p>
            <a:r>
              <a:rPr lang="ru-RU" sz="1400" dirty="0" smtClean="0">
                <a:hlinkClick r:id="rId3" action="ppaction://hlinkfile"/>
              </a:rPr>
              <a:t>Пояснительная   записка.</a:t>
            </a:r>
            <a:r>
              <a:rPr lang="en-US" sz="1400" dirty="0" err="1" smtClean="0">
                <a:hlinkClick r:id="rId3" action="ppaction://hlinkfile"/>
              </a:rPr>
              <a:t>docx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06561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&quot;М. Ю. Лермонтов ребенком. (1817-1818). Неизвестный художник.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2498725" cy="3097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4" descr="&quot;Портрет Ю. П. Лермонтова. (1810-е гг.). Неизвестный художник.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92150"/>
            <a:ext cx="2628900" cy="3313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700338" y="333375"/>
            <a:ext cx="6192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      </a:t>
            </a:r>
            <a:r>
              <a:rPr lang="ru-RU" sz="2400" b="1" dirty="0">
                <a:solidFill>
                  <a:srgbClr val="FFFF00"/>
                </a:solidFill>
                <a:latin typeface="Arial Rounded MT Bold" pitchFamily="34" charset="0"/>
              </a:rPr>
              <a:t>Ужасная судьба отца и сына:</a:t>
            </a:r>
          </a:p>
          <a:p>
            <a:r>
              <a:rPr lang="ru-RU" sz="2400" b="1" dirty="0">
                <a:solidFill>
                  <a:srgbClr val="FFFF00"/>
                </a:solidFill>
                <a:latin typeface="Arial Rounded MT Bold" pitchFamily="34" charset="0"/>
              </a:rPr>
              <a:t>        жить розно и в разлуке умереть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4663" y="1773238"/>
            <a:ext cx="4319587" cy="935037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Когда Лермонтову было 2 года и 4 месяца, умерла его мать.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600" b="1" dirty="0" smtClean="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600" b="1" dirty="0" smtClean="0"/>
              <a:t>     </a:t>
            </a:r>
            <a:endParaRPr lang="ru-RU" sz="600" dirty="0" smtClean="0"/>
          </a:p>
        </p:txBody>
      </p:sp>
      <p:pic>
        <p:nvPicPr>
          <p:cNvPr id="12294" name="Picture 8" descr="6c9efc95c4b9a68ab1d38d82ecbd908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3141663"/>
            <a:ext cx="21383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4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арский пруд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522413"/>
            <a:ext cx="582453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3333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3" name="Picture 7" descr="attach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814387" cy="1125538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395288" y="1281113"/>
            <a:ext cx="8748712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6827838" y="4867275"/>
            <a:ext cx="2035175" cy="10795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chemeClr val="accent1"/>
                </a:solidFill>
                <a:latin typeface="Times New Roman" pitchFamily="18" charset="0"/>
              </a:rPr>
              <a:t>Большой пруд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835025" y="1471613"/>
            <a:ext cx="119063" cy="4451350"/>
          </a:xfrm>
          <a:prstGeom prst="rect">
            <a:avLst/>
          </a:prstGeom>
          <a:gradFill rotWithShape="1">
            <a:gsLst>
              <a:gs pos="0">
                <a:srgbClr val="0047FF"/>
              </a:gs>
              <a:gs pos="6500">
                <a:srgbClr val="000082"/>
              </a:gs>
              <a:gs pos="14000">
                <a:srgbClr val="0047FF"/>
              </a:gs>
              <a:gs pos="21001">
                <a:srgbClr val="000082"/>
              </a:gs>
              <a:gs pos="28500">
                <a:srgbClr val="0047FF"/>
              </a:gs>
              <a:gs pos="36000">
                <a:srgbClr val="000082"/>
              </a:gs>
              <a:gs pos="43500">
                <a:srgbClr val="0047FF"/>
              </a:gs>
              <a:gs pos="50000">
                <a:srgbClr val="000082"/>
              </a:gs>
              <a:gs pos="56500">
                <a:srgbClr val="0047FF"/>
              </a:gs>
              <a:gs pos="64000">
                <a:srgbClr val="000082"/>
              </a:gs>
              <a:gs pos="71500">
                <a:srgbClr val="0047FF"/>
              </a:gs>
              <a:gs pos="78999">
                <a:srgbClr val="000082"/>
              </a:gs>
              <a:gs pos="86000">
                <a:srgbClr val="0047FF"/>
              </a:gs>
              <a:gs pos="935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6719888" y="1471613"/>
            <a:ext cx="119062" cy="4451350"/>
          </a:xfrm>
          <a:prstGeom prst="rect">
            <a:avLst/>
          </a:prstGeom>
          <a:gradFill rotWithShape="1">
            <a:gsLst>
              <a:gs pos="0">
                <a:srgbClr val="0047FF"/>
              </a:gs>
              <a:gs pos="6500">
                <a:srgbClr val="000082"/>
              </a:gs>
              <a:gs pos="14000">
                <a:srgbClr val="0047FF"/>
              </a:gs>
              <a:gs pos="21001">
                <a:srgbClr val="000082"/>
              </a:gs>
              <a:gs pos="28500">
                <a:srgbClr val="0047FF"/>
              </a:gs>
              <a:gs pos="36000">
                <a:srgbClr val="000082"/>
              </a:gs>
              <a:gs pos="43500">
                <a:srgbClr val="0047FF"/>
              </a:gs>
              <a:gs pos="50000">
                <a:srgbClr val="000082"/>
              </a:gs>
              <a:gs pos="56500">
                <a:srgbClr val="0047FF"/>
              </a:gs>
              <a:gs pos="64000">
                <a:srgbClr val="000082"/>
              </a:gs>
              <a:gs pos="71500">
                <a:srgbClr val="0047FF"/>
              </a:gs>
              <a:gs pos="78999">
                <a:srgbClr val="000082"/>
              </a:gs>
              <a:gs pos="86000">
                <a:srgbClr val="0047FF"/>
              </a:gs>
              <a:gs pos="935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6719888" y="1471613"/>
            <a:ext cx="119062" cy="4451350"/>
          </a:xfrm>
          <a:prstGeom prst="rect">
            <a:avLst/>
          </a:prstGeom>
          <a:gradFill rotWithShape="1">
            <a:gsLst>
              <a:gs pos="0">
                <a:srgbClr val="0047FF"/>
              </a:gs>
              <a:gs pos="6500">
                <a:srgbClr val="000082"/>
              </a:gs>
              <a:gs pos="14000">
                <a:srgbClr val="0047FF"/>
              </a:gs>
              <a:gs pos="21001">
                <a:srgbClr val="000082"/>
              </a:gs>
              <a:gs pos="28500">
                <a:srgbClr val="0047FF"/>
              </a:gs>
              <a:gs pos="36000">
                <a:srgbClr val="000082"/>
              </a:gs>
              <a:gs pos="43500">
                <a:srgbClr val="0047FF"/>
              </a:gs>
              <a:gs pos="50000">
                <a:srgbClr val="000082"/>
              </a:gs>
              <a:gs pos="56500">
                <a:srgbClr val="0047FF"/>
              </a:gs>
              <a:gs pos="64000">
                <a:srgbClr val="000082"/>
              </a:gs>
              <a:gs pos="71500">
                <a:srgbClr val="0047FF"/>
              </a:gs>
              <a:gs pos="78999">
                <a:srgbClr val="000082"/>
              </a:gs>
              <a:gs pos="86000">
                <a:srgbClr val="0047FF"/>
              </a:gs>
              <a:gs pos="935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 rot="5400000">
            <a:off x="3786187" y="-1477962"/>
            <a:ext cx="119063" cy="6002338"/>
          </a:xfrm>
          <a:prstGeom prst="rect">
            <a:avLst/>
          </a:prstGeom>
          <a:gradFill rotWithShape="1">
            <a:gsLst>
              <a:gs pos="0">
                <a:srgbClr val="0047FF"/>
              </a:gs>
              <a:gs pos="6500">
                <a:srgbClr val="000082"/>
              </a:gs>
              <a:gs pos="14000">
                <a:srgbClr val="0047FF"/>
              </a:gs>
              <a:gs pos="21001">
                <a:srgbClr val="000082"/>
              </a:gs>
              <a:gs pos="28500">
                <a:srgbClr val="0047FF"/>
              </a:gs>
              <a:gs pos="36000">
                <a:srgbClr val="000082"/>
              </a:gs>
              <a:gs pos="43500">
                <a:srgbClr val="0047FF"/>
              </a:gs>
              <a:gs pos="50000">
                <a:srgbClr val="000082"/>
              </a:gs>
              <a:gs pos="56500">
                <a:srgbClr val="0047FF"/>
              </a:gs>
              <a:gs pos="64000">
                <a:srgbClr val="000082"/>
              </a:gs>
              <a:gs pos="71500">
                <a:srgbClr val="0047FF"/>
              </a:gs>
              <a:gs pos="78999">
                <a:srgbClr val="000082"/>
              </a:gs>
              <a:gs pos="86000">
                <a:srgbClr val="0047FF"/>
              </a:gs>
              <a:gs pos="935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6"/>
          <p:cNvSpPr>
            <a:spLocks noChangeArrowheads="1"/>
          </p:cNvSpPr>
          <p:nvPr/>
        </p:nvSpPr>
        <p:spPr bwMode="auto">
          <a:xfrm rot="5400000">
            <a:off x="3786187" y="2868613"/>
            <a:ext cx="119063" cy="6002338"/>
          </a:xfrm>
          <a:prstGeom prst="rect">
            <a:avLst/>
          </a:prstGeom>
          <a:gradFill rotWithShape="1">
            <a:gsLst>
              <a:gs pos="0">
                <a:srgbClr val="0047FF"/>
              </a:gs>
              <a:gs pos="6500">
                <a:srgbClr val="000082"/>
              </a:gs>
              <a:gs pos="14000">
                <a:srgbClr val="0047FF"/>
              </a:gs>
              <a:gs pos="21001">
                <a:srgbClr val="000082"/>
              </a:gs>
              <a:gs pos="28500">
                <a:srgbClr val="0047FF"/>
              </a:gs>
              <a:gs pos="36000">
                <a:srgbClr val="000082"/>
              </a:gs>
              <a:gs pos="43500">
                <a:srgbClr val="0047FF"/>
              </a:gs>
              <a:gs pos="50000">
                <a:srgbClr val="000082"/>
              </a:gs>
              <a:gs pos="56500">
                <a:srgbClr val="0047FF"/>
              </a:gs>
              <a:gs pos="64000">
                <a:srgbClr val="000082"/>
              </a:gs>
              <a:gs pos="71500">
                <a:srgbClr val="0047FF"/>
              </a:gs>
              <a:gs pos="78999">
                <a:srgbClr val="000082"/>
              </a:gs>
              <a:gs pos="86000">
                <a:srgbClr val="0047FF"/>
              </a:gs>
              <a:gs pos="935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48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Да, были люди в наше время…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&quot;А. В. Кондратьев. Иллюстрация к стихотворению М. Ю. Лермонтова «Бородино»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3518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0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467378"/>
                </a:solidFill>
              </a:rPr>
              <a:t>Рука бойцов колоть устала…</a:t>
            </a:r>
          </a:p>
        </p:txBody>
      </p:sp>
      <p:pic>
        <p:nvPicPr>
          <p:cNvPr id="17411" name="Picture 4" descr="&quot;А. В. Кондратьев. Иллюстрация к стихотворению М. Ю. Лермонтова «Бородино»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64087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804025" y="1268413"/>
            <a:ext cx="23399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solidFill>
                  <a:srgbClr val="663300"/>
                </a:solidFill>
              </a:rPr>
              <a:t>«Более нежели из тысячи пушек с обеих сторон свер-кало пламя и гре-мел оглушитель-ный гром, от кото-рого дрожала зем-ля. От выстрелов дымом заволокло все поле. Ядра, с визгом ударяясь о землю, выбрасы-вали кусты и взры-вали поле, как плугом.»       Особенно сильный бой разгорелся у редута Раевского.</a:t>
            </a:r>
          </a:p>
        </p:txBody>
      </p:sp>
      <p:pic>
        <p:nvPicPr>
          <p:cNvPr id="17413" name="Picture 6" descr="&quot;А. В. Кондратьев. Иллюстрация к стихотворению М. Ю. Лермонтова «Бородино»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64087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&quot;А. В. Кондратьев. Иллюстрация к стихотворению М. Ю. Лермонтова «Бородино»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640873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&quot;А. В. Кондратьев. Иллюстрация к стихотворению М. Ю. Лермонтова «Бородино»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640873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1296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1830 -1832гг. Учеба в Благородном пансионе при Московском университете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715375" cy="5715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r>
              <a:rPr lang="ru-RU" sz="1800" b="1" i="1" dirty="0" smtClean="0"/>
              <a:t>1828 год- принят в </a:t>
            </a:r>
            <a:r>
              <a:rPr lang="en-US" sz="1800" b="1" i="1" dirty="0" smtClean="0"/>
              <a:t>IV</a:t>
            </a:r>
            <a:r>
              <a:rPr lang="ru-RU" sz="1800" b="1" i="1" dirty="0" smtClean="0"/>
              <a:t> класс Московского университетского благородного пансиона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ru-RU" sz="18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Святое место! Помню я, как сон,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Твои кафедры, залы, коридоры,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Твоих сынов заносчивые споры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О Боге, о Вселенной…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34820" name="Рисунок 5" descr="Дом на Малой Молчанов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28813"/>
            <a:ext cx="507206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1830 год- поступил в Московский университет на нравственно-политическое отделение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   В 15 лет Лермонтов становится студентом Московского университета. Стихи теперь для него  уже – потребность души, поэтический дневник, в котором отражается всё, что волнует юношу.</a:t>
            </a:r>
          </a:p>
        </p:txBody>
      </p:sp>
      <p:pic>
        <p:nvPicPr>
          <p:cNvPr id="35844" name="Рисунок 3" descr="Московски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489743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5219700" y="2924175"/>
            <a:ext cx="39243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i="1">
                <a:solidFill>
                  <a:srgbClr val="00B050"/>
                </a:solidFill>
                <a:latin typeface="Century Schoolbook" pitchFamily="18" charset="0"/>
              </a:rPr>
              <a:t>«Москва не безмолвная громада камней  холодных…</a:t>
            </a:r>
          </a:p>
          <a:p>
            <a:pPr>
              <a:buFont typeface="Wingdings" pitchFamily="2" charset="2"/>
              <a:buNone/>
            </a:pPr>
            <a:r>
              <a:rPr lang="ru-RU" i="1">
                <a:solidFill>
                  <a:srgbClr val="00B050"/>
                </a:solidFill>
                <a:latin typeface="Century Schoolbook" pitchFamily="18" charset="0"/>
              </a:rPr>
              <a:t> Нет! У нее есть своя душа, своя жизнь»</a:t>
            </a:r>
          </a:p>
        </p:txBody>
      </p:sp>
    </p:spTree>
    <p:extLst>
      <p:ext uri="{BB962C8B-B14F-4D97-AF65-F5344CB8AC3E}">
        <p14:creationId xmlns:p14="http://schemas.microsoft.com/office/powerpoint/2010/main" val="5236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725487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Лермонтов рисует Кавказ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0179" name="Picture 2" descr="C:\Documents and Settings\Admin\Мои документы\Мои результаты сканировани\2008-11 (ноя)\сканирование0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312" r="2838" b="4118"/>
          <a:stretch>
            <a:fillRect/>
          </a:stretch>
        </p:blipFill>
        <p:spPr>
          <a:xfrm>
            <a:off x="0" y="1285875"/>
            <a:ext cx="6732588" cy="5572125"/>
          </a:xfrm>
        </p:spPr>
      </p:pic>
      <p:pic>
        <p:nvPicPr>
          <p:cNvPr id="50180" name="Рисунок 4" descr="Черкес. Картина работы Лермонтов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16335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Столыпин А. А.  (Монго) в костюме курда. 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876"/>
            <a:ext cx="15621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03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1203" name="Picture 4" descr="Вид Тифлиса. Картина М.Ю. Лермонто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76250"/>
            <a:ext cx="7993062" cy="5994400"/>
          </a:xfrm>
          <a:noFill/>
        </p:spPr>
      </p:pic>
    </p:spTree>
    <p:extLst>
      <p:ext uri="{BB962C8B-B14F-4D97-AF65-F5344CB8AC3E}">
        <p14:creationId xmlns:p14="http://schemas.microsoft.com/office/powerpoint/2010/main" val="15476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8" name="Picture 4" descr="Крестовая гора. М.Ю. Лермо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8371" name="Picture 4" descr="pyatig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8748713" cy="6408738"/>
          </a:xfrm>
          <a:noFill/>
        </p:spPr>
      </p:pic>
    </p:spTree>
    <p:extLst>
      <p:ext uri="{BB962C8B-B14F-4D97-AF65-F5344CB8AC3E}">
        <p14:creationId xmlns:p14="http://schemas.microsoft.com/office/powerpoint/2010/main" val="26932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Цель: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827584" y="260648"/>
            <a:ext cx="714375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показать </a:t>
            </a:r>
            <a:r>
              <a:rPr lang="ru-RU" sz="4400" b="1" dirty="0">
                <a:solidFill>
                  <a:srgbClr val="0070C0"/>
                </a:solidFill>
              </a:rPr>
              <a:t>преимущества  использования </a:t>
            </a:r>
            <a:r>
              <a:rPr lang="ru-RU" sz="4400" b="1" dirty="0" smtClean="0">
                <a:solidFill>
                  <a:srgbClr val="0070C0"/>
                </a:solidFill>
              </a:rPr>
              <a:t>ЦОР </a:t>
            </a:r>
            <a:endParaRPr lang="ru-RU" sz="4400" b="1" dirty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в учебном процессе.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4" name="Picture 2" descr="F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071938"/>
            <a:ext cx="20716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0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419475" y="333375"/>
            <a:ext cx="4968875" cy="2159000"/>
          </a:xfrm>
        </p:spPr>
        <p:txBody>
          <a:bodyPr/>
          <a:lstStyle/>
          <a:p>
            <a:pPr>
              <a:defRPr/>
            </a:pPr>
            <a:r>
              <a:rPr lang="ru-RU" sz="3600" u="sng">
                <a:solidFill>
                  <a:srgbClr val="009900"/>
                </a:solidFill>
              </a:rPr>
              <a:t>А.П.Шан-Гирей</a:t>
            </a:r>
            <a:r>
              <a:rPr lang="ru-RU" sz="3600">
                <a:solidFill>
                  <a:srgbClr val="009900"/>
                </a:solidFill>
              </a:rPr>
              <a:t>, </a:t>
            </a:r>
            <a:br>
              <a:rPr lang="ru-RU" sz="3600">
                <a:solidFill>
                  <a:srgbClr val="009900"/>
                </a:solidFill>
              </a:rPr>
            </a:br>
            <a:r>
              <a:rPr lang="ru-RU" sz="3200">
                <a:solidFill>
                  <a:srgbClr val="009900"/>
                </a:solidFill>
              </a:rPr>
              <a:t>троюродный брат поэта, вспоминал:</a:t>
            </a:r>
            <a:r>
              <a:rPr lang="ru-RU"/>
              <a:t> 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55750" y="2060575"/>
            <a:ext cx="7588250" cy="4797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-RU" i="1" smtClean="0"/>
          </a:p>
          <a:p>
            <a:pPr>
              <a:lnSpc>
                <a:spcPct val="90000"/>
              </a:lnSpc>
            </a:pPr>
            <a:endParaRPr lang="ru-RU" i="1" smtClean="0"/>
          </a:p>
          <a:p>
            <a:pPr>
              <a:lnSpc>
                <a:spcPct val="90000"/>
              </a:lnSpc>
            </a:pPr>
            <a:r>
              <a:rPr lang="ru-RU" i="1" smtClean="0"/>
              <a:t>                       </a:t>
            </a:r>
            <a:r>
              <a:rPr lang="ru-RU" b="1" i="1" smtClean="0"/>
              <a:t>«</a:t>
            </a:r>
            <a:r>
              <a:rPr lang="ru-RU" b="1" i="1" smtClean="0">
                <a:solidFill>
                  <a:srgbClr val="003300"/>
                </a:solidFill>
              </a:rPr>
              <a:t>В январе 1837 г. мы все были        внезапно поражены слухом о смерти  Пушкина &lt;…&gt;Лермонтов не был лично знаком с Пушкиным, но мог и умел ценить его. Под свежим ещё влиянием истинного горя и негодования, возбуждённым в нем святотатственным убийством, он, в один присест, написал несколько строф, разнесшихся в два дня по всему городу».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3034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864475" y="14827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ru-RU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1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mtClean="0"/>
              <a:t>1837 год</a:t>
            </a:r>
          </a:p>
        </p:txBody>
      </p:sp>
      <p:pic>
        <p:nvPicPr>
          <p:cNvPr id="39939" name="Picture 4" descr="pushki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3606800" cy="4319588"/>
          </a:xfrm>
          <a:noFill/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951288" y="1628775"/>
            <a:ext cx="4941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Погиб поэт! Невольник чести – </a:t>
            </a:r>
          </a:p>
          <a:p>
            <a:pPr eaLnBrk="1" hangingPunct="1"/>
            <a:endParaRPr lang="ru-RU" sz="2400">
              <a:latin typeface="Times New Roman" pitchFamily="18" charset="0"/>
            </a:endParaRPr>
          </a:p>
          <a:p>
            <a:pPr eaLnBrk="1" hangingPunct="1"/>
            <a:r>
              <a:rPr lang="ru-RU" sz="2400">
                <a:latin typeface="Times New Roman" pitchFamily="18" charset="0"/>
              </a:rPr>
              <a:t>Пал, оклеветанный молвой,</a:t>
            </a:r>
          </a:p>
          <a:p>
            <a:pPr eaLnBrk="1" hangingPunct="1"/>
            <a:endParaRPr lang="ru-RU" sz="2400">
              <a:latin typeface="Times New Roman" pitchFamily="18" charset="0"/>
            </a:endParaRPr>
          </a:p>
          <a:p>
            <a:pPr eaLnBrk="1" hangingPunct="1"/>
            <a:r>
              <a:rPr lang="ru-RU" sz="2400">
                <a:latin typeface="Times New Roman" pitchFamily="18" charset="0"/>
              </a:rPr>
              <a:t>С свинцом в груди и жаждой мести,</a:t>
            </a:r>
          </a:p>
          <a:p>
            <a:pPr eaLnBrk="1" hangingPunct="1"/>
            <a:endParaRPr lang="ru-RU" sz="2400">
              <a:latin typeface="Times New Roman" pitchFamily="18" charset="0"/>
            </a:endParaRPr>
          </a:p>
          <a:p>
            <a:pPr eaLnBrk="1" hangingPunct="1"/>
            <a:r>
              <a:rPr lang="ru-RU" sz="2400">
                <a:latin typeface="Times New Roman" pitchFamily="18" charset="0"/>
              </a:rPr>
              <a:t>Поникнув гордой головой!..</a:t>
            </a:r>
          </a:p>
          <a:p>
            <a:pPr eaLnBrk="1" hangingPunct="1"/>
            <a:endParaRPr lang="ru-RU" sz="2400">
              <a:latin typeface="Times New Roman" pitchFamily="18" charset="0"/>
            </a:endParaRPr>
          </a:p>
          <a:p>
            <a:pPr eaLnBrk="1" hangingPunct="1"/>
            <a:r>
              <a:rPr lang="ru-RU" sz="2400">
                <a:latin typeface="Times New Roman" pitchFamily="18" charset="0"/>
              </a:rPr>
              <a:t>                               «Смерть поэта»</a:t>
            </a:r>
          </a:p>
        </p:txBody>
      </p:sp>
    </p:spTree>
    <p:extLst>
      <p:ext uri="{BB962C8B-B14F-4D97-AF65-F5344CB8AC3E}">
        <p14:creationId xmlns:p14="http://schemas.microsoft.com/office/powerpoint/2010/main" val="33067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5327650" cy="53292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/>
              <a:t/>
            </a:r>
            <a:br>
              <a:rPr lang="ru-RU" sz="2000"/>
            </a:br>
            <a:r>
              <a:rPr lang="ru-RU" sz="2400" i="1">
                <a:solidFill>
                  <a:srgbClr val="000000"/>
                </a:solidFill>
              </a:rPr>
              <a:t>«Приятные стихи, нечего сказать; я послал &lt;…&gt; осмотреть бумаги Лермонтова &lt;…&gt;. Пока что я велел старшему медику гвардейского корпуса посетить этого господина и удостовериться, не помешан ли он; а затем мы поступим с ним согласно закону».     </a:t>
            </a:r>
            <a:br>
              <a:rPr lang="ru-RU" sz="2400" i="1">
                <a:solidFill>
                  <a:srgbClr val="000000"/>
                </a:solidFill>
              </a:rPr>
            </a:br>
            <a:r>
              <a:rPr lang="ru-RU" sz="2000" i="1"/>
              <a:t/>
            </a:r>
            <a:br>
              <a:rPr lang="ru-RU" sz="2000" i="1"/>
            </a:br>
            <a:r>
              <a:rPr lang="ru-RU" sz="2000" i="1"/>
              <a:t/>
            </a:r>
            <a:br>
              <a:rPr lang="ru-RU" sz="2000" i="1"/>
            </a:br>
            <a:r>
              <a:rPr lang="ru-RU" sz="2000" i="1"/>
              <a:t>		</a:t>
            </a:r>
            <a:r>
              <a:rPr lang="ru-RU" sz="3200"/>
              <a:t>Николай </a:t>
            </a:r>
            <a:r>
              <a:rPr lang="en-US" sz="3200"/>
              <a:t>I</a:t>
            </a:r>
            <a:r>
              <a:rPr lang="ru-RU" sz="3200"/>
              <a:t>  </a:t>
            </a:r>
            <a:br>
              <a:rPr lang="ru-RU" sz="3200"/>
            </a:br>
            <a:endParaRPr lang="ru-RU" sz="3200"/>
          </a:p>
        </p:txBody>
      </p:sp>
      <p:pic>
        <p:nvPicPr>
          <p:cNvPr id="40964" name="Picture 4" descr="Николай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60350"/>
            <a:ext cx="2808287" cy="2881313"/>
          </a:xfrm>
          <a:noFill/>
        </p:spPr>
      </p:pic>
    </p:spTree>
    <p:extLst>
      <p:ext uri="{BB962C8B-B14F-4D97-AF65-F5344CB8AC3E}">
        <p14:creationId xmlns:p14="http://schemas.microsoft.com/office/powerpoint/2010/main" val="3807421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547813" y="765175"/>
            <a:ext cx="6121400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Ссылка на Кавказ </a:t>
            </a:r>
          </a:p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1987" name="Picture 4" descr="kavkaz_vid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3088"/>
            <a:ext cx="7273925" cy="33147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250825" y="5734050"/>
            <a:ext cx="84248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FFFF00"/>
                </a:solidFill>
              </a:rPr>
              <a:t>В феврале 1837 года переведен в Нижегородский драгунский полк на Кавказ. Здесь произошло знакомство М.Ю. Лермонтова с В.Г.Белинским и ссыльными декабристами.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42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Произведения поэта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1838 г. – первые главы романа «Герой </a:t>
            </a:r>
            <a:r>
              <a:rPr lang="ru-RU" b="1" dirty="0" smtClean="0">
                <a:solidFill>
                  <a:srgbClr val="002060"/>
                </a:solidFill>
              </a:rPr>
              <a:t> нашего </a:t>
            </a:r>
            <a:r>
              <a:rPr lang="ru-RU" b="1" dirty="0">
                <a:solidFill>
                  <a:srgbClr val="002060"/>
                </a:solidFill>
              </a:rPr>
              <a:t>времени», «Песня про купца Калашникова», поэма  «Демон».</a:t>
            </a:r>
          </a:p>
          <a:p>
            <a:r>
              <a:rPr lang="ru-RU" b="1" dirty="0">
                <a:solidFill>
                  <a:srgbClr val="002060"/>
                </a:solidFill>
              </a:rPr>
              <a:t>Июнь 1838г. – последняя встреча с Варварой  Лопухиной - </a:t>
            </a:r>
            <a:r>
              <a:rPr lang="ru-RU" b="1" dirty="0" err="1">
                <a:solidFill>
                  <a:srgbClr val="002060"/>
                </a:solidFill>
              </a:rPr>
              <a:t>Бахметовой</a:t>
            </a:r>
            <a:r>
              <a:rPr lang="ru-RU" b="1" dirty="0">
                <a:solidFill>
                  <a:srgbClr val="002060"/>
                </a:solidFill>
              </a:rPr>
              <a:t>    в Царском Селе ( под впечатлением от этой встречи поэт написал перевод Гейне «Они любили друг друга»).</a:t>
            </a:r>
          </a:p>
        </p:txBody>
      </p:sp>
    </p:spTree>
    <p:extLst>
      <p:ext uri="{BB962C8B-B14F-4D97-AF65-F5344CB8AC3E}">
        <p14:creationId xmlns:p14="http://schemas.microsoft.com/office/powerpoint/2010/main" val="17427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Произведения поэта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1839г.- поэма «Мцыри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 Дума», «Поэт», «Русалка», « Три пальмы», главы «Героя нашего </a:t>
            </a:r>
            <a:r>
              <a:rPr lang="ru-RU" b="1" dirty="0" err="1">
                <a:solidFill>
                  <a:srgbClr val="002060"/>
                </a:solidFill>
              </a:rPr>
              <a:t>времени</a:t>
            </a:r>
            <a:r>
              <a:rPr lang="ru-RU" b="1" dirty="0" err="1" smtClean="0">
                <a:solidFill>
                  <a:srgbClr val="002060"/>
                </a:solidFill>
              </a:rPr>
              <a:t>».</a:t>
            </a:r>
            <a:r>
              <a:rPr lang="ru-RU" b="1" dirty="0" err="1">
                <a:solidFill>
                  <a:srgbClr val="002060"/>
                </a:solidFill>
              </a:rPr>
              <a:t>Он</a:t>
            </a:r>
            <a:r>
              <a:rPr lang="ru-RU" b="1" dirty="0">
                <a:solidFill>
                  <a:srgbClr val="002060"/>
                </a:solidFill>
              </a:rPr>
              <a:t> популярен, ему открыты двери всех салонов. В Москве приглашён к Гоголю на именины (читал по просьбе Гоголя «Мцыри»).</a:t>
            </a:r>
          </a:p>
          <a:p>
            <a:r>
              <a:rPr lang="ru-RU" b="1" dirty="0">
                <a:solidFill>
                  <a:srgbClr val="002060"/>
                </a:solidFill>
              </a:rPr>
              <a:t> 1840 год - «Тамань» (последняя из глав).</a:t>
            </a:r>
          </a:p>
        </p:txBody>
      </p:sp>
    </p:spTree>
    <p:extLst>
      <p:ext uri="{BB962C8B-B14F-4D97-AF65-F5344CB8AC3E}">
        <p14:creationId xmlns:p14="http://schemas.microsoft.com/office/powerpoint/2010/main" val="27703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260350"/>
            <a:ext cx="3898900" cy="2649538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ru-RU" sz="2400"/>
              <a:t>Пятигорск. Дом Верзилиных, где произошла ссора М.Ю. Лермонтова с Мартыновым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05263"/>
            <a:ext cx="4464050" cy="2160587"/>
          </a:xfrm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Та самая гостиная в доме</a:t>
            </a:r>
          </a:p>
          <a:p>
            <a:pPr>
              <a:buFontTx/>
              <a:buNone/>
            </a:pPr>
            <a:r>
              <a:rPr lang="ru-RU" sz="2400" b="1" smtClean="0"/>
              <a:t>Верзилиных, где в</a:t>
            </a:r>
          </a:p>
          <a:p>
            <a:pPr>
              <a:buFontTx/>
              <a:buNone/>
            </a:pPr>
            <a:r>
              <a:rPr lang="ru-RU" sz="2400" b="1" smtClean="0"/>
              <a:t>последний раз в своей</a:t>
            </a:r>
          </a:p>
          <a:p>
            <a:pPr>
              <a:buFontTx/>
              <a:buNone/>
            </a:pPr>
            <a:r>
              <a:rPr lang="ru-RU" sz="2400" b="1" smtClean="0"/>
              <a:t>жизни М.Ю. Лермонтов танцевал вальс. </a:t>
            </a:r>
          </a:p>
        </p:txBody>
      </p:sp>
      <p:pic>
        <p:nvPicPr>
          <p:cNvPr id="60420" name="Picture 4" descr="Пятигорск Дом Верзилиных, где произошла ссора с Мартынов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392613" cy="34861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komnat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3921125" cy="23574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3333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2576513" cy="3068637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11188" y="3357563"/>
            <a:ext cx="2578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ru-RU" sz="2400" b="1">
                <a:latin typeface="Times New Roman" pitchFamily="18" charset="0"/>
              </a:rPr>
              <a:t>М.Ю. Лермонтов</a:t>
            </a:r>
          </a:p>
          <a:p>
            <a:pPr algn="ctr" eaLnBrk="1" hangingPunct="1"/>
            <a:r>
              <a:rPr kumimoji="1" lang="ru-RU" sz="2400" b="1">
                <a:latin typeface="Times New Roman" pitchFamily="18" charset="0"/>
              </a:rPr>
              <a:t>1814-1841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146925" y="6156325"/>
            <a:ext cx="1997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ru-RU" sz="2000" b="1">
                <a:latin typeface="Times New Roman" pitchFamily="18" charset="0"/>
              </a:rPr>
              <a:t>Н.С. Мартынов</a:t>
            </a:r>
          </a:p>
          <a:p>
            <a:pPr algn="ctr" eaLnBrk="1" hangingPunct="1"/>
            <a:r>
              <a:rPr kumimoji="1" lang="ru-RU" sz="2000" b="1">
                <a:latin typeface="Times New Roman" pitchFamily="18" charset="0"/>
              </a:rPr>
              <a:t>1815-1875</a:t>
            </a:r>
          </a:p>
        </p:txBody>
      </p:sp>
    </p:spTree>
    <p:extLst>
      <p:ext uri="{BB962C8B-B14F-4D97-AF65-F5344CB8AC3E}">
        <p14:creationId xmlns:p14="http://schemas.microsoft.com/office/powerpoint/2010/main" val="1986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                                                                      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51725" y="2209800"/>
            <a:ext cx="185738" cy="714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pic>
        <p:nvPicPr>
          <p:cNvPr id="62468" name="Picture 4" descr="Дуэль Лермонт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61632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333375"/>
            <a:ext cx="5043488" cy="61912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    </a:t>
            </a:r>
            <a:r>
              <a:rPr lang="ru-RU" smtClean="0">
                <a:solidFill>
                  <a:srgbClr val="660033"/>
                </a:solidFill>
              </a:rPr>
              <a:t>Из письма</a:t>
            </a:r>
            <a:r>
              <a:rPr lang="ru-RU" smtClean="0">
                <a:solidFill>
                  <a:srgbClr val="003300"/>
                </a:solidFill>
              </a:rPr>
              <a:t>: </a:t>
            </a:r>
            <a:r>
              <a:rPr lang="ru-RU" i="1" smtClean="0">
                <a:solidFill>
                  <a:srgbClr val="003300"/>
                </a:solidFill>
              </a:rPr>
              <a:t>«Пишу Вам, друг мой, под тяжелым впечатлением только что полученного мною известия. Лермонтов был убит Мартыновым на дуэли на Кавказе. Подробности ужасны. </a:t>
            </a:r>
            <a:r>
              <a:rPr lang="ru-RU" i="1" u="sng" smtClean="0">
                <a:solidFill>
                  <a:srgbClr val="003300"/>
                </a:solidFill>
              </a:rPr>
              <a:t>Он выстрелил в воздух, а противник убил его, стрелял почти в упор</a:t>
            </a:r>
            <a:r>
              <a:rPr lang="ru-RU" i="1" smtClean="0">
                <a:solidFill>
                  <a:srgbClr val="003300"/>
                </a:solidFill>
              </a:rPr>
              <a:t>. Эта смерть &lt;…&gt; наводит на грустные размышления».</a:t>
            </a:r>
            <a:endParaRPr lang="ru-RU" u="sng" smtClean="0">
              <a:solidFill>
                <a:srgbClr val="003300"/>
              </a:solidFill>
            </a:endParaRPr>
          </a:p>
          <a:p>
            <a:endParaRPr lang="ru-RU" smtClean="0">
              <a:solidFill>
                <a:srgbClr val="00330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2466975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258888" y="3789363"/>
            <a:ext cx="2530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Ю.Ф.Самарин</a:t>
            </a:r>
          </a:p>
        </p:txBody>
      </p:sp>
    </p:spTree>
    <p:extLst>
      <p:ext uri="{BB962C8B-B14F-4D97-AF65-F5344CB8AC3E}">
        <p14:creationId xmlns:p14="http://schemas.microsoft.com/office/powerpoint/2010/main" val="25946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9116948"/>
              </p:ext>
            </p:extLst>
          </p:nvPr>
        </p:nvGraphicFramePr>
        <p:xfrm>
          <a:off x="714348" y="139700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28625"/>
            <a:ext cx="8153400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E0C0C"/>
                </a:solidFill>
              </a:rPr>
              <a:t>Педагогические      задачи </a:t>
            </a:r>
            <a:r>
              <a:rPr lang="en-US" b="1" dirty="0" smtClean="0">
                <a:solidFill>
                  <a:srgbClr val="6E0C0C"/>
                </a:solidFill>
              </a:rPr>
              <a:t/>
            </a:r>
            <a:br>
              <a:rPr lang="en-US" b="1" dirty="0" smtClean="0">
                <a:solidFill>
                  <a:srgbClr val="6E0C0C"/>
                </a:solidFill>
              </a:rPr>
            </a:br>
            <a:endParaRPr lang="ru-RU" dirty="0">
              <a:solidFill>
                <a:srgbClr val="6E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135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458200" y="0"/>
            <a:ext cx="74613" cy="2286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2500">
              <a:latin typeface="Monotype Corsiva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47813" y="5908675"/>
            <a:ext cx="4927600" cy="949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>
                <a:latin typeface="Monotype Corsiva" pitchFamily="66" charset="0"/>
              </a:rPr>
              <a:t>    Место дуэли Лермонтова в Пятигорске в наше время</a:t>
            </a:r>
            <a:r>
              <a:rPr lang="ru-RU" sz="1200" smtClean="0"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20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20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smtClean="0">
                <a:latin typeface="Monotype Corsiva" pitchFamily="66" charset="0"/>
              </a:rPr>
              <a:t>   </a:t>
            </a:r>
            <a:endParaRPr lang="ru-RU" sz="1200" smtClean="0">
              <a:latin typeface="Monotype Corsiva" pitchFamily="66" charset="0"/>
            </a:endParaRPr>
          </a:p>
        </p:txBody>
      </p:sp>
      <p:pic>
        <p:nvPicPr>
          <p:cNvPr id="65540" name="Picture 4" descr="Место дуэли Лермонтов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0" y="5876925"/>
            <a:ext cx="9085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Место дуэли М.Ю.Лермонтова у подножия горы Машук г.Пятигорск</a:t>
            </a:r>
          </a:p>
        </p:txBody>
      </p:sp>
      <p:pic>
        <p:nvPicPr>
          <p:cNvPr id="65542" name="Запи15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876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24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424863" cy="14398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/>
              <a:t>    15 июля 1841 года на дуэли с Н. Мартыновым М.Ю. Лермонтов был убит.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 smtClean="0"/>
              <a:t>    Похоронен был в Пятигорске. 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66563" name="Picture 6" descr="lermontov_u_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775575" cy="4743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331913" y="5661025"/>
            <a:ext cx="68897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sz="3200" b="1" i="1">
                <a:latin typeface="Times New Roman" pitchFamily="18" charset="0"/>
              </a:rPr>
              <a:t>«Выпись из метрической книги»</a:t>
            </a:r>
          </a:p>
          <a:p>
            <a:pPr eaLnBrk="1" hangingPunct="1"/>
            <a:r>
              <a:rPr kumimoji="1" lang="ru-RU" sz="2400" b="1">
                <a:latin typeface="Times New Roman" pitchFamily="18" charset="0"/>
              </a:rPr>
              <a:t>        Пятигорского Спасского собора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8137525" cy="533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052513"/>
            <a:ext cx="4176713" cy="4824412"/>
          </a:xfrm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   В апреле 1842 года гроб с телом М.Ю.Лермонтова был перевезен и перезахоронен в Тарханах на фамильном кладбище.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68611" name="Picture 4" descr="10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567238" cy="60213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70659" name="Picture 3" descr="kavkaz_0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4762500" cy="635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148263" y="720676"/>
            <a:ext cx="3995737" cy="23083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</a:rPr>
              <a:t> Представить себе нельзя, до какой высоты этот человек поднялся бы. Если бы не погиб двадцати семи лет.</a:t>
            </a:r>
          </a:p>
          <a:p>
            <a:r>
              <a:rPr lang="ru-RU" sz="2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</a:rPr>
              <a:t>              </a:t>
            </a:r>
            <a:r>
              <a:rPr lang="ru-RU" sz="2400" dirty="0" err="1" smtClean="0">
                <a:solidFill>
                  <a:srgbClr val="000000"/>
                </a:solidFill>
                <a:latin typeface="Tahoma" pitchFamily="34" charset="0"/>
              </a:rPr>
              <a:t>И.Бунин</a:t>
            </a:r>
            <a:endParaRPr lang="ru-RU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148263" y="5749895"/>
            <a:ext cx="339883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8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8555"/>
            <a:ext cx="8597225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«Жизнь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творчество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- дать более полное </a:t>
            </a:r>
            <a:r>
              <a:rPr lang="ru-RU" sz="3600" b="1" dirty="0" smtClean="0">
                <a:solidFill>
                  <a:srgbClr val="C00000"/>
                </a:solidFill>
              </a:rPr>
              <a:t>представление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</a:t>
            </a:r>
            <a:r>
              <a:rPr lang="ru-RU" sz="3600" b="1" dirty="0">
                <a:solidFill>
                  <a:srgbClr val="C00000"/>
                </a:solidFill>
              </a:rPr>
              <a:t>о личности поэта;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C00000"/>
                </a:solidFill>
              </a:rPr>
              <a:t>показать </a:t>
            </a:r>
            <a:r>
              <a:rPr lang="ru-RU" sz="3600" b="1" dirty="0">
                <a:solidFill>
                  <a:srgbClr val="C00000"/>
                </a:solidFill>
              </a:rPr>
              <a:t>закономерность </a:t>
            </a:r>
            <a:r>
              <a:rPr lang="ru-RU" sz="3600" b="1" dirty="0" smtClean="0">
                <a:solidFill>
                  <a:srgbClr val="C00000"/>
                </a:solidFill>
              </a:rPr>
              <a:t>его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трагической судьбы в царской России;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C00000"/>
                </a:solidFill>
              </a:rPr>
              <a:t>добиться эмоционального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восприятия стихов Лермонтова.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0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0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684213" y="515778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FFFF00"/>
                </a:solidFill>
              </a:rPr>
              <a:t>Детство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9700" name="Picture 8" descr="Лермонтов в детств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549275"/>
            <a:ext cx="2943225" cy="4114800"/>
          </a:xfr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5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dos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-28275"/>
            <a:ext cx="8726488" cy="7170738"/>
          </a:xfrm>
          <a:noFill/>
        </p:spPr>
      </p:pic>
    </p:spTree>
    <p:extLst>
      <p:ext uri="{BB962C8B-B14F-4D97-AF65-F5344CB8AC3E}">
        <p14:creationId xmlns:p14="http://schemas.microsoft.com/office/powerpoint/2010/main" val="18879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4895850" cy="9350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Отец поэта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1557338"/>
            <a:ext cx="4038600" cy="4525962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 dirty="0" smtClean="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 smtClean="0"/>
              <a:t>       </a:t>
            </a:r>
            <a:r>
              <a:rPr lang="ru-RU" sz="2000" b="1" dirty="0" smtClean="0"/>
              <a:t>Юрий Петрович, был бедным пехотным капитаном в отставке.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Он окончил Первый кадетский корпус в Петербурге и в 1805-1806гг участвовал в походах за границу во время войн с Францией и Швецией.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Отец будущего поэта был замечательный красавец, но вместе с тем "пустой", "странный" и даже "худой" человек.</a:t>
            </a:r>
            <a:r>
              <a:rPr lang="ru-RU" sz="2000" dirty="0" smtClean="0"/>
              <a:t> </a:t>
            </a:r>
          </a:p>
        </p:txBody>
      </p:sp>
      <p:pic>
        <p:nvPicPr>
          <p:cNvPr id="9220" name="Picture 7" descr="lermontov_u_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327400" cy="44640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3816350" cy="881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Kartika"/>
              </a:rPr>
              <a:t>Мать поэта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</a:t>
            </a:r>
            <a:r>
              <a:rPr lang="ru-RU" sz="2000" b="1" dirty="0" smtClean="0"/>
              <a:t>Поместье Юрия Лермонтова находилось по соседству с селом Васильевским, принадлежавшим роду Арсеньевых.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Красота Юрия Петровича увлекла дочь Арсеньевой, Марию Михайловну, и, несмотря на протест своей родовитой и гордой родни, она стала женой "армейского офицера"; но для ее семьи этот офицер навсегда остался чужим человеком.</a:t>
            </a:r>
            <a:r>
              <a:rPr lang="ru-RU" sz="1800" dirty="0" smtClean="0"/>
              <a:t> </a:t>
            </a:r>
          </a:p>
        </p:txBody>
      </p:sp>
      <p:pic>
        <p:nvPicPr>
          <p:cNvPr id="10244" name="Picture 8" descr="lermontova_m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9481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804</Words>
  <Application>Microsoft Office PowerPoint</Application>
  <PresentationFormat>Экран (4:3)</PresentationFormat>
  <Paragraphs>114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Использование ЦОР  на уроке литературы  в 9 классе по теме: «Жизнь и творчество М.Ю.Лермонтова</vt:lpstr>
      <vt:lpstr>Цель:</vt:lpstr>
      <vt:lpstr>Педагогические      задачи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Да, были люди в наше время…</vt:lpstr>
      <vt:lpstr>Рука бойцов колоть устала…</vt:lpstr>
      <vt:lpstr>1830 -1832гг. Учеба в Благородном пансионе при Московском университете </vt:lpstr>
      <vt:lpstr>1830 год- поступил в Московский университет на нравственно-политическое отделение </vt:lpstr>
      <vt:lpstr>Лермонтов рисует Кавказ</vt:lpstr>
      <vt:lpstr>Презентация PowerPoint</vt:lpstr>
      <vt:lpstr>Презентация PowerPoint</vt:lpstr>
      <vt:lpstr>Презентация PowerPoint</vt:lpstr>
      <vt:lpstr>А.П.Шан-Гирей,  троюродный брат поэта, вспоминал: </vt:lpstr>
      <vt:lpstr>1837 год</vt:lpstr>
      <vt:lpstr> «Приятные стихи, нечего сказать; я послал &lt;…&gt; осмотреть бумаги Лермонтова &lt;…&gt;. Пока что я велел старшему медику гвардейского корпуса посетить этого господина и удостовериться, не помешан ли он; а затем мы поступим с ним согласно закону».          Николай I   </vt:lpstr>
      <vt:lpstr>Презентация PowerPoint</vt:lpstr>
      <vt:lpstr>Произведения поэта</vt:lpstr>
      <vt:lpstr>Произведения поэта</vt:lpstr>
      <vt:lpstr>Пятигорск. Дом Верзилиных, где произошла ссора М.Ю. Лермонтова с Мартыновым</vt:lpstr>
      <vt:lpstr>Презентация PowerPoint</vt:lpstr>
      <vt:lpstr>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2012-10-21T09:09:58Z</dcterms:created>
  <dcterms:modified xsi:type="dcterms:W3CDTF">2013-01-09T18:02:08Z</dcterms:modified>
</cp:coreProperties>
</file>