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57" r:id="rId4"/>
    <p:sldId id="269" r:id="rId5"/>
    <p:sldId id="27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8" r:id="rId15"/>
    <p:sldId id="268" r:id="rId16"/>
    <p:sldId id="271" r:id="rId17"/>
    <p:sldId id="275" r:id="rId18"/>
    <p:sldId id="274" r:id="rId19"/>
    <p:sldId id="278" r:id="rId20"/>
    <p:sldId id="272" r:id="rId21"/>
    <p:sldId id="276" r:id="rId22"/>
    <p:sldId id="273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8C9D6-744B-4547-86F6-A4AFD9592ED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666C1-2BA8-4ACC-9E01-8A5DC9C78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8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55EC0-CD3C-4076-82C8-1E3FCFCCCB18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76058-8217-4BEB-99AA-DF7726E13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76058-8217-4BEB-99AA-DF7726E135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4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76058-8217-4BEB-99AA-DF7726E135F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1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44AED9-BF53-456E-8E9B-8FCD87B317AC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2F29CD-05C2-40F4-8A5E-47846583C7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87718" y="204400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43924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tt-RU" sz="9600" b="1" i="1" u="sng" dirty="0" smtClean="0">
                <a:solidFill>
                  <a:srgbClr val="7030A0"/>
                </a:solidFill>
              </a:rPr>
              <a:t>Минем тылсымлы әкиятем.</a:t>
            </a:r>
            <a:endParaRPr lang="ru-RU" sz="96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95536" y="404664"/>
            <a:ext cx="8352928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10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 b="3243"/>
          <a:stretch>
            <a:fillRect/>
          </a:stretch>
        </p:blipFill>
        <p:spPr>
          <a:xfrm>
            <a:off x="395536" y="404664"/>
            <a:ext cx="8194439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42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4664"/>
            <a:ext cx="8136904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57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2832"/>
          <a:stretch>
            <a:fillRect/>
          </a:stretch>
        </p:blipFill>
        <p:spPr>
          <a:xfrm>
            <a:off x="467544" y="476672"/>
            <a:ext cx="8280920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57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67544" y="260648"/>
            <a:ext cx="828092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22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323528" y="445263"/>
            <a:ext cx="8266447" cy="5936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5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52663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474511"/>
              </p:ext>
            </p:extLst>
          </p:nvPr>
        </p:nvGraphicFramePr>
        <p:xfrm>
          <a:off x="827583" y="404664"/>
          <a:ext cx="7632850" cy="6169152"/>
        </p:xfrm>
        <a:graphic>
          <a:graphicData uri="http://schemas.openxmlformats.org/drawingml/2006/table">
            <a:tbl>
              <a:tblPr firstRow="1" firstCol="1" bandRow="1"/>
              <a:tblGrid>
                <a:gridCol w="797016"/>
                <a:gridCol w="787383"/>
                <a:gridCol w="851593"/>
                <a:gridCol w="852397"/>
                <a:gridCol w="854002"/>
                <a:gridCol w="854002"/>
                <a:gridCol w="854002"/>
                <a:gridCol w="854002"/>
                <a:gridCol w="133846"/>
                <a:gridCol w="794607"/>
              </a:tblGrid>
              <a:tr h="72861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Ө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Ә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7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Ө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5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Ә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Ә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Ә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Ә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Ң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10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Ү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Ә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61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57425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6864" cy="1368152"/>
          </a:xfrm>
        </p:spPr>
        <p:txBody>
          <a:bodyPr>
            <a:noAutofit/>
          </a:bodyPr>
          <a:lstStyle/>
          <a:p>
            <a:pPr algn="ctr"/>
            <a:r>
              <a:rPr lang="tt-RU" sz="8800" b="1" i="1" dirty="0" smtClean="0">
                <a:solidFill>
                  <a:srgbClr val="7030A0"/>
                </a:solidFill>
              </a:rPr>
              <a:t>СИНКВЕЙН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843808" y="2348880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09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352927" cy="5904656"/>
          </a:xfrm>
        </p:spPr>
        <p:txBody>
          <a:bodyPr>
            <a:normAutofit/>
          </a:bodyPr>
          <a:lstStyle/>
          <a:p>
            <a:pPr algn="just"/>
            <a:r>
              <a:rPr lang="tt-RU" sz="3200" dirty="0" smtClean="0"/>
              <a:t>1 юл – синквейнның эчтәлеген белдерүче 1 төп сүз исем (тема).</a:t>
            </a:r>
          </a:p>
          <a:p>
            <a:pPr algn="just"/>
            <a:r>
              <a:rPr lang="tt-RU" sz="3200" dirty="0" smtClean="0"/>
              <a:t>2 юл – синквейнның темасын ачучы ике сыйфат.</a:t>
            </a:r>
          </a:p>
          <a:p>
            <a:pPr algn="just"/>
            <a:r>
              <a:rPr lang="tt-RU" sz="3200" dirty="0" smtClean="0"/>
              <a:t>3 юл – синквейн темасына карата эш-хәрәкәтне белдерүче өч фигыл</a:t>
            </a:r>
            <a:r>
              <a:rPr lang="ru-RU" sz="3200" dirty="0" smtClean="0"/>
              <a:t>ь.</a:t>
            </a:r>
            <a:endParaRPr lang="tt-RU" sz="3200" dirty="0" smtClean="0"/>
          </a:p>
          <a:p>
            <a:pPr algn="just"/>
            <a:r>
              <a:rPr lang="tt-RU" sz="3200" dirty="0" smtClean="0"/>
              <a:t>4 юл – темага карата мөнәсәбәтне белдерүче кыска җөмлә.</a:t>
            </a:r>
          </a:p>
          <a:p>
            <a:pPr algn="just"/>
            <a:r>
              <a:rPr lang="tt-RU" sz="3200" dirty="0" smtClean="0"/>
              <a:t>5 юл – темага карата синоним (исем).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655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280920" cy="5904656"/>
          </a:xfrm>
        </p:spPr>
        <p:txBody>
          <a:bodyPr>
            <a:normAutofit/>
          </a:bodyPr>
          <a:lstStyle/>
          <a:p>
            <a:pPr algn="just"/>
            <a:r>
              <a:rPr lang="ru-RU" sz="4800" dirty="0"/>
              <a:t>Отпуск. </a:t>
            </a:r>
          </a:p>
          <a:p>
            <a:pPr algn="just"/>
            <a:r>
              <a:rPr lang="ru-RU" sz="4800" dirty="0" err="1" smtClean="0"/>
              <a:t>Якты</a:t>
            </a:r>
            <a:r>
              <a:rPr lang="ru-RU" sz="4800" dirty="0"/>
              <a:t>, </a:t>
            </a:r>
            <a:r>
              <a:rPr lang="ru-RU" sz="4800" dirty="0" err="1"/>
              <a:t>күңелле</a:t>
            </a:r>
            <a:r>
              <a:rPr lang="ru-RU" sz="4800" dirty="0"/>
              <a:t>. </a:t>
            </a:r>
          </a:p>
          <a:p>
            <a:pPr algn="just"/>
            <a:r>
              <a:rPr lang="ru-RU" sz="4800" dirty="0" err="1" smtClean="0"/>
              <a:t>Йоклыйбыз</a:t>
            </a:r>
            <a:r>
              <a:rPr lang="ru-RU" sz="4800" dirty="0"/>
              <a:t>, </a:t>
            </a:r>
            <a:r>
              <a:rPr lang="ru-RU" sz="4800" dirty="0" err="1"/>
              <a:t>ашыйбыз</a:t>
            </a:r>
            <a:r>
              <a:rPr lang="ru-RU" sz="4800" dirty="0"/>
              <a:t>, ял </a:t>
            </a:r>
            <a:r>
              <a:rPr lang="ru-RU" sz="4800" dirty="0" err="1"/>
              <a:t>итәбез</a:t>
            </a:r>
            <a:r>
              <a:rPr lang="ru-RU" sz="4800" dirty="0"/>
              <a:t>.</a:t>
            </a:r>
          </a:p>
          <a:p>
            <a:pPr algn="just"/>
            <a:r>
              <a:rPr lang="ru-RU" sz="4800" dirty="0" smtClean="0"/>
              <a:t>Ял-</a:t>
            </a:r>
            <a:r>
              <a:rPr lang="ru-RU" sz="4800" dirty="0" err="1" smtClean="0"/>
              <a:t>эш</a:t>
            </a:r>
            <a:r>
              <a:rPr lang="ru-RU" sz="4800" dirty="0" smtClean="0"/>
              <a:t> </a:t>
            </a:r>
            <a:r>
              <a:rPr lang="ru-RU" sz="4800" dirty="0" err="1"/>
              <a:t>түгел</a:t>
            </a:r>
            <a:r>
              <a:rPr lang="ru-RU" sz="4800" dirty="0"/>
              <a:t>! </a:t>
            </a:r>
          </a:p>
          <a:p>
            <a:pPr algn="just"/>
            <a:r>
              <a:rPr lang="ru-RU" sz="4800" dirty="0" err="1" smtClean="0"/>
              <a:t>Бәхет</a:t>
            </a:r>
            <a:r>
              <a:rPr lang="ru-RU" sz="4800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57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640960" cy="2808312"/>
          </a:xfrm>
        </p:spPr>
        <p:txBody>
          <a:bodyPr>
            <a:normAutofit/>
          </a:bodyPr>
          <a:lstStyle/>
          <a:p>
            <a:pPr algn="just"/>
            <a:r>
              <a:rPr lang="tt-RU" sz="4400" b="1" dirty="0" smtClean="0">
                <a:solidFill>
                  <a:srgbClr val="7030A0"/>
                </a:solidFill>
              </a:rPr>
              <a:t>  Уеннар ярдәмендә рус телле укучыларны татар сөйләменә өйрәтү. 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992887" cy="5832648"/>
          </a:xfrm>
        </p:spPr>
        <p:txBody>
          <a:bodyPr>
            <a:normAutofit/>
          </a:bodyPr>
          <a:lstStyle/>
          <a:p>
            <a:pPr algn="just"/>
            <a:r>
              <a:rPr lang="ru-RU" sz="4800" dirty="0" smtClean="0"/>
              <a:t>Г</a:t>
            </a:r>
            <a:r>
              <a:rPr lang="tt-RU" sz="4800" dirty="0" smtClean="0"/>
              <a:t>өлчәчәк.</a:t>
            </a:r>
          </a:p>
          <a:p>
            <a:pPr algn="just"/>
            <a:r>
              <a:rPr lang="tt-RU" sz="4800" dirty="0" smtClean="0"/>
              <a:t>Матур, кызганыч.</a:t>
            </a:r>
          </a:p>
          <a:p>
            <a:pPr algn="just"/>
            <a:r>
              <a:rPr lang="tt-RU" sz="4800" dirty="0" smtClean="0"/>
              <a:t>Кача, ялвара,курка.</a:t>
            </a:r>
          </a:p>
          <a:p>
            <a:pPr algn="just"/>
            <a:r>
              <a:rPr lang="tt-RU" sz="4800" dirty="0" smtClean="0"/>
              <a:t>Аерылганны аю ашар- бүленгәнне бүре ашар.</a:t>
            </a:r>
          </a:p>
          <a:p>
            <a:pPr algn="just"/>
            <a:r>
              <a:rPr lang="tt-RU" sz="4800" dirty="0" smtClean="0"/>
              <a:t>Килен.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405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090950" cy="1440160"/>
          </a:xfrm>
        </p:spPr>
        <p:txBody>
          <a:bodyPr>
            <a:noAutofit/>
          </a:bodyPr>
          <a:lstStyle/>
          <a:p>
            <a:pPr algn="ctr"/>
            <a:r>
              <a:rPr lang="tt-RU" sz="8000" b="1" i="1" dirty="0" smtClean="0">
                <a:solidFill>
                  <a:srgbClr val="7030A0"/>
                </a:solidFill>
              </a:rPr>
              <a:t>Нәтиҗә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987824" y="2348880"/>
            <a:ext cx="396044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6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496944" cy="6048672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73361" y="2635544"/>
            <a:ext cx="3816425" cy="1441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dirty="0" smtClean="0">
                <a:solidFill>
                  <a:srgbClr val="FF0000"/>
                </a:solidFill>
              </a:rPr>
              <a:t>Гөлчәчәк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203848" y="1988840"/>
            <a:ext cx="576064" cy="10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940152" y="1988840"/>
            <a:ext cx="720081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43808" y="4449688"/>
            <a:ext cx="936104" cy="85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32140" y="4293096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27584" y="779562"/>
            <a:ext cx="2808312" cy="16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solidFill>
                  <a:srgbClr val="FF0000"/>
                </a:solidFill>
              </a:rPr>
              <a:t>Кешегә кое казысаң...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76057" y="872716"/>
            <a:ext cx="3168352" cy="1476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solidFill>
                  <a:srgbClr val="FF0000"/>
                </a:solidFill>
              </a:rPr>
              <a:t>Яхшыдан үрнәк ал...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0248" y="4797152"/>
            <a:ext cx="3096344" cy="1594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solidFill>
                  <a:srgbClr val="FF0000"/>
                </a:solidFill>
              </a:rPr>
              <a:t>Иптәшең үзеңнән...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64088" y="4797151"/>
            <a:ext cx="3096344" cy="1594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dirty="0" smtClean="0">
                <a:solidFill>
                  <a:srgbClr val="FF0000"/>
                </a:solidFill>
              </a:rPr>
              <a:t>Кешегә шәфкат</a:t>
            </a:r>
            <a:r>
              <a:rPr lang="ru-RU" sz="2400" dirty="0" smtClean="0">
                <a:solidFill>
                  <a:srgbClr val="FF0000"/>
                </a:solidFill>
              </a:rPr>
              <a:t>ь </a:t>
            </a:r>
            <a:r>
              <a:rPr lang="tt-RU" sz="2400" dirty="0" smtClean="0">
                <a:solidFill>
                  <a:srgbClr val="FF0000"/>
                </a:solidFill>
              </a:rPr>
              <a:t>итеп юл бир...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2" y="620688"/>
            <a:ext cx="7450990" cy="2376264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 smtClean="0">
                <a:solidFill>
                  <a:srgbClr val="7030A0"/>
                </a:solidFill>
              </a:rPr>
              <a:t>Р</a:t>
            </a:r>
            <a:r>
              <a:rPr lang="tt-RU" sz="9600" b="1" i="1" dirty="0" smtClean="0">
                <a:solidFill>
                  <a:srgbClr val="7030A0"/>
                </a:solidFill>
              </a:rPr>
              <a:t>ӘХМӘТ!</a:t>
            </a:r>
            <a:endParaRPr lang="ru-RU" sz="96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2420888"/>
            <a:ext cx="429309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82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arenR"/>
            </a:pPr>
            <a:r>
              <a:rPr lang="ru-RU" sz="4800" b="1" dirty="0" err="1" smtClean="0">
                <a:solidFill>
                  <a:srgbClr val="7030A0"/>
                </a:solidFill>
              </a:rPr>
              <a:t>Хайваннар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турында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әкиятләр</a:t>
            </a:r>
            <a:r>
              <a:rPr lang="ru-RU" sz="4800" b="1" dirty="0" smtClean="0">
                <a:solidFill>
                  <a:srgbClr val="7030A0"/>
                </a:solidFill>
              </a:rPr>
              <a:t>. </a:t>
            </a:r>
          </a:p>
          <a:p>
            <a:pPr marL="914400" indent="-914400">
              <a:buAutoNum type="arabicParenR"/>
            </a:pPr>
            <a:endParaRPr lang="ru-RU" sz="4800" b="1" dirty="0" smtClean="0">
              <a:solidFill>
                <a:srgbClr val="7030A0"/>
              </a:solidFill>
            </a:endParaRPr>
          </a:p>
          <a:p>
            <a:pPr marL="914400" indent="-914400">
              <a:buAutoNum type="arabicParenR" startAt="2"/>
            </a:pPr>
            <a:r>
              <a:rPr lang="ru-RU" sz="4800" b="1" dirty="0" err="1" smtClean="0">
                <a:solidFill>
                  <a:srgbClr val="7030A0"/>
                </a:solidFill>
              </a:rPr>
              <a:t>Тылсымлы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әкиятләр</a:t>
            </a:r>
            <a:r>
              <a:rPr lang="ru-RU" sz="4800" b="1" dirty="0" smtClean="0">
                <a:solidFill>
                  <a:srgbClr val="7030A0"/>
                </a:solidFill>
              </a:rPr>
              <a:t>. </a:t>
            </a:r>
          </a:p>
          <a:p>
            <a:pPr marL="914400" indent="-914400">
              <a:buAutoNum type="arabicParenR" startAt="2"/>
            </a:pPr>
            <a:endParaRPr lang="ru-RU" sz="4800" b="1" dirty="0" smtClean="0">
              <a:solidFill>
                <a:srgbClr val="7030A0"/>
              </a:solidFill>
            </a:endParaRPr>
          </a:p>
          <a:p>
            <a:r>
              <a:rPr lang="ru-RU" sz="4800" b="1" dirty="0" smtClean="0">
                <a:solidFill>
                  <a:srgbClr val="7030A0"/>
                </a:solidFill>
              </a:rPr>
              <a:t>3)	</a:t>
            </a:r>
            <a:r>
              <a:rPr lang="ru-RU" sz="4800" b="1" dirty="0" err="1" smtClean="0">
                <a:solidFill>
                  <a:srgbClr val="7030A0"/>
                </a:solidFill>
              </a:rPr>
              <a:t>Тормыш-көнкүреш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әкиятләре</a:t>
            </a:r>
            <a:r>
              <a:rPr lang="ru-RU" sz="4800" b="1" dirty="0" smtClean="0">
                <a:solidFill>
                  <a:srgbClr val="7030A0"/>
                </a:solidFill>
              </a:rPr>
              <a:t>.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548680"/>
            <a:ext cx="7848872" cy="253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t-RU" sz="6000" b="1" i="1" u="sng" dirty="0" smtClean="0">
                <a:solidFill>
                  <a:srgbClr val="7030A0"/>
                </a:solidFill>
              </a:rPr>
              <a:t>КРОССВОРДЛАР </a:t>
            </a:r>
            <a:endParaRPr lang="ru-RU" sz="6000" b="1" i="1" u="sng" dirty="0">
              <a:solidFill>
                <a:srgbClr val="7030A0"/>
              </a:solidFill>
            </a:endParaRPr>
          </a:p>
        </p:txBody>
      </p:sp>
      <p:pic>
        <p:nvPicPr>
          <p:cNvPr id="31" name="Рисунок 3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131840" y="2520280"/>
            <a:ext cx="374441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0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2663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220922"/>
              </p:ext>
            </p:extLst>
          </p:nvPr>
        </p:nvGraphicFramePr>
        <p:xfrm>
          <a:off x="827583" y="404664"/>
          <a:ext cx="7488835" cy="5832648"/>
        </p:xfrm>
        <a:graphic>
          <a:graphicData uri="http://schemas.openxmlformats.org/drawingml/2006/table">
            <a:tbl>
              <a:tblPr firstRow="1" firstCol="1" bandRow="1"/>
              <a:tblGrid>
                <a:gridCol w="781978"/>
                <a:gridCol w="772527"/>
                <a:gridCol w="835525"/>
                <a:gridCol w="836314"/>
                <a:gridCol w="837889"/>
                <a:gridCol w="837889"/>
                <a:gridCol w="837889"/>
                <a:gridCol w="837889"/>
                <a:gridCol w="131321"/>
                <a:gridCol w="779614"/>
              </a:tblGrid>
              <a:tr h="72861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7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t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5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3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10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61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43" marR="47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57425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547689" cy="543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291" y="476672"/>
            <a:ext cx="340314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3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2487"/>
          <a:stretch>
            <a:fillRect/>
          </a:stretch>
        </p:blipFill>
        <p:spPr>
          <a:xfrm>
            <a:off x="611560" y="260648"/>
            <a:ext cx="8136904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5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r="3437"/>
          <a:stretch>
            <a:fillRect/>
          </a:stretch>
        </p:blipFill>
        <p:spPr>
          <a:xfrm>
            <a:off x="539552" y="260648"/>
            <a:ext cx="7766248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7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1099</TotalTime>
  <Words>164</Words>
  <Application>Microsoft Office PowerPoint</Application>
  <PresentationFormat>Экран (4:3)</PresentationFormat>
  <Paragraphs>265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Минем тылсымлы әкиятем.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</vt:lpstr>
      <vt:lpstr>Презентация PowerPoint</vt:lpstr>
      <vt:lpstr>Презентация PowerPoint</vt:lpstr>
      <vt:lpstr>Презентация PowerPoint</vt:lpstr>
      <vt:lpstr>Нәтиҗә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</dc:creator>
  <cp:lastModifiedBy>Алия</cp:lastModifiedBy>
  <cp:revision>58</cp:revision>
  <dcterms:created xsi:type="dcterms:W3CDTF">2012-01-25T05:47:22Z</dcterms:created>
  <dcterms:modified xsi:type="dcterms:W3CDTF">2012-03-14T18:59:34Z</dcterms:modified>
</cp:coreProperties>
</file>