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90" r:id="rId22"/>
    <p:sldId id="291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2" r:id="rId38"/>
    <p:sldId id="293" r:id="rId39"/>
    <p:sldId id="294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F4F4CC-04F0-4A4F-B2ED-EC37BD18666B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C4B1F9-52AD-412D-9830-97D0D9728E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F4F4CC-04F0-4A4F-B2ED-EC37BD18666B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C4B1F9-52AD-412D-9830-97D0D9728E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F4F4CC-04F0-4A4F-B2ED-EC37BD18666B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C4B1F9-52AD-412D-9830-97D0D9728E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F4F4CC-04F0-4A4F-B2ED-EC37BD18666B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C4B1F9-52AD-412D-9830-97D0D9728E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F4F4CC-04F0-4A4F-B2ED-EC37BD18666B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C4B1F9-52AD-412D-9830-97D0D9728E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F4F4CC-04F0-4A4F-B2ED-EC37BD18666B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C4B1F9-52AD-412D-9830-97D0D9728E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F4F4CC-04F0-4A4F-B2ED-EC37BD18666B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C4B1F9-52AD-412D-9830-97D0D9728E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F4F4CC-04F0-4A4F-B2ED-EC37BD18666B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C4B1F9-52AD-412D-9830-97D0D9728E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F4F4CC-04F0-4A4F-B2ED-EC37BD18666B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C4B1F9-52AD-412D-9830-97D0D9728E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F4F4CC-04F0-4A4F-B2ED-EC37BD18666B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C4B1F9-52AD-412D-9830-97D0D9728E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BFF4F4CC-04F0-4A4F-B2ED-EC37BD18666B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F8C4B1F9-52AD-412D-9830-97D0D9728E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FF4F4CC-04F0-4A4F-B2ED-EC37BD18666B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F8C4B1F9-52AD-412D-9830-97D0D9728E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yandsearch?source=psearch&amp;img_url=http://dic.academic.ru/preview/23487904/dzhalil_m..jpg&amp;p=5&amp;text=%D0%BC%D1%83%D0%B7%D0%B5%D0%B9%20%D0%BC%D1%83%D1%81%D1%8B%20%D0%B4%D0%B6%D0%B0%D0%BB%D0%B8%D0%BB%D1%8F%20%D0%B2%20%D0%BA%D0%B0%D0%B7%D0%B0%D0%BD%D0%B8&amp;noreask=1&amp;pos=152&amp;lr=195&amp;rpt=simag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images.yandex.ru/yandsearch?source=psearch&amp;img_url=http://www.museum.ru/imgB.asp?37577&amp;p=5&amp;text=%D0%BC%D1%83%D0%B7%D0%B5%D0%B9%20%D0%BC%D1%83%D1%81%D1%8B%20%D0%B4%D0%B6%D0%B0%D0%BB%D0%B8%D0%BB%D1%8F%20%D0%B2%20%D0%BA%D0%B0%D0%B7%D0%B0%D0%BD%D0%B8&amp;noreask=1&amp;pos=174&amp;lr=195&amp;rpt=simag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://images.yandex.ru/yandsearch?source=psearch&amp;img_url=http://www.tatar.museum.ru/Jalil/img/Image16_2.jpg&amp;p=4&amp;text=%D0%BC%D1%83%D0%B7%D0%B5%D0%B9%20%D0%BC%D1%83%D1%81%D1%8B%20%D0%B4%D0%B6%D0%B0%D0%BB%D0%B8%D0%BB%D1%8F%20%D0%B2%20%D0%BA%D0%B0%D0%B7%D0%B0%D0%BD%D0%B8&amp;noreask=1&amp;pos=144&amp;lr=195&amp;rpt=simage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drvin.ru/view/images/posts/189/upload/16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real-kremlin.ru/gallery2/d/33226-3/alish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museum.ru/imgB.asp?37645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images.yandex.ru/yandsearch?source=psearch&amp;text=%D0%BC%D1%83%D1%81%D0%B0%20%D0%B4%D0%B6%D0%B0%D0%BB%D0%B8%D0%BB%D1%8C%20%D0%BC%D0%BE%D0%B0%D0%B1%D0%B8%D1%82%D1%81%D0%BA%D0%B0%D1%8F%20%D1%82%D0%B5%D1%82%D1%80%D0%B0%D0%B4%D1%8C&amp;noreask=1&amp;img_url=http://www.proza.ru/pics/2012/03/09/1473.jpg&amp;pos=28&amp;rpt=simage&amp;lr=195&amp;nojs=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tt.wikipedia.org/wiki/%D0%90%D0%B1%D0%B4%D1%83%D0%BB%D0%BB%D0%B0_%D0%90%D0%BB%D0%B8%D1%88" TargetMode="External"/><Relationship Id="rId13" Type="http://schemas.openxmlformats.org/officeDocument/2006/relationships/hyperlink" Target="http://tt.wikipedia.org/wiki/%D0%91%D0%B0%D1%88%D0%BA%D0%BE%D1%80%D1%82%D1%81%D1%82%D0%B0%D0%BD" TargetMode="External"/><Relationship Id="rId3" Type="http://schemas.openxmlformats.org/officeDocument/2006/relationships/hyperlink" Target="http://tt.wikipedia.org/wiki/%D0%90%D0%BA%D1%82%D2%AF%D0%B1%D3%99" TargetMode="External"/><Relationship Id="rId7" Type="http://schemas.openxmlformats.org/officeDocument/2006/relationships/hyperlink" Target="http://tt.wikipedia.org/wiki/%D2%AE%D0%B7%D0%B1%D3%99%D0%BA%D1%81%D1%82%D0%B0%D0%BD" TargetMode="External"/><Relationship Id="rId12" Type="http://schemas.openxmlformats.org/officeDocument/2006/relationships/hyperlink" Target="http://tt.wikipedia.org/wiki/%D0%9C%D3%99%D0%BB%D3%99%D0%B2%D0%B5%D0%B7_%D1%80%D0%B0%D0%B9%D0%BE%D0%BD%D1%8B" TargetMode="External"/><Relationship Id="rId2" Type="http://schemas.openxmlformats.org/officeDocument/2006/relationships/hyperlink" Target="http://tt.wikipedia.org/wiki/%D0%93%D0%B0%D0%B9%D0%BD%D0%B0%D0%BD_%D0%9A%D0%BE%D1%80%D0%BC%D0%B0%D1%88" TargetMode="External"/><Relationship Id="rId16" Type="http://schemas.openxmlformats.org/officeDocument/2006/relationships/hyperlink" Target="http://tt.wikipedia.org/wiki/%D0%AB%D1%80%D1%8B%D0%BC%D0%B1%D1%83%D1%80_%D3%A9%D0%BB%D0%BA%D3%99%D1%81%D0%B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t.wikipedia.org/wiki/%D0%A2%D0%B0%D1%88%D0%BA%D0%B5%D0%BD%D1%82" TargetMode="External"/><Relationship Id="rId11" Type="http://schemas.openxmlformats.org/officeDocument/2006/relationships/hyperlink" Target="http://tt.wikipedia.org/wiki/%D0%A4%D0%BE%D0%B0%D1%82_%D0%91%D1%83%D0%BB%D0%B0%D1%82%D0%BE%D0%B2" TargetMode="External"/><Relationship Id="rId5" Type="http://schemas.openxmlformats.org/officeDocument/2006/relationships/hyperlink" Target="http://tt.wikipedia.org/wiki/%D0%A4%D0%BE%D0%B0%D1%82_%D0%A1%D3%99%D0%B9%D1%84%D0%B5%D0%BB%D0%BC%D3%A9%D0%BB%D0%B5%D0%BA%D0%BE%D0%B2" TargetMode="External"/><Relationship Id="rId15" Type="http://schemas.openxmlformats.org/officeDocument/2006/relationships/hyperlink" Target="http://tt.wikipedia.org/wiki/%D0%9C%D0%BE%D1%81%D1%82%D0%B0%D1%84%D0%B0" TargetMode="External"/><Relationship Id="rId10" Type="http://schemas.openxmlformats.org/officeDocument/2006/relationships/hyperlink" Target="http://tt.wikipedia.org/wiki/%D0%A2%D0%B0%D1%82%D0%B0%D1%80%D1%81%D1%82%D0%B0%D0%BD" TargetMode="External"/><Relationship Id="rId4" Type="http://schemas.openxmlformats.org/officeDocument/2006/relationships/hyperlink" Target="http://tt.wikipedia.org/wiki/%D0%9A%D0%B0%D0%B7%D0%B0%D0%BA%D1%8A%D1%81%D1%82%D0%B0%D0%BD" TargetMode="External"/><Relationship Id="rId9" Type="http://schemas.openxmlformats.org/officeDocument/2006/relationships/hyperlink" Target="http://tt.wikipedia.org/wiki/%D0%9A%D3%A9%D0%B5%D0%BA" TargetMode="External"/><Relationship Id="rId14" Type="http://schemas.openxmlformats.org/officeDocument/2006/relationships/hyperlink" Target="http://tt.wikipedia.org/wiki/%D0%9C%D1%83%D1%81%D0%B0_%D2%96%D3%99%D0%BB%D0%B8%D0%BB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tt.wikipedia.org/w/index.php?title=%D0%90%D0%B1%D0%B4%D1%83%D0%BB%D0%BB%D0%B0_%D0%91%D0%B0%D1%82%D1%82%D0%B0%D0%BB&amp;action=edit&amp;redlink=1" TargetMode="External"/><Relationship Id="rId13" Type="http://schemas.openxmlformats.org/officeDocument/2006/relationships/hyperlink" Target="http://tt.wikipedia.org/wiki/%D3%98%D1%85%D3%99%D1%82_%D0%90%D1%82%D0%BD%D0%B0%D1%88%D0%B5%D0%B2" TargetMode="External"/><Relationship Id="rId3" Type="http://schemas.openxmlformats.org/officeDocument/2006/relationships/hyperlink" Target="http://tt.wikipedia.org/wiki/%D0%98%D1%81%D0%BA%D0%B5_%D0%A2%D1%83%D1%80%D0%B0%D0%B9" TargetMode="External"/><Relationship Id="rId7" Type="http://schemas.openxmlformats.org/officeDocument/2006/relationships/hyperlink" Target="http://tt.wikipedia.org/wiki/%D0%9F%D0%B5%D0%BD%D0%B7%D0%B0_%D3%A9%D0%BB%D0%BA%D3%99%D1%81%D0%B5" TargetMode="External"/><Relationship Id="rId12" Type="http://schemas.openxmlformats.org/officeDocument/2006/relationships/hyperlink" Target="http://tt.wikipedia.org/wiki/%D0%98%D1%81%D0%BA%D0%B5_%D0%9A%D3%99%D1%88%D0%B5%D1%80" TargetMode="External"/><Relationship Id="rId17" Type="http://schemas.openxmlformats.org/officeDocument/2006/relationships/hyperlink" Target="http://tt.wikipedia.org/wiki/%D0%9A%D1%8B%D1%80%D0%B3%D1%8B%D0%B7-%D0%9C%D0%B8%D1%8F%D0%BA%D3%99" TargetMode="External"/><Relationship Id="rId2" Type="http://schemas.openxmlformats.org/officeDocument/2006/relationships/hyperlink" Target="http://tt.wikipedia.org/wiki/%D0%93%D0%B0%D1%80%D0%B8%D1%84_%D0%A8%D0%B0%D0%B1%D0%B0%D0%B5%D0%B2" TargetMode="External"/><Relationship Id="rId16" Type="http://schemas.openxmlformats.org/officeDocument/2006/relationships/hyperlink" Target="http://tt.wikipedia.org/wiki/%D0%A1%D3%99%D0%BB%D0%B8%D0%BC_%D0%91%D0%BE%D1%85%D0%B0%D1%80%D0%BE%D0%B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t.wikipedia.org/wiki/%D0%A3%D1%81%D1%82%D1%8C-%D0%A0%D0%B0%D1%85%D0%BC%D0%B0%D0%BD%D0%BE%D0%B2%D0%BA%D0%B0" TargetMode="External"/><Relationship Id="rId11" Type="http://schemas.openxmlformats.org/officeDocument/2006/relationships/hyperlink" Target="http://tt.wikipedia.org/wiki/%D0%97%D0%B8%D0%BD%D0%BD%D3%99%D1%82_%D0%A5%D3%99%D1%81%D3%99%D0%BD%D0%BE%D0%B2" TargetMode="External"/><Relationship Id="rId5" Type="http://schemas.openxmlformats.org/officeDocument/2006/relationships/hyperlink" Target="http://tt.wikipedia.org/wiki/%D3%98%D1%85%D0%BC%D3%99%D1%82_%D0%A1%D0%B8%D0%BC%D0%B0%D0%B5%D0%B2" TargetMode="External"/><Relationship Id="rId15" Type="http://schemas.openxmlformats.org/officeDocument/2006/relationships/hyperlink" Target="http://tt.wikipedia.org/wiki/%D0%9A%D0%B0%D0%B7%D0%B0%D0%BA%D1%8A%D1%81%D1%82%D0%B0%D0%BD" TargetMode="External"/><Relationship Id="rId10" Type="http://schemas.openxmlformats.org/officeDocument/2006/relationships/hyperlink" Target="http://tt.wikipedia.org/wiki/%D0%A2%D0%B0%D1%82%D0%B0%D1%80%D1%81%D1%82%D0%B0%D0%BD" TargetMode="External"/><Relationship Id="rId4" Type="http://schemas.openxmlformats.org/officeDocument/2006/relationships/hyperlink" Target="http://tt.wikipedia.org/wiki/%D0%91%D0%B0%D1%88%D0%BA%D0%BE%D1%80%D1%82%D1%81%D1%82%D0%B0%D0%BD" TargetMode="External"/><Relationship Id="rId9" Type="http://schemas.openxmlformats.org/officeDocument/2006/relationships/hyperlink" Target="http://tt.wikipedia.org/wiki/%D0%97%D1%83%D1%80_%D0%A2%D0%B8%D0%B3%D3%99%D0%BD%D3%99%D0%BB%D0%B5" TargetMode="External"/><Relationship Id="rId14" Type="http://schemas.openxmlformats.org/officeDocument/2006/relationships/hyperlink" Target="http://tt.wikipedia.org/wiki/%D0%9F%D0%B5%D1%82%D1%80%D0%BE%D0%BF%D0%B0%D0%B2%D0%BB%D0%BE%D0%B2%D1%81%D0%BA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images.yandex.ru/yandsearch?source=psearch&amp;img_url=http://www.kzn.ru/sites/default/files/%D0%9C%D0%BE%D0%B0%D0%B1%D0%B8%D1%82%D1%81%D0%BA%D0%B8%D0%B5%20%D1%82%D0%B5%D1%82%D1%80%D0%B0%D0%B4%D0%B8.jpg&amp;p=1&amp;text=%D0%BC%D1%83%D0%B7%D0%B5%D0%B9%20%D0%BC%D1%83%D1%81%D1%8B%20%D0%B4%D0%B6%D0%B0%D0%BB%D0%B8%D0%BB%D1%8F%20%D0%B2%20%D0%BA%D0%B0%D0%B7%D0%B0%D0%BD%D0%B8&amp;noreask=1&amp;pos=40&amp;lr=195&amp;rpt=simage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kitaphane.tatarstan.ru/file/jal_13.jpg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images.yandex.ru/yandsearch?source=psearch&amp;img_url=http://i.redigo.ru/c175x99/4eb08ba47f5e9.jpg&amp;p=5&amp;text=%D0%BC%D1%83%D0%B7%D0%B5%D0%B9%20%D0%BC%D1%83%D1%81%D1%8B%20%D0%B4%D0%B6%D0%B0%D0%BB%D0%B8%D0%BB%D1%8F%20%D0%B2%20%D0%BA%D0%B0%D0%B7%D0%B0%D0%BD%D0%B8&amp;noreask=1&amp;pos=155&amp;lr=195&amp;rpt=simag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images.yandex.ru/yandsearch?source=psearch&amp;text=%D0%BC%D0%B0%D0%BD%D0%B4%D0%BE%D0%BB%D0%B8%D0%BD%D0%B0%20%D0%BC.%20%D0%B4%D0%B6%D0%B0%D0%BB%D0%B8%D0%BB%D1%8C&amp;noreask=1&amp;img_url=http://h6.img.mediacache.rugion.ru/_i/afisha/events/large/49/32/4932558_1354263256.jpg&amp;pos=12&amp;rpt=simage&amp;lr=195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museum.ru/imgB.asp?30462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images.yandex.ru/yandsearch?source=psearch&amp;text=%D0%BC%D0%B0%D0%BD%D0%B4%D0%BE%D0%BB%D0%B8%D0%BD%D0%B0%20%D0%BC.%20%D0%B4%D0%B6%D0%B0%D0%BB%D0%B8%D0%BB%D1%8C&amp;noreask=1&amp;img_url=http://www.tatar.museum.ru/Jalil/img/Image19.jpg&amp;pos=4&amp;rpt=simage&amp;lr=19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hyperlink" Target="http://www.museum.ru/imgB.asp?10057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2.png"/><Relationship Id="rId2" Type="http://schemas.openxmlformats.org/officeDocument/2006/relationships/hyperlink" Target="http://images.yandex.ru/yandsearch?source=psearch&amp;img_url=http://www.lib.okno.ru/%C4%E6%E0%EB%E8%EB%FC_%EA%ED%E8%E3%E0.jpg&amp;p=3&amp;text=%D0%BC%D1%83%D0%B7%D0%B5%D0%B9%20%D0%BC%D1%83%D1%81%D1%8B%20%D0%B4%D0%B6%D0%B0%D0%BB%D0%B8%D0%BB%D1%8F%20%D0%B2%20%D0%BA%D0%B0%D0%B7%D0%B0%D0%BD%D0%B8&amp;noreask=1&amp;pos=109&amp;lr=195&amp;rpt=sim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atknigafund.ru/books/831/read" TargetMode="External"/><Relationship Id="rId5" Type="http://schemas.openxmlformats.org/officeDocument/2006/relationships/image" Target="../media/image31.jpeg"/><Relationship Id="rId4" Type="http://schemas.openxmlformats.org/officeDocument/2006/relationships/hyperlink" Target="http://images.yandex.ru/yandsearch?text=%D0%BC%D1%83%D1%81%D0%B0%20%D2%97%D3%99%D0%BB%D0%B8%D0%BB%20%D0%BA%D1%8B%D0%B7%D1%8B%D0%BB%20%D1%80%D0%BE%D0%BC%D0%B0%D1%88%D0%BA%D0%B0&amp;img_url=http://dilus1.rusedu.net/gallery/1541/previews/rom_inzila.JPG&amp;pos=2&amp;rpt=simage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museum.ru/imgB.asp?52987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tt.wikipedia.org/wiki/%D0%9C%D1%83%D1%81%D0%B0_%D2%96%D3%99%D0%BB%D0%B8%D0%BB" TargetMode="External"/><Relationship Id="rId2" Type="http://schemas.openxmlformats.org/officeDocument/2006/relationships/hyperlink" Target="http://tt.wikipedia.org/wiki/1954_%D0%B5%D0%BB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iki.iteach.ru/images/7/76/%d0%9c%d1%83%d1%81%d0%b0_%d0%b6%d1%8d%d0%bb%d0%b8%d0%bb.jpg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i1.tatar-inform.ru/image/2010_new/kultura/md.jpg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yandex.ru/yandsearch?source=psearch&amp;img_url=http://img0.temakazan.ru/static/4f7902460162ef4424a2d77cb3fb6b7f/thumbs/media/news/2888/4a93486da1557ed1ddb446b3659e9422.jpg/230x177.jpg&amp;p=1&amp;text=%D0%BC%D1%83%D0%B7%D0%B5%D0%B9%20%D0%BC%D1%83%D1%81%D1%8B%20%D0%B4%D0%B6%D0%B0%D0%BB%D0%B8%D0%BB%D1%8F%20%D0%B2%20%D0%BA%D0%B0%D0%B7%D0%B0%D0%BD%D0%B8&amp;noreask=1&amp;pos=35&amp;lr=195&amp;rpt=simag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images.yandex.ru/yandsearch?source=psearch&amp;img_url=http://www.kazved.ru/uploadimg/603300_34416_%D0%B4%D0%B6%D0%B0%D0%BB%D0%B8%D0%BB%D1%8C.jpg&amp;p=3&amp;text=%D0%BC%D1%83%D1%81%D0%B0%20%D0%B4%D0%B6%D0%B0%D0%BB%D0%B8%D0%BB%D1%8C%20%D0%BC%D0%BE%D0%B0%D0%B1%D0%B8%D1%82%D1%81%D0%BA%D0%B0%D1%8F%20%D1%82%D0%B5%D1%82%D1%80%D0%B0%D0%B4%D1%8C&amp;noreask=1&amp;pos=118&amp;lr=195&amp;rpt=simage&amp;nojs=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hyperlink" Target="http://history-kazan.ru/wp-content/uploads/2011/07/&#1088;&#1072;&#1089;&#1089;&#1082;&#1072;&#1079;&#1099;&#1074;&#1072;&#1077;&#1090;-&#1057;&#1080;&#1088;&#1072;&#1079;&#1077;&#1090;&#1076;&#1080;&#1085;&#1086;&#1074;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atary.spb.ru/images/fotos/items/79585994.jpg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://history-kazan.ru/wp-content/uploads/2012/05/0016%D0%B1-%D0%9C%D1%83%D1%81%D0%B0-%D0%94%D0%B6%D0%B0%D0%BB%D0%B8%D0%BB%D1%8C-%D1%81-%D0%B4%D0%BE%D1%87%D0%B5%D1%80%D1%8C%D1%8E-%D0%A7%D1%83%D0%BB%D0%BF%D0%B0%D0%BD-%D0%9A%D0%B0%D0%B7%D0%B0%D0%BD%D1%8C-1940-41-%D0%B3.%D0%B3.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ages.yandex.ru/yandsearch?source=psearch&amp;img_url=http://www.rt-online.ru/upload/information_system_1/3/8/4/item_38449/information_items_1347369486.jpg&amp;p=4&amp;text=%D0%BC%D1%83%D0%B7%D0%B5%D0%B9%20%D0%BC%D1%83%D1%81%D1%8B%20%D0%B4%D0%B6%D0%B0%D0%BB%D0%B8%D0%BB%D1%8F%20%D0%B2%20%D0%BA%D0%B0%D0%B7%D0%B0%D0%BD%D0%B8&amp;noreask=1&amp;pos=126&amp;lr=195&amp;rpt=simag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hyperlink" Target="http://images.yandex.ru/yandsearch?source=psearch&amp;img_url=http://muscenter.narod.ru/proj/kara/002.jpg&amp;p=2&amp;text=%D0%BC%D1%83%D0%B7%D0%B5%D0%B9%20%D0%BC%D1%83%D1%81%D1%8B%20%D0%B4%D0%B6%D0%B0%D0%BB%D0%B8%D0%BB%D1%8F%20%D0%B2%20%D0%BA%D0%B0%D0%B7%D0%B0%D0%BD%D0%B8&amp;noreask=1&amp;pos=77&amp;lr=195&amp;rpt=sim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source=psearch&amp;img_url=http://900igr.net/datas/literatura/Dzhalil/0023-023-Kazan.jpg&amp;p=6&amp;text=%D0%BC%D1%83%D0%B7%D0%B5%D0%B9%20%D0%BC%D1%83%D1%81%D1%8B%20%D0%B4%D0%B6%D0%B0%D0%BB%D0%B8%D0%BB%D1%8F%20%D0%B2%20%D0%BA%D0%B0%D0%B7%D0%B0%D0%BD%D0%B8&amp;noreask=1&amp;pos=189&amp;lr=195&amp;rpt=simage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://images.yandex.ru/yandsearch?source=psearch&amp;img_url=http://www.exmu.ru/media/museums/muzey_kvartira_musy_dzhalilya_zhilaya_komnata_8046.jpg&amp;p=2&amp;text=%D0%BC%D1%83%D0%B7%D0%B5%D0%B9%20%D0%BC%D1%83%D1%81%D1%8B%20%D0%B4%D0%B6%D0%B0%D0%BB%D0%B8%D0%BB%D1%8F%20%D0%B2%20%D0%BA%D0%B0%D0%B7%D0%B0%D0%BD%D0%B8&amp;noreask=1&amp;pos=84&amp;lr=195&amp;rpt=simag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t-RU" dirty="0" smtClean="0"/>
              <a:t>“Өзелгән җыр эзеннән”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t-RU" dirty="0" smtClean="0"/>
              <a:t>Викторина</a:t>
            </a:r>
            <a:endParaRPr lang="ru-RU" dirty="0"/>
          </a:p>
        </p:txBody>
      </p:sp>
      <p:pic>
        <p:nvPicPr>
          <p:cNvPr id="34818" name="Picture 2" descr="http://im7-tub-ru.yandex.net/i?id=82338477-66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5" y="692696"/>
            <a:ext cx="3840427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t-RU" dirty="0" smtClean="0"/>
              <a:t>Иске Кулаткы бистәсендә №1 урта мәктәптә Муса Җәлил музее һәм аның исемендә урам бар.</a:t>
            </a:r>
            <a:endParaRPr lang="ru-RU" dirty="0"/>
          </a:p>
        </p:txBody>
      </p:sp>
      <p:pic>
        <p:nvPicPr>
          <p:cNvPr id="25601" name="Picture 1" descr="C:\Users\Администратор\Documents\0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284984"/>
            <a:ext cx="4032448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5нче сорау: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t-RU" dirty="0" smtClean="0"/>
              <a:t>Ни өчен Казандагы опера һәм балет театры Муса Җәлил исемен йөртә?</a:t>
            </a:r>
            <a:endParaRPr lang="ru-RU" dirty="0"/>
          </a:p>
        </p:txBody>
      </p:sp>
      <p:pic>
        <p:nvPicPr>
          <p:cNvPr id="5" name="Picture 7" descr="resize-200606161538109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786058"/>
            <a:ext cx="3982860" cy="35827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Җавап: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t-RU" dirty="0" smtClean="0"/>
              <a:t>Театрның чишмә башында Муса Җәлил торган. Опера сәнгатен салуга күп көч куя.1938 -1941 елларда опера һәм балет театрында әдәбият – репертуар бүлеге җитәкчесе булып эшли. “Илдар”, “Алтынчәч”, “Балыкчы кыз” либреттоларының авторы да Муса Җәлил.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6нчы сорау: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t-RU" dirty="0" smtClean="0"/>
              <a:t>Шагыйр</a:t>
            </a:r>
            <a:r>
              <a:rPr lang="ru-RU" dirty="0" err="1" smtClean="0"/>
              <a:t>ь</a:t>
            </a:r>
            <a:r>
              <a:rPr lang="tt-RU" dirty="0" smtClean="0"/>
              <a:t>нең биографиясендә 1956, 1957 еллар  нәрсә белән истәлекле?</a:t>
            </a:r>
            <a:endParaRPr lang="ru-RU" dirty="0"/>
          </a:p>
        </p:txBody>
      </p:sp>
      <p:pic>
        <p:nvPicPr>
          <p:cNvPr id="22530" name="Picture 2" descr="http://im8-tub-ru.yandex.net/i?id=205464432-41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284984"/>
            <a:ext cx="3534633" cy="2664296"/>
          </a:xfrm>
          <a:prstGeom prst="rect">
            <a:avLst/>
          </a:prstGeom>
          <a:noFill/>
        </p:spPr>
      </p:pic>
      <p:pic>
        <p:nvPicPr>
          <p:cNvPr id="22532" name="Picture 4" descr="http://im5-tub-ru.yandex.net/i?id=60218539-38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2996952"/>
            <a:ext cx="3872110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Җавап: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t-RU" dirty="0" smtClean="0"/>
              <a:t>1956 елда Советлар Союзы Герое исеме бирелә.</a:t>
            </a:r>
          </a:p>
          <a:p>
            <a:pPr>
              <a:buNone/>
            </a:pPr>
            <a:r>
              <a:rPr lang="tt-RU" dirty="0" smtClean="0"/>
              <a:t>1957 елда “Моабит дәфтәрләре шигыр</a:t>
            </a:r>
            <a:r>
              <a:rPr lang="ru-RU" dirty="0" err="1" smtClean="0"/>
              <a:t>ь</a:t>
            </a:r>
            <a:r>
              <a:rPr lang="tt-RU" dirty="0" smtClean="0"/>
              <a:t>ләр </a:t>
            </a:r>
            <a:r>
              <a:rPr lang="ru-RU" dirty="0" err="1" smtClean="0"/>
              <a:t>ц</a:t>
            </a:r>
            <a:r>
              <a:rPr lang="tt-RU" dirty="0" smtClean="0"/>
              <a:t>иклы өчен Ленин премиясе белән бүләкләнә.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7 -8 нче сорау: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t-RU" dirty="0" smtClean="0"/>
              <a:t>Казанда ничәнче елда Муса Җәлилгә һәйкәл куелган? </a:t>
            </a:r>
          </a:p>
          <a:p>
            <a:pPr>
              <a:buNone/>
            </a:pPr>
            <a:r>
              <a:rPr lang="tt-RU" dirty="0" smtClean="0"/>
              <a:t>Аның авторы кем?</a:t>
            </a:r>
            <a:endParaRPr lang="ru-RU" dirty="0"/>
          </a:p>
        </p:txBody>
      </p:sp>
      <p:pic>
        <p:nvPicPr>
          <p:cNvPr id="5" name="Picture 2" descr="http://drvin.ru/view/images/posts/189/upload/16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3428999"/>
            <a:ext cx="5000660" cy="33306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Җавап: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t-RU" dirty="0" smtClean="0"/>
              <a:t>Казанда 1966 елда М. Җәлилгә һәйкәл куелган. Авторы В.Е. </a:t>
            </a:r>
            <a:r>
              <a:rPr lang="ru-RU" dirty="0" smtClean="0"/>
              <a:t>Ц</a:t>
            </a:r>
            <a:r>
              <a:rPr lang="tt-RU" dirty="0" smtClean="0"/>
              <a:t>игал</a:t>
            </a:r>
            <a:r>
              <a:rPr lang="ru-RU" dirty="0" err="1" smtClean="0"/>
              <a:t>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9460" name="Picture 4" descr="http://www.trip-guide.ru/img/312/143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212975"/>
            <a:ext cx="4824536" cy="36094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t-RU" dirty="0" smtClean="0"/>
              <a:t>Һәйкәлгә өстәмә барел</a:t>
            </a:r>
            <a:r>
              <a:rPr lang="ru-RU" dirty="0" err="1" smtClean="0"/>
              <a:t>ь</a:t>
            </a:r>
            <a:r>
              <a:rPr lang="tt-RU" dirty="0" smtClean="0"/>
              <a:t>еф кайчан эшләнгән?</a:t>
            </a:r>
            <a:endParaRPr lang="ru-RU" dirty="0"/>
          </a:p>
        </p:txBody>
      </p:sp>
      <p:pic>
        <p:nvPicPr>
          <p:cNvPr id="6" name="Picture 2" descr="http://real-kremlin.ru/gallery2/d/33226-3/alish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2786057"/>
            <a:ext cx="5286412" cy="39573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1994 </a:t>
            </a:r>
            <a:r>
              <a:rPr lang="ru-RU" dirty="0" err="1" smtClean="0"/>
              <a:t>елда</a:t>
            </a:r>
            <a:r>
              <a:rPr lang="ru-RU" dirty="0" smtClean="0"/>
              <a:t>. </a:t>
            </a:r>
            <a:r>
              <a:rPr lang="ru-RU" dirty="0" err="1" smtClean="0"/>
              <a:t>Җәлилчеләр үлемен</a:t>
            </a:r>
            <a:r>
              <a:rPr lang="tt-RU" dirty="0" smtClean="0"/>
              <a:t>ә</a:t>
            </a:r>
            <a:r>
              <a:rPr lang="ru-RU" dirty="0" smtClean="0"/>
              <a:t> 50 ел </a:t>
            </a:r>
            <a:r>
              <a:rPr lang="ru-RU" dirty="0" err="1" smtClean="0"/>
              <a:t>тулган</a:t>
            </a:r>
            <a:r>
              <a:rPr lang="ru-RU" dirty="0" smtClean="0"/>
              <a:t> </a:t>
            </a:r>
            <a:r>
              <a:rPr lang="ru-RU" dirty="0" err="1" smtClean="0"/>
              <a:t>көнне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Picture 4" descr="http://www.museum.ru/imgB.asp?3764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34458" y="3143248"/>
            <a:ext cx="4909310" cy="3205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10нчы сорау: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t-RU" dirty="0" smtClean="0"/>
              <a:t>Шагыйр</a:t>
            </a:r>
            <a:r>
              <a:rPr lang="ru-RU" dirty="0" err="1" smtClean="0"/>
              <a:t>ь</a:t>
            </a:r>
            <a:r>
              <a:rPr lang="tt-RU" dirty="0" smtClean="0"/>
              <a:t> белән бергә тоткынлыкта фашистлар тагын кемнәрне җәзалыйлар?</a:t>
            </a:r>
            <a:endParaRPr lang="ru-RU" dirty="0"/>
          </a:p>
        </p:txBody>
      </p:sp>
      <p:pic>
        <p:nvPicPr>
          <p:cNvPr id="19458" name="Picture 2" descr="http://im3-tub-ru.yandex.net/i?id=776407885-57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3214685"/>
            <a:ext cx="3989293" cy="27146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1нче сорау: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t-RU" dirty="0" smtClean="0"/>
              <a:t>“...Әкияттәге серле йомгак булып,</a:t>
            </a:r>
          </a:p>
          <a:p>
            <a:r>
              <a:rPr lang="tt-RU" dirty="0" smtClean="0"/>
              <a:t>      Җырым сүтелеп калды юлымда,</a:t>
            </a:r>
          </a:p>
          <a:p>
            <a:r>
              <a:rPr lang="tt-RU" dirty="0" smtClean="0"/>
              <a:t>       Сез табарсыз килеп шушы эздән</a:t>
            </a:r>
          </a:p>
          <a:p>
            <a:pPr>
              <a:buNone/>
            </a:pPr>
            <a:r>
              <a:rPr lang="tt-RU" dirty="0" smtClean="0"/>
              <a:t>           Мине шушы йөрәк җырымнан”, - дип            язган шагыйр</a:t>
            </a:r>
            <a:r>
              <a:rPr lang="ru-RU" dirty="0" err="1" smtClean="0"/>
              <a:t>ь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tt-RU" dirty="0" smtClean="0"/>
          </a:p>
          <a:p>
            <a:pPr>
              <a:buNone/>
            </a:pPr>
            <a:r>
              <a:rPr lang="tt-RU" dirty="0" smtClean="0"/>
              <a:t>Муса Җәлилнең иҗатын, тормыш юлын өйрәнүчеләрдән кемнәрне беләсез?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Җавап: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t-RU" dirty="0" smtClean="0"/>
              <a:t>Гайнан Курмаш, Фоат Сәйфелмөлеков, Абдулла Алиш, Фуат Булатов, Гариф Шабаев, Әхмәт Симаев, Абдулла Батталов,Зиннәт Хәсәнов,Әхәт Әтнашев, Сәлим Бохараев.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t-RU" b="1" dirty="0" smtClean="0"/>
              <a:t>Җәлилчеләр исемлеге</a:t>
            </a:r>
          </a:p>
          <a:p>
            <a:r>
              <a:rPr lang="tt-RU" dirty="0" smtClean="0"/>
              <a:t>Исеме.Үлем датасы.Үлем сәгате.Туган ягы.</a:t>
            </a:r>
          </a:p>
          <a:p>
            <a:r>
              <a:rPr lang="tt-RU" dirty="0" smtClean="0">
                <a:hlinkClick r:id="rId2" action="ppaction://hlinkfile" tooltip="Гайнан Кормаш"/>
              </a:rPr>
              <a:t>Гайнан Кормаш</a:t>
            </a:r>
            <a:r>
              <a:rPr lang="tt-RU" dirty="0" smtClean="0"/>
              <a:t>1944 нче ел, 25 нче август12 сәгать 06 минут</a:t>
            </a:r>
            <a:r>
              <a:rPr lang="tt-RU" dirty="0" smtClean="0">
                <a:hlinkClick r:id="rId3" action="ppaction://hlinkfile" tooltip="Актүбә"/>
              </a:rPr>
              <a:t>Актүбә</a:t>
            </a:r>
            <a:r>
              <a:rPr lang="tt-RU" dirty="0" smtClean="0"/>
              <a:t>, </a:t>
            </a:r>
            <a:r>
              <a:rPr lang="tt-RU" dirty="0" smtClean="0">
                <a:hlinkClick r:id="rId4" action="ppaction://hlinkfile" tooltip="Казакъстан"/>
              </a:rPr>
              <a:t>Казакъстан</a:t>
            </a:r>
            <a:endParaRPr lang="tt-RU" dirty="0" smtClean="0"/>
          </a:p>
          <a:p>
            <a:r>
              <a:rPr lang="tt-RU" dirty="0" smtClean="0">
                <a:hlinkClick r:id="rId5" action="ppaction://hlinkfile" tooltip="Фоат Сәйфелмөлеков"/>
              </a:rPr>
              <a:t>Фоат Сәйфелмөлеков</a:t>
            </a:r>
            <a:r>
              <a:rPr lang="tt-RU" dirty="0" smtClean="0"/>
              <a:t>1944 нче ел, 25 нче август12 сәгать 09 минут</a:t>
            </a:r>
            <a:r>
              <a:rPr lang="tt-RU" dirty="0" smtClean="0">
                <a:hlinkClick r:id="rId6" action="ppaction://hlinkfile" tooltip="Ташкент"/>
              </a:rPr>
              <a:t>Ташкент</a:t>
            </a:r>
            <a:r>
              <a:rPr lang="tt-RU" dirty="0" smtClean="0"/>
              <a:t>, </a:t>
            </a:r>
            <a:r>
              <a:rPr lang="tt-RU" dirty="0" smtClean="0">
                <a:hlinkClick r:id="rId7" action="ppaction://hlinkfile" tooltip="Үзбәкстан"/>
              </a:rPr>
              <a:t>Үзбәкстан</a:t>
            </a:r>
            <a:endParaRPr lang="tt-RU" dirty="0" smtClean="0"/>
          </a:p>
          <a:p>
            <a:r>
              <a:rPr lang="tt-RU" dirty="0" smtClean="0">
                <a:hlinkClick r:id="rId8" action="ppaction://hlinkfile" tooltip="Абдулла Алиш"/>
              </a:rPr>
              <a:t>Абдулла Алиш</a:t>
            </a:r>
            <a:r>
              <a:rPr lang="tt-RU" dirty="0" smtClean="0"/>
              <a:t>1944 нче ел, 25 нче август12 сәгать 12 минут</a:t>
            </a:r>
            <a:r>
              <a:rPr lang="tt-RU" dirty="0" smtClean="0">
                <a:hlinkClick r:id="rId9" action="ppaction://hlinkfile" tooltip="Көек"/>
              </a:rPr>
              <a:t>Көек</a:t>
            </a:r>
            <a:r>
              <a:rPr lang="tt-RU" dirty="0" smtClean="0"/>
              <a:t>, </a:t>
            </a:r>
            <a:r>
              <a:rPr lang="tt-RU" dirty="0" smtClean="0">
                <a:hlinkClick r:id="rId10" action="ppaction://hlinkfile" tooltip="Татарстан"/>
              </a:rPr>
              <a:t>Татарстан</a:t>
            </a:r>
            <a:endParaRPr lang="tt-RU" dirty="0" smtClean="0"/>
          </a:p>
          <a:p>
            <a:r>
              <a:rPr lang="tt-RU" dirty="0" smtClean="0">
                <a:hlinkClick r:id="rId11" action="ppaction://hlinkfile" tooltip="Фоат Булатов"/>
              </a:rPr>
              <a:t>Фоат Булатов</a:t>
            </a:r>
            <a:r>
              <a:rPr lang="tt-RU" dirty="0" smtClean="0"/>
              <a:t>1944 нче ел, 25 нче август12 сәгать 15 минут</a:t>
            </a:r>
            <a:r>
              <a:rPr lang="tt-RU" dirty="0" smtClean="0">
                <a:hlinkClick r:id="rId12" action="ppaction://hlinkfile" tooltip="Мәләвез районы"/>
              </a:rPr>
              <a:t>Мәләвез</a:t>
            </a:r>
            <a:r>
              <a:rPr lang="tt-RU" dirty="0" smtClean="0"/>
              <a:t>, </a:t>
            </a:r>
            <a:r>
              <a:rPr lang="tt-RU" dirty="0" smtClean="0">
                <a:hlinkClick r:id="rId13" action="ppaction://hlinkfile" tooltip="Башкортстан"/>
              </a:rPr>
              <a:t>Башкортстан</a:t>
            </a:r>
            <a:endParaRPr lang="tt-RU" dirty="0" smtClean="0"/>
          </a:p>
          <a:p>
            <a:r>
              <a:rPr lang="tt-RU" dirty="0" smtClean="0">
                <a:hlinkClick r:id="rId14" action="ppaction://hlinkfile" tooltip="Муса Җәлил"/>
              </a:rPr>
              <a:t>Муса Җәлил</a:t>
            </a:r>
            <a:r>
              <a:rPr lang="tt-RU" dirty="0" smtClean="0"/>
              <a:t>1944 нче ел, 25 нче август12 сәгать 18 минут</a:t>
            </a:r>
            <a:r>
              <a:rPr lang="tt-RU" dirty="0" smtClean="0">
                <a:hlinkClick r:id="rId15" action="ppaction://hlinkfile" tooltip="Мостафа"/>
              </a:rPr>
              <a:t>Мостафа</a:t>
            </a:r>
            <a:r>
              <a:rPr lang="tt-RU" dirty="0" smtClean="0"/>
              <a:t>, </a:t>
            </a:r>
            <a:r>
              <a:rPr lang="tt-RU" dirty="0" smtClean="0">
                <a:hlinkClick r:id="rId16" action="ppaction://hlinkfile" tooltip="Ырымбур өлкәсе"/>
              </a:rPr>
              <a:t>Ырымбур өлкәсе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t-RU" dirty="0" smtClean="0">
                <a:hlinkClick r:id="rId2" action="ppaction://hlinkfile" tooltip="Гариф Шабаев"/>
              </a:rPr>
              <a:t>Гариф Шабаев</a:t>
            </a:r>
            <a:r>
              <a:rPr lang="tt-RU" dirty="0" smtClean="0"/>
              <a:t>1944 нче ел, 25 нче август12 сәгать 21 минут</a:t>
            </a:r>
            <a:r>
              <a:rPr lang="tt-RU" dirty="0" smtClean="0">
                <a:hlinkClick r:id="rId3" action="ppaction://hlinkfile" tooltip="Иске Турай"/>
              </a:rPr>
              <a:t>Иске Турай</a:t>
            </a:r>
            <a:r>
              <a:rPr lang="tt-RU" dirty="0" smtClean="0"/>
              <a:t>, </a:t>
            </a:r>
            <a:r>
              <a:rPr lang="tt-RU" dirty="0" smtClean="0">
                <a:hlinkClick r:id="rId4" action="ppaction://hlinkfile" tooltip="Башкортстан"/>
              </a:rPr>
              <a:t>Башкортстан</a:t>
            </a:r>
            <a:endParaRPr lang="tt-RU" dirty="0" smtClean="0"/>
          </a:p>
          <a:p>
            <a:r>
              <a:rPr lang="tt-RU" dirty="0" smtClean="0">
                <a:hlinkClick r:id="rId5" action="ppaction://hlinkfile" tooltip="Әхмәт Симаев"/>
              </a:rPr>
              <a:t>Әхмәт Симаев</a:t>
            </a:r>
            <a:r>
              <a:rPr lang="tt-RU" dirty="0" smtClean="0"/>
              <a:t>1944 нче ел, 25 нче август12 сәгать 24 минут</a:t>
            </a:r>
            <a:r>
              <a:rPr lang="tt-RU" dirty="0" smtClean="0">
                <a:hlinkClick r:id="rId6" action="ppaction://hlinkfile" tooltip="Усть-Рахмановка"/>
              </a:rPr>
              <a:t>Усть-Рахмановка</a:t>
            </a:r>
            <a:r>
              <a:rPr lang="tt-RU" dirty="0" smtClean="0"/>
              <a:t>, </a:t>
            </a:r>
            <a:r>
              <a:rPr lang="tt-RU" dirty="0" smtClean="0">
                <a:hlinkClick r:id="rId7" action="ppaction://hlinkfile" tooltip="Пенза өлкәсе"/>
              </a:rPr>
              <a:t>Пенза өлкәсе</a:t>
            </a:r>
            <a:endParaRPr lang="tt-RU" dirty="0" smtClean="0"/>
          </a:p>
          <a:p>
            <a:r>
              <a:rPr lang="tt-RU" dirty="0" smtClean="0">
                <a:hlinkClick r:id="rId8" action="ppaction://hlinkfile" tooltip="Абдулла Баттал (мондый бит юк)"/>
              </a:rPr>
              <a:t>Абдулла Баттал</a:t>
            </a:r>
            <a:r>
              <a:rPr lang="tt-RU" dirty="0" smtClean="0"/>
              <a:t>1944 нче ел, 25 нче август12 сәгать 27 минут</a:t>
            </a:r>
            <a:r>
              <a:rPr lang="tt-RU" dirty="0" smtClean="0">
                <a:hlinkClick r:id="rId9" action="ppaction://hlinkfile" tooltip="Зур Тигәнәле"/>
              </a:rPr>
              <a:t>Зур Тигәнәле</a:t>
            </a:r>
            <a:r>
              <a:rPr lang="tt-RU" dirty="0" smtClean="0"/>
              <a:t>, </a:t>
            </a:r>
            <a:r>
              <a:rPr lang="tt-RU" dirty="0" smtClean="0">
                <a:hlinkClick r:id="rId10" action="ppaction://hlinkfile" tooltip="Татарстан"/>
              </a:rPr>
              <a:t>Татарстан</a:t>
            </a:r>
            <a:endParaRPr lang="tt-RU" dirty="0" smtClean="0"/>
          </a:p>
          <a:p>
            <a:r>
              <a:rPr lang="tt-RU" dirty="0" smtClean="0">
                <a:hlinkClick r:id="rId11" action="ppaction://hlinkfile" tooltip="Зиннәт Хәсәнов"/>
              </a:rPr>
              <a:t>Зиннәт Хәсәнов</a:t>
            </a:r>
            <a:r>
              <a:rPr lang="tt-RU" dirty="0" smtClean="0"/>
              <a:t>1944 нче ел, 25 нче август12 сәгать 30 минут</a:t>
            </a:r>
            <a:r>
              <a:rPr lang="tt-RU" dirty="0" smtClean="0">
                <a:hlinkClick r:id="rId12" action="ppaction://hlinkfile" tooltip="Иске Кәшер"/>
              </a:rPr>
              <a:t>Иске Кәшер</a:t>
            </a:r>
            <a:r>
              <a:rPr lang="tt-RU" dirty="0" smtClean="0"/>
              <a:t>, </a:t>
            </a:r>
            <a:r>
              <a:rPr lang="tt-RU" dirty="0" smtClean="0">
                <a:hlinkClick r:id="rId10" action="ppaction://hlinkfile" tooltip="Татарстан"/>
              </a:rPr>
              <a:t>Татарстан</a:t>
            </a:r>
            <a:endParaRPr lang="tt-RU" dirty="0" smtClean="0"/>
          </a:p>
          <a:p>
            <a:r>
              <a:rPr lang="tt-RU" dirty="0" smtClean="0">
                <a:hlinkClick r:id="rId13" action="ppaction://hlinkfile" tooltip="Әхәт Атнашев"/>
              </a:rPr>
              <a:t>Әхәт Атнашев</a:t>
            </a:r>
            <a:r>
              <a:rPr lang="tt-RU" dirty="0" smtClean="0"/>
              <a:t>1944 нче ел, 25 нче август12 сәгать 33 минут</a:t>
            </a:r>
            <a:r>
              <a:rPr lang="tt-RU" dirty="0" smtClean="0">
                <a:hlinkClick r:id="rId14" action="ppaction://hlinkfile" tooltip="Петропавловск"/>
              </a:rPr>
              <a:t>Петропавловск</a:t>
            </a:r>
            <a:r>
              <a:rPr lang="tt-RU" dirty="0" smtClean="0"/>
              <a:t>, </a:t>
            </a:r>
            <a:r>
              <a:rPr lang="tt-RU" dirty="0" smtClean="0">
                <a:hlinkClick r:id="rId15" action="ppaction://hlinkfile" tooltip="Казакъстан"/>
              </a:rPr>
              <a:t>Казакъстан</a:t>
            </a:r>
            <a:endParaRPr lang="tt-RU" dirty="0" smtClean="0"/>
          </a:p>
          <a:p>
            <a:r>
              <a:rPr lang="tt-RU" dirty="0" smtClean="0">
                <a:hlinkClick r:id="rId16" action="ppaction://hlinkfile" tooltip="Сәлим Бохаров"/>
              </a:rPr>
              <a:t>Сәлим Бохаров</a:t>
            </a:r>
            <a:r>
              <a:rPr lang="tt-RU" dirty="0" smtClean="0"/>
              <a:t>1944 нче ел, 25 нче август12 сәгать 36 минут</a:t>
            </a:r>
            <a:r>
              <a:rPr lang="tt-RU" dirty="0" smtClean="0">
                <a:hlinkClick r:id="rId17" action="ppaction://hlinkfile" tooltip="Кыргыз-Миякә"/>
              </a:rPr>
              <a:t>Миякә</a:t>
            </a:r>
            <a:r>
              <a:rPr lang="tt-RU" dirty="0" smtClean="0"/>
              <a:t>, </a:t>
            </a:r>
            <a:r>
              <a:rPr lang="tt-RU" dirty="0" smtClean="0">
                <a:hlinkClick r:id="rId4" action="ppaction://hlinkfile" tooltip="Башкортстан"/>
              </a:rPr>
              <a:t>Башкортстан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11нче сорау: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t-RU" dirty="0" smtClean="0"/>
              <a:t>Шагыйр</a:t>
            </a:r>
            <a:r>
              <a:rPr lang="ru-RU" dirty="0" err="1" smtClean="0"/>
              <a:t>ь</a:t>
            </a:r>
            <a:r>
              <a:rPr lang="tt-RU" dirty="0" smtClean="0"/>
              <a:t>нең “Моабит дәфтәрләре” безнең илгә кайчан килеп җитә? Ул дәфтәрләрне саклап калып, безнең илгә кайтарып бирүчеләрне беләсезме?</a:t>
            </a:r>
            <a:endParaRPr lang="ru-RU" dirty="0"/>
          </a:p>
        </p:txBody>
      </p:sp>
      <p:pic>
        <p:nvPicPr>
          <p:cNvPr id="14338" name="Picture 2" descr="http://im4-tub-ru.yandex.net/i?id=15621466-10-16f-10918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789040"/>
            <a:ext cx="4896544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Җавап: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t-RU" dirty="0" smtClean="0"/>
              <a:t>1946, 1947 елларда. Габбас Шәрипов, Ниг</a:t>
            </a:r>
            <a:r>
              <a:rPr lang="ru-RU" dirty="0" err="1" smtClean="0"/>
              <a:t>ъ</a:t>
            </a:r>
            <a:r>
              <a:rPr lang="tt-RU" dirty="0" smtClean="0"/>
              <a:t>мәт Терегулов, Андре Тиммерманс.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000364" y="6000768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Андре </a:t>
            </a:r>
            <a:r>
              <a:rPr lang="ru-RU" dirty="0" err="1" smtClean="0"/>
              <a:t>Тиммерманс</a:t>
            </a:r>
            <a:r>
              <a:rPr lang="ru-RU" dirty="0" smtClean="0"/>
              <a:t>, </a:t>
            </a:r>
            <a:r>
              <a:rPr lang="tt-RU" dirty="0" smtClean="0"/>
              <a:t>Әминә ханым һәм Чулпан</a:t>
            </a:r>
            <a:endParaRPr lang="ru-RU" dirty="0"/>
          </a:p>
        </p:txBody>
      </p:sp>
      <p:pic>
        <p:nvPicPr>
          <p:cNvPr id="7" name="Picture 2" descr="http://kitaphane.tatarstan.ru/file/jal_13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2857496"/>
            <a:ext cx="4286280" cy="31847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13нче сорау: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t-RU" dirty="0" smtClean="0"/>
              <a:t>Ни өчен 1953 елның 25 апреле М. Җәлилнең икенче туган көне булып санала?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Җавап: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t-RU" dirty="0" smtClean="0"/>
              <a:t>Бу көнне “Литературная газета” да  “Моабит дәфтәре”ннән шигыр</a:t>
            </a:r>
            <a:r>
              <a:rPr lang="ru-RU" dirty="0" err="1" smtClean="0"/>
              <a:t>ь</a:t>
            </a:r>
            <a:r>
              <a:rPr lang="tt-RU" dirty="0" smtClean="0"/>
              <a:t>ләре басылып чыга.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14нче сорау: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t-RU" dirty="0" smtClean="0"/>
              <a:t>М. Җәлил сүзләренә язган кайсы композиторларны беләсез?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Җавап: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t-RU" dirty="0" smtClean="0"/>
              <a:t> Салих Сәйдәшев, Нәҗип Җиһанов, Мансур Мозаффаров, Рөстәм Яхин.</a:t>
            </a:r>
            <a:endParaRPr lang="ru-RU" dirty="0"/>
          </a:p>
        </p:txBody>
      </p:sp>
      <p:pic>
        <p:nvPicPr>
          <p:cNvPr id="9218" name="Picture 2" descr="http://im0-tub-ru.yandex.net/i?id=322240982-01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645024"/>
            <a:ext cx="3672408" cy="2448272"/>
          </a:xfrm>
          <a:prstGeom prst="rect">
            <a:avLst/>
          </a:prstGeom>
          <a:noFill/>
        </p:spPr>
      </p:pic>
      <p:pic>
        <p:nvPicPr>
          <p:cNvPr id="4" name="Picture 2" descr="http://www.mtss.ru/img/sajdas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852936"/>
            <a:ext cx="3857625" cy="2657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15нче сорау: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t-RU" dirty="0" smtClean="0"/>
              <a:t>М Җәлил нинди уен коралында уйный белгән?</a:t>
            </a:r>
            <a:endParaRPr lang="ru-RU" dirty="0"/>
          </a:p>
        </p:txBody>
      </p:sp>
      <p:pic>
        <p:nvPicPr>
          <p:cNvPr id="8194" name="Picture 2" descr="http://im8-tub-ru.yandex.net/i?id=504229547-71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573016"/>
            <a:ext cx="3384376" cy="2700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Җавап: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t-RU" dirty="0" smtClean="0"/>
              <a:t> </a:t>
            </a:r>
            <a:r>
              <a:rPr lang="tt-RU" dirty="0" smtClean="0"/>
              <a:t>                                             Рафаэл</a:t>
            </a:r>
            <a:r>
              <a:rPr lang="ru-RU" dirty="0" err="1" smtClean="0"/>
              <a:t>ь</a:t>
            </a:r>
            <a:r>
              <a:rPr lang="tt-RU" dirty="0" smtClean="0"/>
              <a:t> Мостафин</a:t>
            </a:r>
            <a:endParaRPr lang="ru-RU" dirty="0"/>
          </a:p>
        </p:txBody>
      </p:sp>
      <p:pic>
        <p:nvPicPr>
          <p:cNvPr id="6" name="Picture 2" descr="http://www.museum.ru/imgB.asp?3046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643050"/>
            <a:ext cx="3429024" cy="5098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Җавап: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t-RU" dirty="0" smtClean="0"/>
              <a:t>Мандолинада.</a:t>
            </a:r>
            <a:endParaRPr lang="ru-RU" dirty="0"/>
          </a:p>
        </p:txBody>
      </p:sp>
      <p:pic>
        <p:nvPicPr>
          <p:cNvPr id="7172" name="Picture 4" descr="http://im6-tub-ru.yandex.net/i?id=18744193-01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3635" y="3717032"/>
            <a:ext cx="3720413" cy="2232248"/>
          </a:xfrm>
          <a:prstGeom prst="rect">
            <a:avLst/>
          </a:prstGeom>
          <a:noFill/>
        </p:spPr>
      </p:pic>
      <p:pic>
        <p:nvPicPr>
          <p:cNvPr id="8" name="Picture 2" descr="http://www.museum.ru/imgB.asp?10057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642918"/>
            <a:ext cx="3436882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16нчы сорау: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t-RU" dirty="0" smtClean="0"/>
              <a:t>Язучының балалар өчен язылган шигыр</a:t>
            </a:r>
            <a:r>
              <a:rPr lang="ru-RU" dirty="0" err="1" smtClean="0"/>
              <a:t>ь</a:t>
            </a:r>
            <a:r>
              <a:rPr lang="tt-RU" dirty="0" smtClean="0"/>
              <a:t>ләрнең исемнәрен әйтегез.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642918"/>
            <a:ext cx="7772400" cy="5712642"/>
          </a:xfrm>
        </p:spPr>
        <p:txBody>
          <a:bodyPr/>
          <a:lstStyle/>
          <a:p>
            <a:pPr>
              <a:buNone/>
            </a:pPr>
            <a:r>
              <a:rPr lang="tt-RU" dirty="0" smtClean="0"/>
              <a:t>“Кызыл ромашка”, “Карак песи”,”Кыңгырау”, “Күке”, “Сәгат</a:t>
            </a:r>
            <a:r>
              <a:rPr lang="ru-RU" dirty="0" err="1" smtClean="0"/>
              <a:t>ь</a:t>
            </a:r>
            <a:r>
              <a:rPr lang="tt-RU" dirty="0" smtClean="0"/>
              <a:t>”, “Парашютсыз курчак” һ.б.</a:t>
            </a:r>
            <a:endParaRPr lang="ru-RU" dirty="0"/>
          </a:p>
        </p:txBody>
      </p:sp>
      <p:pic>
        <p:nvPicPr>
          <p:cNvPr id="5122" name="Picture 2" descr="http://im5-tub-ru.yandex.net/i?id=268131047-15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357430"/>
            <a:ext cx="2304256" cy="3600400"/>
          </a:xfrm>
          <a:prstGeom prst="rect">
            <a:avLst/>
          </a:prstGeom>
          <a:noFill/>
        </p:spPr>
      </p:pic>
      <p:pic>
        <p:nvPicPr>
          <p:cNvPr id="4" name="Picture 2" descr="http://im0-tub-ru.yandex.net/i?id=98484427-12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2500306"/>
            <a:ext cx="2736304" cy="3632262"/>
          </a:xfrm>
          <a:prstGeom prst="rect">
            <a:avLst/>
          </a:prstGeom>
          <a:noFill/>
        </p:spPr>
      </p:pic>
      <p:pic>
        <p:nvPicPr>
          <p:cNvPr id="5124" name="Picture 4" descr="Парашютсыз курчак: Балалар өчен шигырьләр, җырлар hәм поэма Җәлил Муса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43306" y="1857364"/>
            <a:ext cx="2376264" cy="35643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17нче сорау: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t-RU" dirty="0" smtClean="0"/>
              <a:t>М.Җәлилгә багышланган “Хәкем алдыннан” картинасының авторы кем?</a:t>
            </a:r>
            <a:endParaRPr lang="ru-RU" dirty="0"/>
          </a:p>
        </p:txBody>
      </p:sp>
      <p:pic>
        <p:nvPicPr>
          <p:cNvPr id="6" name="Picture 2" descr="http://www.museum.ru/imgB.asp?5298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2912715"/>
            <a:ext cx="5786478" cy="35500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Җавап: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071546"/>
            <a:ext cx="7772400" cy="528401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43042" y="1928802"/>
            <a:ext cx="650085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dirty="0" smtClean="0"/>
              <a:t> </a:t>
            </a:r>
            <a:r>
              <a:rPr lang="tt-RU" sz="2800" dirty="0" smtClean="0">
                <a:hlinkClick r:id="rId2" action="ppaction://hlinkfile" tooltip="1954 ел"/>
              </a:rPr>
              <a:t>1954 елда</a:t>
            </a:r>
            <a:r>
              <a:rPr lang="tt-RU" sz="2800" dirty="0" smtClean="0"/>
              <a:t> Харис Якупов җәмәгатьчелекне үзенең «Хөкем алдыннан» дигән атаклы картинасы белән таң калдыра. Картинада фашистлар тарафыннан җәзалап үтерелгән каһарман шагыйрь </a:t>
            </a:r>
            <a:r>
              <a:rPr lang="tt-RU" sz="2800" dirty="0" smtClean="0">
                <a:hlinkClick r:id="rId3" action="ppaction://hlinkfile" tooltip="Муса Җәлил"/>
              </a:rPr>
              <a:t>Муса Җәлил</a:t>
            </a:r>
            <a:r>
              <a:rPr lang="tt-RU" sz="2800" dirty="0" smtClean="0"/>
              <a:t> сурәтләнә.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18нче сорау: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t-RU" dirty="0" smtClean="0"/>
              <a:t>М. Җәлил исемен йөрткән планета кайчан һәм кем тарафыннан ачылган?</a:t>
            </a:r>
            <a:endParaRPr lang="ru-RU" dirty="0"/>
          </a:p>
        </p:txBody>
      </p:sp>
      <p:pic>
        <p:nvPicPr>
          <p:cNvPr id="2050" name="Picture 2" descr="http://astrooptik.ru/sites/default/files/imagecache/node-gallery-thumbnail/google/galaktika/galaktika_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3000372"/>
            <a:ext cx="2643206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Җавап:</a:t>
            </a:r>
            <a:br>
              <a:rPr lang="tt-RU" dirty="0" smtClean="0"/>
            </a:br>
            <a:r>
              <a:rPr lang="tt-RU" dirty="0" smtClean="0"/>
              <a:t>3092 нче әлеге кече планета “Җәлил” астероиды.Кырымдагы астрофизик обсерваториясендә астроном Т. Смирнов тарафыннан 1972 елда ачыла.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2" descr="http://wiki.iteach.ru/images/7/76/%d0%9c%d1%83%d1%81%d0%b0_%d0%b6%d1%8d%d0%bb%d0%b8%d0%bb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1" y="532248"/>
            <a:ext cx="4363890" cy="5897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2" descr="http://i1.tatar-inform.ru/image/2010_new/kultura/md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714488"/>
            <a:ext cx="6314307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32656"/>
            <a:ext cx="7772400" cy="720080"/>
          </a:xfrm>
        </p:spPr>
        <p:txBody>
          <a:bodyPr/>
          <a:lstStyle/>
          <a:p>
            <a:r>
              <a:rPr lang="ru-RU" dirty="0" smtClean="0"/>
              <a:t>2нче </a:t>
            </a:r>
            <a:r>
              <a:rPr lang="ru-RU" dirty="0" err="1" smtClean="0"/>
              <a:t>сорау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980728"/>
            <a:ext cx="7772400" cy="5374832"/>
          </a:xfrm>
        </p:spPr>
        <p:txBody>
          <a:bodyPr/>
          <a:lstStyle/>
          <a:p>
            <a:pPr>
              <a:buNone/>
            </a:pPr>
            <a:r>
              <a:rPr lang="tt-RU" dirty="0" smtClean="0"/>
              <a:t>“...Аның өчен күргән авырлыклар,</a:t>
            </a:r>
          </a:p>
          <a:p>
            <a:pPr>
              <a:buNone/>
            </a:pPr>
            <a:r>
              <a:rPr lang="tt-RU" dirty="0" smtClean="0"/>
              <a:t>Читенлекләр бер дә сизелми.</a:t>
            </a:r>
          </a:p>
          <a:p>
            <a:pPr>
              <a:buNone/>
            </a:pPr>
            <a:r>
              <a:rPr lang="tt-RU" dirty="0" smtClean="0"/>
              <a:t>Кырык чирне алып үз өстемә,</a:t>
            </a:r>
          </a:p>
          <a:p>
            <a:pPr>
              <a:buNone/>
            </a:pPr>
            <a:r>
              <a:rPr lang="tt-RU" dirty="0" smtClean="0"/>
              <a:t>Аны саклап калыр идем мин...”.</a:t>
            </a:r>
          </a:p>
          <a:p>
            <a:pPr>
              <a:buNone/>
            </a:pPr>
            <a:r>
              <a:rPr lang="tt-RU" dirty="0" smtClean="0"/>
              <a:t>Бу юллар кемгә багышланган?</a:t>
            </a:r>
            <a:endParaRPr lang="ru-RU" dirty="0"/>
          </a:p>
        </p:txBody>
      </p:sp>
      <p:pic>
        <p:nvPicPr>
          <p:cNvPr id="4" name="Picture 6" descr="http://im3-tub-ru.yandex.net/i?id=4338350-50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4000504"/>
            <a:ext cx="3041618" cy="2304256"/>
          </a:xfrm>
          <a:prstGeom prst="rect">
            <a:avLst/>
          </a:prstGeom>
          <a:noFill/>
        </p:spPr>
      </p:pic>
      <p:pic>
        <p:nvPicPr>
          <p:cNvPr id="34818" name="Picture 2" descr="http://im5-tub-ru.yandex.net/i?id=122855337-05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857628"/>
            <a:ext cx="3714776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Җавап: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268760"/>
            <a:ext cx="7772400" cy="5086800"/>
          </a:xfrm>
        </p:spPr>
        <p:txBody>
          <a:bodyPr/>
          <a:lstStyle/>
          <a:p>
            <a:pPr>
              <a:buNone/>
            </a:pPr>
            <a:r>
              <a:rPr lang="tt-RU" dirty="0" smtClean="0"/>
              <a:t>Бу юллар “Ул үскәндә” дигән кызы Чулпанга багышланган шигырьдән.</a:t>
            </a:r>
            <a:endParaRPr lang="ru-RU" dirty="0"/>
          </a:p>
        </p:txBody>
      </p:sp>
      <p:pic>
        <p:nvPicPr>
          <p:cNvPr id="6" name="Picture 2" descr="http://history-kazan.ru/wp-content/uploads/2011/07/рассказывает-Сиразетдинов-300x17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8859" y="4332636"/>
            <a:ext cx="3674910" cy="2168198"/>
          </a:xfrm>
          <a:prstGeom prst="rect">
            <a:avLst/>
          </a:prstGeom>
          <a:noFill/>
        </p:spPr>
      </p:pic>
      <p:pic>
        <p:nvPicPr>
          <p:cNvPr id="8" name="Picture 3" descr="http://history-kazan.ru/wp-content/uploads/2012/05/0016%D0%B1-%D0%9C%D1%83%D1%81%D0%B0-%D0%94%D0%B6%D0%B0%D0%BB%D0%B8%D0%BB%D1%8C-%D1%81-%D0%B4%D0%BE%D1%87%D0%B5%D1%80%D1%8C%D1%8E-%D0%A7%D1%83%D0%BB%D0%BF%D0%B0%D0%BD-%D0%9A%D0%B0%D0%B7%D0%B0%D0%BD%D1%8C-1940-41-%D0%B3.%D0%B3.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7" y="2571744"/>
            <a:ext cx="2550337" cy="3643338"/>
          </a:xfrm>
          <a:prstGeom prst="rect">
            <a:avLst/>
          </a:prstGeom>
          <a:noFill/>
        </p:spPr>
      </p:pic>
      <p:pic>
        <p:nvPicPr>
          <p:cNvPr id="10" name="Picture 5" descr="http://www.tatary.spb.ru/images/fotos/items/79585994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72264" y="1785926"/>
            <a:ext cx="2111350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3нче </a:t>
            </a:r>
            <a:r>
              <a:rPr lang="ru-RU" dirty="0" err="1" smtClean="0"/>
              <a:t>сорау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340768"/>
            <a:ext cx="7772400" cy="5014792"/>
          </a:xfrm>
        </p:spPr>
        <p:txBody>
          <a:bodyPr/>
          <a:lstStyle/>
          <a:p>
            <a:pPr>
              <a:buNone/>
            </a:pPr>
            <a:r>
              <a:rPr lang="ru-RU" dirty="0" err="1" smtClean="0"/>
              <a:t>Шагыйрь</a:t>
            </a:r>
            <a:r>
              <a:rPr lang="tt-RU" dirty="0" smtClean="0"/>
              <a:t>нең тормыш иптәше турында нәрсәләр беләсез?</a:t>
            </a:r>
            <a:endParaRPr lang="ru-RU" dirty="0"/>
          </a:p>
        </p:txBody>
      </p:sp>
      <p:pic>
        <p:nvPicPr>
          <p:cNvPr id="29698" name="Picture 2" descr="http://im2-tub-ru.yandex.net/i?id=425950628-64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492896"/>
            <a:ext cx="3600400" cy="39420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Җавап: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t-RU" dirty="0" smtClean="0"/>
              <a:t> Әминә Котдус кызы Җәлилова</a:t>
            </a:r>
            <a:endParaRPr lang="ru-RU" dirty="0"/>
          </a:p>
        </p:txBody>
      </p:sp>
      <p:pic>
        <p:nvPicPr>
          <p:cNvPr id="28674" name="Picture 2" descr="http://kitaphane.tatarstan.ru/file/zh30.jpg%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2801" y="2564904"/>
            <a:ext cx="5953535" cy="3690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4нче сорау: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t-RU" dirty="0" smtClean="0"/>
              <a:t> Татарстан Республикасында Муса Җәлил исеме белән бәйле нинди урыннарны беләсез?</a:t>
            </a:r>
          </a:p>
          <a:p>
            <a:pPr>
              <a:buNone/>
            </a:pPr>
            <a:endParaRPr lang="tt-RU" dirty="0" smtClean="0"/>
          </a:p>
          <a:p>
            <a:pPr>
              <a:buNone/>
            </a:pPr>
            <a:r>
              <a:rPr lang="tt-RU" dirty="0" smtClean="0"/>
              <a:t>Иске Кулаткы бистәсендә андый урыннар бармы?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Җавап: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t-RU" dirty="0" smtClean="0"/>
              <a:t>Минзәлә шәһәрендәге музей, Чаллыдагы проспект, Казанда Муса Җәлил урамы, опера һәм балет театры, һәйкәл, музее.</a:t>
            </a:r>
          </a:p>
          <a:p>
            <a:pPr>
              <a:buNone/>
            </a:pPr>
            <a:endParaRPr lang="tt-RU" dirty="0" smtClean="0"/>
          </a:p>
          <a:p>
            <a:pPr>
              <a:buNone/>
            </a:pPr>
            <a:r>
              <a:rPr lang="tt-RU" dirty="0" smtClean="0"/>
              <a:t> </a:t>
            </a:r>
            <a:endParaRPr lang="ru-RU" dirty="0"/>
          </a:p>
        </p:txBody>
      </p:sp>
      <p:pic>
        <p:nvPicPr>
          <p:cNvPr id="26628" name="Picture 4" descr="http://im6-tub-ru.yandex.net/i?id=126175634-14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565" y="3717032"/>
            <a:ext cx="3264363" cy="2448272"/>
          </a:xfrm>
          <a:prstGeom prst="rect">
            <a:avLst/>
          </a:prstGeom>
          <a:noFill/>
        </p:spPr>
      </p:pic>
      <p:pic>
        <p:nvPicPr>
          <p:cNvPr id="26630" name="Picture 6" descr="http://im5-tub-ru.yandex.net/i?id=15030345-57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717032"/>
            <a:ext cx="3688730" cy="2448272"/>
          </a:xfrm>
          <a:prstGeom prst="rect">
            <a:avLst/>
          </a:prstGeom>
          <a:noFill/>
        </p:spPr>
      </p:pic>
      <p:pic>
        <p:nvPicPr>
          <p:cNvPr id="26632" name="Picture 8" descr="http://im4-tub-ru.yandex.net/i?id=380603099-68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188640"/>
            <a:ext cx="2376264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555</TotalTime>
  <Words>760</Words>
  <Application>Microsoft Office PowerPoint</Application>
  <PresentationFormat>Экран (4:3)</PresentationFormat>
  <Paragraphs>97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Метро</vt:lpstr>
      <vt:lpstr>“Өзелгән җыр эзеннән”</vt:lpstr>
      <vt:lpstr>1нче сорау:</vt:lpstr>
      <vt:lpstr>Җавап:</vt:lpstr>
      <vt:lpstr>2нче сорау:</vt:lpstr>
      <vt:lpstr>Җавап:</vt:lpstr>
      <vt:lpstr>3нче сорау:</vt:lpstr>
      <vt:lpstr>Җавап:</vt:lpstr>
      <vt:lpstr>4нче сорау:</vt:lpstr>
      <vt:lpstr>Җавап:</vt:lpstr>
      <vt:lpstr>Слайд 10</vt:lpstr>
      <vt:lpstr>5нче сорау:</vt:lpstr>
      <vt:lpstr>Җавап:</vt:lpstr>
      <vt:lpstr>6нчы сорау:</vt:lpstr>
      <vt:lpstr>Җавап:</vt:lpstr>
      <vt:lpstr>7 -8 нче сорау:</vt:lpstr>
      <vt:lpstr>Җавап:</vt:lpstr>
      <vt:lpstr>Слайд 17</vt:lpstr>
      <vt:lpstr>Слайд 18</vt:lpstr>
      <vt:lpstr>10нчы сорау:</vt:lpstr>
      <vt:lpstr>Җавап:</vt:lpstr>
      <vt:lpstr>Слайд 21</vt:lpstr>
      <vt:lpstr>Слайд 22</vt:lpstr>
      <vt:lpstr>11нче сорау:</vt:lpstr>
      <vt:lpstr>Җавап:</vt:lpstr>
      <vt:lpstr>13нче сорау:</vt:lpstr>
      <vt:lpstr>Җавап:</vt:lpstr>
      <vt:lpstr>14нче сорау:</vt:lpstr>
      <vt:lpstr>Җавап:</vt:lpstr>
      <vt:lpstr>15нче сорау:</vt:lpstr>
      <vt:lpstr>Җавап:</vt:lpstr>
      <vt:lpstr>16нчы сорау:</vt:lpstr>
      <vt:lpstr>Слайд 32</vt:lpstr>
      <vt:lpstr>17нче сорау:</vt:lpstr>
      <vt:lpstr>Җавап:</vt:lpstr>
      <vt:lpstr>18нче сорау:</vt:lpstr>
      <vt:lpstr>Җавап: 3092 нче әлеге кече планета “Җәлил” астероиды.Кырымдагы астрофизик обсерваториясендә астроном Т. Смирнов тарафыннан 1972 елда ачыла.</vt:lpstr>
      <vt:lpstr>Слайд 37</vt:lpstr>
      <vt:lpstr>Слайд 38</vt:lpstr>
      <vt:lpstr>Слайд 39</vt:lpstr>
    </vt:vector>
  </TitlesOfParts>
  <Company>ОАО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“Өзелгән җыр эзеннән”</dc:title>
  <dc:creator>Алиев Артур Эмилевич</dc:creator>
  <cp:lastModifiedBy>Алиев Артур Эмилевич</cp:lastModifiedBy>
  <cp:revision>48</cp:revision>
  <dcterms:created xsi:type="dcterms:W3CDTF">2013-02-15T16:59:43Z</dcterms:created>
  <dcterms:modified xsi:type="dcterms:W3CDTF">2013-02-18T17:08:39Z</dcterms:modified>
</cp:coreProperties>
</file>