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7" r:id="rId5"/>
    <p:sldId id="259" r:id="rId6"/>
    <p:sldId id="261" r:id="rId7"/>
    <p:sldId id="262" r:id="rId8"/>
    <p:sldId id="263" r:id="rId9"/>
    <p:sldId id="264" r:id="rId10"/>
    <p:sldId id="268" r:id="rId11"/>
    <p:sldId id="266" r:id="rId12"/>
    <p:sldId id="269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14" y="-2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1FF5B-2B2B-4A13-8DE0-6C115FAB1983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6F52BF-EFAA-4C47-BB05-3356D1053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DBFEA-818C-45A7-B533-557583C589BF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64D471-72C4-4C57-92DE-8631EE1B09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71EB9-07D1-4666-AD79-A4A30A17D4C8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CD3F4-3D39-4DD5-9EF2-65A5E032D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F5C5C-00CE-4013-8AA4-45C70AF5CEB4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68530-1DCA-4BF5-8936-283DB0BBAC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FA9280-770B-4B8C-80B4-851D74002518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4D086-2B79-4A66-894B-DD28151D5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01444-9A41-40F4-B76C-FA351F5D8A57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37E1D-7CB9-4151-BB68-01C22BC5F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A7863-FD02-4728-AEDC-F1351772392E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4F84B5-39FB-4474-A6DD-F78D81CE66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B5C12C-8287-4A58-B7EB-8541CE4AEEED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FA5A7-738B-48CB-9361-E084AF66EA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5B24A7-9E60-4CEA-A9EC-9881C61301D2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99656-5036-4CE7-8B7E-88D9B1900C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4CBCF-0706-4177-9E2D-E50ED6EFE161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D1B89-B4B0-476D-9D71-AAEA337773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C59911-077F-47BB-82ED-451B4E52115F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12BBD-0F5C-437A-99D9-C712C7391B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FD22962-4462-4CB6-B444-42418DCC2E2B}" type="datetimeFigureOut">
              <a:rPr lang="ru-RU"/>
              <a:pPr>
                <a:defRPr/>
              </a:pPr>
              <a:t>01.12.2012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5A0063B-2B83-438E-B5B9-800C8CF1FA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3" r:id="rId4"/>
    <p:sldLayoutId id="2147483687" r:id="rId5"/>
    <p:sldLayoutId id="2147483682" r:id="rId6"/>
    <p:sldLayoutId id="2147483688" r:id="rId7"/>
    <p:sldLayoutId id="2147483689" r:id="rId8"/>
    <p:sldLayoutId id="2147483690" r:id="rId9"/>
    <p:sldLayoutId id="2147483681" r:id="rId10"/>
    <p:sldLayoutId id="214748369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onstanti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071546"/>
            <a:ext cx="8458200" cy="1222375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УРОК – СОРЕВНОВАНИЕ ПО ТЕМЕ:                    «МОРФЕМИКА»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8313" y="5516563"/>
            <a:ext cx="8458200" cy="914400"/>
          </a:xfrm>
        </p:spPr>
        <p:txBody>
          <a:bodyPr/>
          <a:lstStyle/>
          <a:p>
            <a:pPr algn="r"/>
            <a:r>
              <a:rPr lang="ru-RU" sz="1800" smtClean="0">
                <a:solidFill>
                  <a:srgbClr val="443329"/>
                </a:solidFill>
                <a:latin typeface="Arial" charset="0"/>
              </a:rPr>
              <a:t>Урок повторения по русскому языку в 6 классе</a:t>
            </a:r>
          </a:p>
          <a:p>
            <a:pPr algn="r"/>
            <a:r>
              <a:rPr lang="ru-RU" sz="1800" smtClean="0">
                <a:solidFill>
                  <a:srgbClr val="443329"/>
                </a:solidFill>
                <a:latin typeface="Arial" charset="0"/>
              </a:rPr>
              <a:t>Учитель русского языка и литературы: </a:t>
            </a:r>
          </a:p>
          <a:p>
            <a:pPr algn="r"/>
            <a:r>
              <a:rPr lang="ru-RU" sz="1800" smtClean="0">
                <a:solidFill>
                  <a:srgbClr val="443329"/>
                </a:solidFill>
                <a:latin typeface="Arial" charset="0"/>
              </a:rPr>
              <a:t>Фомина Ольга Владимировна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92867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заполните таблицу, поставив галочку в нужной колонке.</a:t>
            </a:r>
            <a:endParaRPr lang="ru-RU" dirty="0"/>
          </a:p>
        </p:txBody>
      </p:sp>
      <p:sp>
        <p:nvSpPr>
          <p:cNvPr id="22530" name="Содержимое 2"/>
          <p:cNvSpPr>
            <a:spLocks noGrp="1"/>
          </p:cNvSpPr>
          <p:nvPr>
            <p:ph idx="1"/>
          </p:nvPr>
        </p:nvSpPr>
        <p:spPr>
          <a:xfrm>
            <a:off x="7643813" y="5286375"/>
            <a:ext cx="1347787" cy="79375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22531" name="Прямоугольник 3"/>
          <p:cNvSpPr>
            <a:spLocks noChangeArrowheads="1"/>
          </p:cNvSpPr>
          <p:nvPr/>
        </p:nvSpPr>
        <p:spPr bwMode="auto">
          <a:xfrm>
            <a:off x="500063" y="1571625"/>
            <a:ext cx="1928812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пр…образователь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4572000" y="1643063"/>
            <a:ext cx="5000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22533" name="Прямоугольник 5"/>
          <p:cNvSpPr>
            <a:spLocks noChangeArrowheads="1"/>
          </p:cNvSpPr>
          <p:nvPr/>
        </p:nvSpPr>
        <p:spPr bwMode="auto">
          <a:xfrm>
            <a:off x="571500" y="2071688"/>
            <a:ext cx="16033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пр…школьный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4" name="Прямоугольник 6"/>
          <p:cNvSpPr>
            <a:spLocks noChangeArrowheads="1"/>
          </p:cNvSpPr>
          <p:nvPr/>
        </p:nvSpPr>
        <p:spPr bwMode="auto">
          <a:xfrm>
            <a:off x="571500" y="2643188"/>
            <a:ext cx="1500188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пр…успевать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5" name="Прямоугольник 7"/>
          <p:cNvSpPr>
            <a:spLocks noChangeArrowheads="1"/>
          </p:cNvSpPr>
          <p:nvPr/>
        </p:nvSpPr>
        <p:spPr bwMode="auto">
          <a:xfrm>
            <a:off x="500063" y="3143250"/>
            <a:ext cx="14097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пр…лунение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6" name="Прямоугольник 8"/>
          <p:cNvSpPr>
            <a:spLocks noChangeArrowheads="1"/>
          </p:cNvSpPr>
          <p:nvPr/>
        </p:nvSpPr>
        <p:spPr bwMode="auto">
          <a:xfrm>
            <a:off x="500063" y="3643313"/>
            <a:ext cx="14255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пр…красный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7" name="Прямоугольник 9"/>
          <p:cNvSpPr>
            <a:spLocks noChangeArrowheads="1"/>
          </p:cNvSpPr>
          <p:nvPr/>
        </p:nvSpPr>
        <p:spPr bwMode="auto">
          <a:xfrm>
            <a:off x="571500" y="4071938"/>
            <a:ext cx="112712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пр…рвать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8" name="Прямоугольник 10"/>
          <p:cNvSpPr>
            <a:spLocks noChangeArrowheads="1"/>
          </p:cNvSpPr>
          <p:nvPr/>
        </p:nvSpPr>
        <p:spPr bwMode="auto">
          <a:xfrm>
            <a:off x="500063" y="4500563"/>
            <a:ext cx="1684337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пр…остановить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39" name="Прямоугольник 11"/>
          <p:cNvSpPr>
            <a:spLocks noChangeArrowheads="1"/>
          </p:cNvSpPr>
          <p:nvPr/>
        </p:nvSpPr>
        <p:spPr bwMode="auto">
          <a:xfrm>
            <a:off x="500063" y="5072063"/>
            <a:ext cx="137477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пр…одолеть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40" name="Прямоугольник 12"/>
          <p:cNvSpPr>
            <a:spLocks noChangeArrowheads="1"/>
          </p:cNvSpPr>
          <p:nvPr/>
        </p:nvSpPr>
        <p:spPr bwMode="auto">
          <a:xfrm>
            <a:off x="571500" y="5500688"/>
            <a:ext cx="1262063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пр…выкать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22541" name="Прямоугольник 13"/>
          <p:cNvSpPr>
            <a:spLocks noChangeArrowheads="1"/>
          </p:cNvSpPr>
          <p:nvPr/>
        </p:nvSpPr>
        <p:spPr bwMode="auto">
          <a:xfrm>
            <a:off x="428625" y="6072188"/>
            <a:ext cx="1381125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</a:pP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пр…поднять</a:t>
            </a:r>
            <a:endParaRPr lang="ru-RU" sz="1200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428625" y="2143125"/>
            <a:ext cx="8715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428625" y="2571750"/>
            <a:ext cx="8715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428625" y="3071813"/>
            <a:ext cx="8715375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428625" y="3571875"/>
            <a:ext cx="8715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428625" y="4071938"/>
            <a:ext cx="8715375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428625" y="4500563"/>
            <a:ext cx="8715375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V="1">
            <a:off x="428625" y="5000625"/>
            <a:ext cx="8715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428625" y="5500688"/>
            <a:ext cx="8715375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428625" y="6000750"/>
            <a:ext cx="8715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28625" y="6429375"/>
            <a:ext cx="8715375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rot="5400000">
            <a:off x="321469" y="3893344"/>
            <a:ext cx="5857875" cy="714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 flipH="1" flipV="1">
            <a:off x="3392487" y="3965576"/>
            <a:ext cx="5788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54" name="Прямоугольник 35"/>
          <p:cNvSpPr>
            <a:spLocks noChangeArrowheads="1"/>
          </p:cNvSpPr>
          <p:nvPr/>
        </p:nvSpPr>
        <p:spPr bwMode="auto">
          <a:xfrm flipH="1">
            <a:off x="571500" y="1143000"/>
            <a:ext cx="1727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СЛОВА</a:t>
            </a:r>
          </a:p>
        </p:txBody>
      </p:sp>
      <p:sp>
        <p:nvSpPr>
          <p:cNvPr id="22555" name="Прямоугольник 36"/>
          <p:cNvSpPr>
            <a:spLocks noChangeArrowheads="1"/>
          </p:cNvSpPr>
          <p:nvPr/>
        </p:nvSpPr>
        <p:spPr bwMode="auto">
          <a:xfrm>
            <a:off x="4572000" y="1143000"/>
            <a:ext cx="4460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Е</a:t>
            </a:r>
          </a:p>
        </p:txBody>
      </p:sp>
      <p:sp>
        <p:nvSpPr>
          <p:cNvPr id="22556" name="Прямоугольник 37"/>
          <p:cNvSpPr>
            <a:spLocks noChangeArrowheads="1"/>
          </p:cNvSpPr>
          <p:nvPr/>
        </p:nvSpPr>
        <p:spPr bwMode="auto">
          <a:xfrm>
            <a:off x="7500938" y="1071563"/>
            <a:ext cx="323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и</a:t>
            </a:r>
          </a:p>
        </p:txBody>
      </p:sp>
      <p:cxnSp>
        <p:nvCxnSpPr>
          <p:cNvPr id="45" name="Прямая соединительная линия 44"/>
          <p:cNvCxnSpPr/>
          <p:nvPr/>
        </p:nvCxnSpPr>
        <p:spPr>
          <a:xfrm>
            <a:off x="428625" y="1643063"/>
            <a:ext cx="8715375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7500938" y="2214563"/>
            <a:ext cx="311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0" name="Прямоугольник 49"/>
          <p:cNvSpPr>
            <a:spLocks noChangeArrowheads="1"/>
          </p:cNvSpPr>
          <p:nvPr/>
        </p:nvSpPr>
        <p:spPr bwMode="auto">
          <a:xfrm>
            <a:off x="4643438" y="2643188"/>
            <a:ext cx="311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1" name="Прямоугольник 50"/>
          <p:cNvSpPr>
            <a:spLocks noChangeArrowheads="1"/>
          </p:cNvSpPr>
          <p:nvPr/>
        </p:nvSpPr>
        <p:spPr bwMode="auto">
          <a:xfrm>
            <a:off x="7500938" y="3143250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2" name="Прямоугольник 51"/>
          <p:cNvSpPr>
            <a:spLocks noChangeArrowheads="1"/>
          </p:cNvSpPr>
          <p:nvPr/>
        </p:nvSpPr>
        <p:spPr bwMode="auto">
          <a:xfrm>
            <a:off x="4572000" y="4143375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3" name="Прямоугольник 52"/>
          <p:cNvSpPr>
            <a:spLocks noChangeArrowheads="1"/>
          </p:cNvSpPr>
          <p:nvPr/>
        </p:nvSpPr>
        <p:spPr bwMode="auto">
          <a:xfrm>
            <a:off x="4572000" y="3714750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4" name="Прямоугольник 53"/>
          <p:cNvSpPr>
            <a:spLocks noChangeArrowheads="1"/>
          </p:cNvSpPr>
          <p:nvPr/>
        </p:nvSpPr>
        <p:spPr bwMode="auto">
          <a:xfrm>
            <a:off x="7500938" y="4572000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5" name="Прямоугольник 54"/>
          <p:cNvSpPr>
            <a:spLocks noChangeArrowheads="1"/>
          </p:cNvSpPr>
          <p:nvPr/>
        </p:nvSpPr>
        <p:spPr bwMode="auto">
          <a:xfrm>
            <a:off x="4643438" y="5072063"/>
            <a:ext cx="311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6" name="Прямоугольник 55"/>
          <p:cNvSpPr>
            <a:spLocks noChangeArrowheads="1"/>
          </p:cNvSpPr>
          <p:nvPr/>
        </p:nvSpPr>
        <p:spPr bwMode="auto">
          <a:xfrm>
            <a:off x="7429500" y="5572125"/>
            <a:ext cx="311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  <p:sp>
        <p:nvSpPr>
          <p:cNvPr id="57" name="Прямоугольник 56"/>
          <p:cNvSpPr>
            <a:spLocks noChangeArrowheads="1"/>
          </p:cNvSpPr>
          <p:nvPr/>
        </p:nvSpPr>
        <p:spPr bwMode="auto">
          <a:xfrm>
            <a:off x="7429500" y="6072188"/>
            <a:ext cx="3111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>
                <a:latin typeface="Constantia" pitchFamily="18" charset="0"/>
              </a:rPr>
              <a:t>+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68" name="Group 616"/>
          <p:cNvGraphicFramePr>
            <a:graphicFrameLocks noGrp="1"/>
          </p:cNvGraphicFramePr>
          <p:nvPr>
            <p:ph sz="half" idx="4294967295"/>
          </p:nvPr>
        </p:nvGraphicFramePr>
        <p:xfrm>
          <a:off x="5003800" y="476250"/>
          <a:ext cx="3959225" cy="5589588"/>
        </p:xfrm>
        <a:graphic>
          <a:graphicData uri="http://schemas.openxmlformats.org/drawingml/2006/table">
            <a:tbl>
              <a:tblPr/>
              <a:tblGrid>
                <a:gridCol w="282575"/>
                <a:gridCol w="282575"/>
                <a:gridCol w="282575"/>
                <a:gridCol w="285750"/>
                <a:gridCol w="280988"/>
                <a:gridCol w="284162"/>
                <a:gridCol w="282575"/>
                <a:gridCol w="279400"/>
                <a:gridCol w="284163"/>
                <a:gridCol w="280987"/>
                <a:gridCol w="282575"/>
                <a:gridCol w="285750"/>
                <a:gridCol w="282575"/>
                <a:gridCol w="282575"/>
              </a:tblGrid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1.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1.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87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2.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3.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2.</a:t>
                      </a: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libri" pitchFamily="34" charset="0"/>
                        </a:rPr>
                        <a:t>4.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97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onstantia"/>
                          <a:ea typeface="Times New Roman" pitchFamily="18" charset="0"/>
                          <a:cs typeface="Calibri" pitchFamily="34" charset="0"/>
                        </a:rPr>
                        <a:t> </a:t>
                      </a: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nstantia" pitchFamily="18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0000"/>
                        <a:buFont typeface="Wingdings 2" pitchFamily="18" charset="2"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Constantia" pitchFamily="18" charset="0"/>
                      </a:endParaRPr>
                    </a:p>
                  </a:txBody>
                  <a:tcPr anchor="b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171" name="Rectangle 619"/>
          <p:cNvSpPr>
            <a:spLocks noChangeArrowheads="1"/>
          </p:cNvSpPr>
          <p:nvPr/>
        </p:nvSpPr>
        <p:spPr bwMode="auto">
          <a:xfrm>
            <a:off x="250825" y="1295400"/>
            <a:ext cx="453707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 u="sng"/>
              <a:t>По горизонтали:</a:t>
            </a:r>
            <a:r>
              <a:rPr lang="ru-RU"/>
              <a:t> 1.Часть изменяемого слова без окончания. 2.Значимая часть слова, которая находится после корня и обычно служит для образования новых слов. 3. Значимая часть слова, которая находится перед корнем и служит для образования новых слов.4.Значимая часть слова, которая образует формы слова.</a:t>
            </a:r>
          </a:p>
          <a:p>
            <a:r>
              <a:rPr lang="ru-RU" u="sng"/>
              <a:t>По вертикали: </a:t>
            </a:r>
            <a:r>
              <a:rPr lang="ru-RU"/>
              <a:t>1.Наука о языке, в которой изучаются части слова. 2.Главная значимая часть слова, в которой заключается общее лексическое значение всех однокоренных слов.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Рефлексия.</a:t>
            </a:r>
            <a:endParaRPr lang="ru-RU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4429125"/>
            <a:ext cx="1662113" cy="1628775"/>
          </a:xfrm>
        </p:spPr>
      </p:pic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4357688"/>
            <a:ext cx="17145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86188" y="4429125"/>
            <a:ext cx="1500187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1" name="Прямоугольник 7"/>
          <p:cNvSpPr>
            <a:spLocks noChangeArrowheads="1"/>
          </p:cNvSpPr>
          <p:nvPr/>
        </p:nvSpPr>
        <p:spPr bwMode="auto">
          <a:xfrm>
            <a:off x="1357313" y="785813"/>
            <a:ext cx="55721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3200">
              <a:latin typeface="Constantia" pitchFamily="18" charset="0"/>
            </a:endParaRPr>
          </a:p>
          <a:p>
            <a:pPr algn="ctr"/>
            <a:r>
              <a:rPr lang="ru-RU" sz="3200">
                <a:latin typeface="Constantia" pitchFamily="18" charset="0"/>
              </a:rPr>
              <a:t>Оцените наш урок и вашу работу на нём с помощью «смайлика».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ЭПИГРАФ:</a:t>
            </a:r>
            <a:endParaRPr lang="ru-RU" dirty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Font typeface="Wingdings 2" pitchFamily="18" charset="2"/>
              <a:buNone/>
            </a:pPr>
            <a:r>
              <a:rPr lang="ru-RU" smtClean="0"/>
              <a:t>СЛОВО ДЕЛИТСЯ НА ЧАСТИ,</a:t>
            </a:r>
          </a:p>
          <a:p>
            <a:pPr algn="r">
              <a:buFont typeface="Wingdings 2" pitchFamily="18" charset="2"/>
              <a:buNone/>
            </a:pPr>
            <a:r>
              <a:rPr lang="ru-RU" smtClean="0"/>
              <a:t>АХ, КАКОЕ ЭТО СЧАСТЬЕ!</a:t>
            </a:r>
          </a:p>
          <a:p>
            <a:pPr algn="r">
              <a:buFont typeface="Wingdings 2" pitchFamily="18" charset="2"/>
              <a:buNone/>
            </a:pPr>
            <a:r>
              <a:rPr lang="ru-RU" smtClean="0"/>
              <a:t>МОЖЕТ КАЖДЫЙ ГРАМОТЕЙ</a:t>
            </a:r>
          </a:p>
          <a:p>
            <a:pPr algn="r">
              <a:buFont typeface="Wingdings 2" pitchFamily="18" charset="2"/>
              <a:buNone/>
            </a:pPr>
            <a:r>
              <a:rPr lang="ru-RU" smtClean="0"/>
              <a:t>ДЕЛАТЬ СЛОВО ИЗ ЧАСТЕЙ!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/>
              <a:t>Игра «Не угоди в ловушку!»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>
          <a:xfrm>
            <a:off x="0" y="1214438"/>
            <a:ext cx="8991600" cy="300037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mtClean="0"/>
              <a:t>     Распределите слова в три столбика.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Осенний, шиповник, травы, день, сырой, вдруг, холодок, шипы, туманный, неожиданно, канавы, расцвёл, цветок, сегодня, шиповника.</a:t>
            </a:r>
          </a:p>
          <a:p>
            <a:endParaRPr lang="ru-RU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625" y="4214813"/>
          <a:ext cx="8286750" cy="2643187"/>
        </p:xfrm>
        <a:graphic>
          <a:graphicData uri="http://schemas.openxmlformats.org/drawingml/2006/table">
            <a:tbl>
              <a:tblPr/>
              <a:tblGrid>
                <a:gridCol w="2714625"/>
                <a:gridCol w="2928938"/>
                <a:gridCol w="2643187"/>
              </a:tblGrid>
              <a:tr h="1127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падежным окончанием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нулевым окончанием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Без окончания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(неизменяемые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слова)</a:t>
                      </a:r>
                    </a:p>
                  </a:txBody>
                  <a:tcPr marL="114300" marR="1143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Проверка</a:t>
            </a:r>
            <a:endParaRPr lang="ru-RU" dirty="0"/>
          </a:p>
        </p:txBody>
      </p:sp>
      <p:sp>
        <p:nvSpPr>
          <p:cNvPr id="16386" name="Содержимое 2"/>
          <p:cNvSpPr>
            <a:spLocks noGrp="1"/>
          </p:cNvSpPr>
          <p:nvPr>
            <p:ph idx="1"/>
          </p:nvPr>
        </p:nvSpPr>
        <p:spPr>
          <a:xfrm>
            <a:off x="0" y="500063"/>
            <a:ext cx="8991600" cy="2714625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mtClean="0"/>
              <a:t>    Распределите слова в три столбика. Осенний, шиповник, травы, день, сырой, вдруг, холодок, шипы, туманный, неожиданно, канавы, расцвёл, цветок, сегодня, шиповника.</a:t>
            </a:r>
          </a:p>
          <a:p>
            <a:endParaRPr lang="ru-RU" smtClean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14313" y="3000375"/>
          <a:ext cx="8501062" cy="4052888"/>
        </p:xfrm>
        <a:graphic>
          <a:graphicData uri="http://schemas.openxmlformats.org/drawingml/2006/table">
            <a:tbl>
              <a:tblPr/>
              <a:tblGrid>
                <a:gridCol w="2735262"/>
                <a:gridCol w="3030538"/>
                <a:gridCol w="2735262"/>
              </a:tblGrid>
              <a:tr h="1695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</a:rPr>
                        <a:t>С падежным  окончанием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 нулевым окончанием</a:t>
                      </a:r>
                    </a:p>
                  </a:txBody>
                  <a:tcPr marL="114300" marR="1143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Без окончания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(неизменяемые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 pitchFamily="34" charset="0"/>
                          <a:cs typeface="Times New Roman" pitchFamily="18" charset="0"/>
                        </a:rPr>
                        <a:t>слова)</a:t>
                      </a:r>
                    </a:p>
                  </a:txBody>
                  <a:tcPr marL="114300" marR="11430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57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ОСЕННИЙ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ТРАВЫ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СЫРОЙ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ШИПЫ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ТУМАННЫЙ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КАНАВЫ</a:t>
                      </a: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/>
                      </a:r>
                      <a:b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ШИПОВНИКА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ШИПОВНИК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ДЕНЬ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ХОЛОДОК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РАСЦВЁЛ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ЦВЕТОК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НЕОЖИДАННО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СЕГОДНЯ</a:t>
                      </a:r>
                      <a:b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ВДРУГ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Выписать </a:t>
            </a:r>
            <a:r>
              <a:rPr lang="ru-RU" dirty="0"/>
              <a:t>из текста слова, состоящие из следующих морфем: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1</a:t>
            </a:r>
            <a:r>
              <a:rPr lang="ru-RU" dirty="0"/>
              <a:t>) корень + окончание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2</a:t>
            </a:r>
            <a:r>
              <a:rPr lang="ru-RU" dirty="0"/>
              <a:t>) корень + суффикс + окончание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3</a:t>
            </a:r>
            <a:r>
              <a:rPr lang="ru-RU" dirty="0"/>
              <a:t>) приставка +  корень + суффикс + окончание 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4</a:t>
            </a:r>
            <a:r>
              <a:rPr lang="ru-RU" dirty="0"/>
              <a:t>) приставка + корень + суффикс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5</a:t>
            </a:r>
            <a:r>
              <a:rPr lang="ru-RU" dirty="0"/>
              <a:t>) корень + суффикс (не входит в основу) + окончание 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/>
              <a:t> 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    Над </a:t>
            </a:r>
            <a:r>
              <a:rPr lang="ru-RU" b="1" i="1" dirty="0"/>
              <a:t>прудом поземка вьется,</a:t>
            </a: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    Тени </a:t>
            </a:r>
            <a:r>
              <a:rPr lang="ru-RU" b="1" i="1" dirty="0"/>
              <a:t>длинные легли.</a:t>
            </a: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    И </a:t>
            </a:r>
            <a:r>
              <a:rPr lang="ru-RU" b="1" i="1" dirty="0"/>
              <a:t>негреющего солнца</a:t>
            </a: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 smtClean="0"/>
              <a:t>     Красный </a:t>
            </a:r>
            <a:r>
              <a:rPr lang="ru-RU" b="1" i="1" dirty="0"/>
              <a:t>шар висит вдали.</a:t>
            </a:r>
            <a:endParaRPr lang="ru-RU" dirty="0"/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ru-RU" b="1" i="1" dirty="0"/>
              <a:t>                                         (Вл. Приходько)</a:t>
            </a:r>
            <a:endParaRPr lang="ru-RU" dirty="0"/>
          </a:p>
          <a:p>
            <a:pPr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Выполнить морфемный разбор</a:t>
            </a:r>
            <a:endParaRPr lang="ru-RU" dirty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Команда «Приставки»:  </a:t>
            </a:r>
            <a:r>
              <a:rPr lang="ru-RU" i="1" smtClean="0"/>
              <a:t>уловка, чёрненький, отморозили, заморский, поджарить</a:t>
            </a:r>
            <a:endParaRPr lang="ru-RU" smtClean="0"/>
          </a:p>
          <a:p>
            <a:pPr>
              <a:buFont typeface="Wingdings 2" pitchFamily="18" charset="2"/>
              <a:buNone/>
            </a:pPr>
            <a:r>
              <a:rPr lang="ru-RU" smtClean="0"/>
              <a:t>   Команда «Суффикс»:  </a:t>
            </a:r>
            <a:r>
              <a:rPr lang="ru-RU" i="1" smtClean="0"/>
              <a:t>приставка, беленький, высадила, пригородный, пересолить.</a:t>
            </a: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8" name="Содержимое 2"/>
          <p:cNvSpPr>
            <a:spLocks noGrp="1"/>
          </p:cNvSpPr>
          <p:nvPr>
            <p:ph idx="1"/>
          </p:nvPr>
        </p:nvSpPr>
        <p:spPr>
          <a:xfrm>
            <a:off x="285750" y="928688"/>
            <a:ext cx="8858250" cy="564356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2800" smtClean="0"/>
              <a:t>    Задание: Вставьте пропущенные буквы в корни с чередованием. Объясните выбор гласной графически. 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1. Софья накл…нялась, срывала цветок и легким прик…сновением пальцев гладила дрожащие лепестки.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2. Он знал эту отр…сль производства.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3. Ночь уже л…жилась на горы. 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4. Все двери зап…рались на замок.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5. Река протекала в густых зар…слях.</a:t>
            </a:r>
          </a:p>
          <a:p>
            <a:pPr>
              <a:buFont typeface="Wingdings 2" pitchFamily="18" charset="2"/>
              <a:buNone/>
            </a:pPr>
            <a:r>
              <a:rPr lang="ru-RU" sz="2800" smtClean="0"/>
              <a:t>  6. Заг…рались и бл…стали стекла, оз…ренные пожаром.</a:t>
            </a:r>
          </a:p>
          <a:p>
            <a:pPr>
              <a:buFont typeface="Wingdings 2" pitchFamily="18" charset="2"/>
              <a:buNone/>
            </a:pPr>
            <a:endParaRPr lang="ru-RU" sz="2800" smtClean="0"/>
          </a:p>
          <a:p>
            <a:pPr>
              <a:buFont typeface="Wingdings 2" pitchFamily="18" charset="2"/>
              <a:buNone/>
            </a:pPr>
            <a:r>
              <a:rPr lang="ru-RU" sz="2800" smtClean="0"/>
              <a:t>                               </a:t>
            </a:r>
          </a:p>
          <a:p>
            <a:endParaRPr lang="ru-RU" sz="2800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429000" y="3571875"/>
            <a:ext cx="357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а</a:t>
            </a: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2571750" y="4071938"/>
            <a:ext cx="4286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000375" y="4643438"/>
            <a:ext cx="3571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00188" y="2643188"/>
            <a:ext cx="2143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643188" y="2214563"/>
            <a:ext cx="40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flipH="1">
            <a:off x="5357813" y="5072063"/>
            <a:ext cx="333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357313" y="5643563"/>
            <a:ext cx="4064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о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6286500" y="5572125"/>
            <a:ext cx="3825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а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429000" y="5572125"/>
            <a:ext cx="43338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>
                <a:solidFill>
                  <a:srgbClr val="FF0000"/>
                </a:solidFill>
                <a:latin typeface="Constantia" pitchFamily="18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Команда «Приставки»:  В нём такое же окончание, как в слове конь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Такая же приставка, как в слове заблудился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В нём такие же суффиксы, как в слове читала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В нём такой же корень, как в слове перебежчик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                  (Забежал)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mtClean="0"/>
              <a:t>   Команда «Суффикс»:  У него приставка, как у слова переждать,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Корень,  как у слова раздумье,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У него два суффикса: первый, - как у слова брать, второй - суффикс, образующий прошедшее время глагола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Окончание, как  у слова сын</a:t>
            </a:r>
          </a:p>
          <a:p>
            <a:pPr>
              <a:buFont typeface="Wingdings 2" pitchFamily="18" charset="2"/>
              <a:buNone/>
            </a:pPr>
            <a:r>
              <a:rPr lang="ru-RU" smtClean="0"/>
              <a:t>                                                   (Передумал)</a:t>
            </a:r>
          </a:p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172</TotalTime>
  <Words>398</Words>
  <Application>Microsoft Office PowerPoint</Application>
  <PresentationFormat>Экран (4:3)</PresentationFormat>
  <Paragraphs>132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Constantia</vt:lpstr>
      <vt:lpstr>Arial</vt:lpstr>
      <vt:lpstr>Wingdings 2</vt:lpstr>
      <vt:lpstr>Calibri</vt:lpstr>
      <vt:lpstr>Times New Roman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СОРЕВНОВАНИЕ ПО ТЕМЕ: «МОРФЕМИКА»</dc:title>
  <dc:creator>Дом</dc:creator>
  <cp:lastModifiedBy>Николай</cp:lastModifiedBy>
  <cp:revision>22</cp:revision>
  <dcterms:created xsi:type="dcterms:W3CDTF">2012-11-18T18:25:00Z</dcterms:created>
  <dcterms:modified xsi:type="dcterms:W3CDTF">2012-12-01T08:04:26Z</dcterms:modified>
</cp:coreProperties>
</file>