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02" r:id="rId3"/>
    <p:sldId id="257" r:id="rId4"/>
    <p:sldId id="303" r:id="rId5"/>
    <p:sldId id="304" r:id="rId6"/>
    <p:sldId id="305" r:id="rId7"/>
    <p:sldId id="266" r:id="rId8"/>
    <p:sldId id="272" r:id="rId9"/>
    <p:sldId id="273" r:id="rId10"/>
    <p:sldId id="274" r:id="rId11"/>
    <p:sldId id="267" r:id="rId12"/>
    <p:sldId id="275" r:id="rId13"/>
    <p:sldId id="276" r:id="rId14"/>
    <p:sldId id="277" r:id="rId15"/>
    <p:sldId id="264" r:id="rId16"/>
    <p:sldId id="284" r:id="rId17"/>
    <p:sldId id="285" r:id="rId18"/>
    <p:sldId id="286" r:id="rId19"/>
    <p:sldId id="287" r:id="rId20"/>
    <p:sldId id="288" r:id="rId21"/>
    <p:sldId id="289" r:id="rId22"/>
    <p:sldId id="278" r:id="rId23"/>
    <p:sldId id="282" r:id="rId24"/>
    <p:sldId id="269" r:id="rId25"/>
    <p:sldId id="279" r:id="rId26"/>
    <p:sldId id="280" r:id="rId27"/>
    <p:sldId id="281" r:id="rId28"/>
    <p:sldId id="268" r:id="rId29"/>
    <p:sldId id="271" r:id="rId30"/>
    <p:sldId id="283" r:id="rId31"/>
    <p:sldId id="258" r:id="rId32"/>
    <p:sldId id="259" r:id="rId33"/>
    <p:sldId id="260" r:id="rId34"/>
    <p:sldId id="261" r:id="rId35"/>
    <p:sldId id="262" r:id="rId36"/>
    <p:sldId id="290" r:id="rId37"/>
    <p:sldId id="291" r:id="rId38"/>
    <p:sldId id="263" r:id="rId39"/>
    <p:sldId id="265" r:id="rId40"/>
    <p:sldId id="292" r:id="rId41"/>
    <p:sldId id="293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294" r:id="rId5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13ABE5-DF1B-41B5-A554-F011EB511B6C}" type="doc">
      <dgm:prSet loTypeId="urn:microsoft.com/office/officeart/2005/8/layout/defaul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A5505302-49FE-4B10-95A3-49D6DE041D2A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tx1"/>
              </a:solidFill>
            </a:rPr>
            <a:t>ИНТЕРЕС</a:t>
          </a:r>
          <a:endParaRPr lang="ru-RU" sz="3600" b="1" dirty="0">
            <a:solidFill>
              <a:schemeClr val="tx1"/>
            </a:solidFill>
          </a:endParaRPr>
        </a:p>
      </dgm:t>
    </dgm:pt>
    <dgm:pt modelId="{542B5505-B6E9-4CD5-8C82-3ADF4FCE01DA}" type="parTrans" cxnId="{FB6FE56B-19A5-4295-B73F-B6497E87868E}">
      <dgm:prSet/>
      <dgm:spPr/>
      <dgm:t>
        <a:bodyPr/>
        <a:lstStyle/>
        <a:p>
          <a:endParaRPr lang="ru-RU"/>
        </a:p>
      </dgm:t>
    </dgm:pt>
    <dgm:pt modelId="{E6DA8665-B5FA-4D96-BA6D-92D3D1587CAD}" type="sibTrans" cxnId="{FB6FE56B-19A5-4295-B73F-B6497E87868E}">
      <dgm:prSet/>
      <dgm:spPr/>
      <dgm:t>
        <a:bodyPr/>
        <a:lstStyle/>
        <a:p>
          <a:endParaRPr lang="ru-RU"/>
        </a:p>
      </dgm:t>
    </dgm:pt>
    <dgm:pt modelId="{ACF2ABAE-49AF-477C-90DB-167F4C07E3F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ПОНИМАНИЕ</a:t>
          </a:r>
          <a:endParaRPr lang="ru-RU" sz="2400" b="1" dirty="0">
            <a:solidFill>
              <a:schemeClr val="tx1"/>
            </a:solidFill>
          </a:endParaRPr>
        </a:p>
      </dgm:t>
    </dgm:pt>
    <dgm:pt modelId="{63595377-4C68-4ACD-80EF-3B6265D4A8B3}" type="parTrans" cxnId="{8CBFEA21-59C3-45EC-B3FB-3E664E990F81}">
      <dgm:prSet/>
      <dgm:spPr/>
      <dgm:t>
        <a:bodyPr/>
        <a:lstStyle/>
        <a:p>
          <a:endParaRPr lang="ru-RU"/>
        </a:p>
      </dgm:t>
    </dgm:pt>
    <dgm:pt modelId="{66E6C59A-7991-43FD-9EB5-3F890F633E25}" type="sibTrans" cxnId="{8CBFEA21-59C3-45EC-B3FB-3E664E990F81}">
      <dgm:prSet/>
      <dgm:spPr/>
      <dgm:t>
        <a:bodyPr/>
        <a:lstStyle/>
        <a:p>
          <a:endParaRPr lang="ru-RU"/>
        </a:p>
      </dgm:t>
    </dgm:pt>
    <dgm:pt modelId="{9DD88D85-5CA6-442D-B056-A475539C2E60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ПРИНЯТИЕ</a:t>
          </a:r>
          <a:endParaRPr lang="ru-RU" sz="2800" b="1" dirty="0">
            <a:solidFill>
              <a:schemeClr val="tx1"/>
            </a:solidFill>
          </a:endParaRPr>
        </a:p>
      </dgm:t>
    </dgm:pt>
    <dgm:pt modelId="{67E60F37-13CB-4CA2-A36A-1C11586E4CA5}" type="parTrans" cxnId="{F3A808A4-64FD-47C5-BE79-8AA1B227ED19}">
      <dgm:prSet/>
      <dgm:spPr/>
      <dgm:t>
        <a:bodyPr/>
        <a:lstStyle/>
        <a:p>
          <a:endParaRPr lang="ru-RU"/>
        </a:p>
      </dgm:t>
    </dgm:pt>
    <dgm:pt modelId="{09606EB8-918D-4DCF-A42B-E86B1DAC77F1}" type="sibTrans" cxnId="{F3A808A4-64FD-47C5-BE79-8AA1B227ED19}">
      <dgm:prSet/>
      <dgm:spPr/>
      <dgm:t>
        <a:bodyPr/>
        <a:lstStyle/>
        <a:p>
          <a:endParaRPr lang="ru-RU"/>
        </a:p>
      </dgm:t>
    </dgm:pt>
    <dgm:pt modelId="{392A80EC-FE55-4D69-8BEE-58470EC6291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СОПЕРЕЖИВАНИЕ</a:t>
          </a:r>
          <a:endParaRPr lang="ru-RU" b="1" dirty="0">
            <a:solidFill>
              <a:schemeClr val="tx1"/>
            </a:solidFill>
          </a:endParaRPr>
        </a:p>
      </dgm:t>
    </dgm:pt>
    <dgm:pt modelId="{BBD5B72B-533F-4BC9-99F6-2CCC66E6D8AC}" type="parTrans" cxnId="{CBF20324-3229-41EE-8DC7-88447E77C495}">
      <dgm:prSet/>
      <dgm:spPr/>
      <dgm:t>
        <a:bodyPr/>
        <a:lstStyle/>
        <a:p>
          <a:endParaRPr lang="ru-RU"/>
        </a:p>
      </dgm:t>
    </dgm:pt>
    <dgm:pt modelId="{F9966A20-FBE4-48BB-9D73-679DECDFAD73}" type="sibTrans" cxnId="{CBF20324-3229-41EE-8DC7-88447E77C495}">
      <dgm:prSet/>
      <dgm:spPr/>
      <dgm:t>
        <a:bodyPr/>
        <a:lstStyle/>
        <a:p>
          <a:endParaRPr lang="ru-RU"/>
        </a:p>
      </dgm:t>
    </dgm:pt>
    <dgm:pt modelId="{F57AF8D4-2923-4DEE-8CDE-F66A765330EF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ЛЮБОВЬ</a:t>
          </a:r>
          <a:endParaRPr lang="ru-RU" sz="2800" b="1" dirty="0">
            <a:solidFill>
              <a:schemeClr val="tx1"/>
            </a:solidFill>
          </a:endParaRPr>
        </a:p>
      </dgm:t>
    </dgm:pt>
    <dgm:pt modelId="{66900BFF-C83A-4535-88DA-C3ACCB6AE427}" type="parTrans" cxnId="{6AE1B340-4BD0-4F52-BD79-0D60EC80CC1F}">
      <dgm:prSet/>
      <dgm:spPr/>
      <dgm:t>
        <a:bodyPr/>
        <a:lstStyle/>
        <a:p>
          <a:endParaRPr lang="ru-RU"/>
        </a:p>
      </dgm:t>
    </dgm:pt>
    <dgm:pt modelId="{76CC969A-9430-4D14-96A2-DD08ADC060D5}" type="sibTrans" cxnId="{6AE1B340-4BD0-4F52-BD79-0D60EC80CC1F}">
      <dgm:prSet/>
      <dgm:spPr/>
      <dgm:t>
        <a:bodyPr/>
        <a:lstStyle/>
        <a:p>
          <a:endParaRPr lang="ru-RU"/>
        </a:p>
      </dgm:t>
    </dgm:pt>
    <dgm:pt modelId="{7E77C2D6-9374-4A56-BA82-44C92AD888D0}" type="pres">
      <dgm:prSet presAssocID="{D013ABE5-DF1B-41B5-A554-F011EB511B6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D2A79A-36FA-47C7-8317-4C33D22FE3E1}" type="pres">
      <dgm:prSet presAssocID="{A5505302-49FE-4B10-95A3-49D6DE041D2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A3B21-1E96-4DDD-A643-2D5BE413E020}" type="pres">
      <dgm:prSet presAssocID="{E6DA8665-B5FA-4D96-BA6D-92D3D1587CAD}" presName="sibTrans" presStyleCnt="0"/>
      <dgm:spPr/>
    </dgm:pt>
    <dgm:pt modelId="{771F10E2-29DF-4E10-8E46-62FD496D480D}" type="pres">
      <dgm:prSet presAssocID="{ACF2ABAE-49AF-477C-90DB-167F4C07E3F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E3FA3-9E57-40B7-A145-54C51FA465E5}" type="pres">
      <dgm:prSet presAssocID="{66E6C59A-7991-43FD-9EB5-3F890F633E25}" presName="sibTrans" presStyleCnt="0"/>
      <dgm:spPr/>
    </dgm:pt>
    <dgm:pt modelId="{97591913-D81F-44FD-8EEB-C994AA35E80D}" type="pres">
      <dgm:prSet presAssocID="{9DD88D85-5CA6-442D-B056-A475539C2E6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67123-844B-4483-B4AF-4F58846BE0BA}" type="pres">
      <dgm:prSet presAssocID="{09606EB8-918D-4DCF-A42B-E86B1DAC77F1}" presName="sibTrans" presStyleCnt="0"/>
      <dgm:spPr/>
    </dgm:pt>
    <dgm:pt modelId="{377A1AB8-3008-4C59-A1E5-97F40BEB70BA}" type="pres">
      <dgm:prSet presAssocID="{392A80EC-FE55-4D69-8BEE-58470EC6291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66764F-16EB-4094-8FD9-415A26396207}" type="pres">
      <dgm:prSet presAssocID="{F9966A20-FBE4-48BB-9D73-679DECDFAD73}" presName="sibTrans" presStyleCnt="0"/>
      <dgm:spPr/>
    </dgm:pt>
    <dgm:pt modelId="{9BC59EE5-9D2F-4D5E-8A1C-1DB7415CE52F}" type="pres">
      <dgm:prSet presAssocID="{F57AF8D4-2923-4DEE-8CDE-F66A765330E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6C8929-337A-45A9-8054-BBD5E9ED44E7}" type="presOf" srcId="{A5505302-49FE-4B10-95A3-49D6DE041D2A}" destId="{07D2A79A-36FA-47C7-8317-4C33D22FE3E1}" srcOrd="0" destOrd="0" presId="urn:microsoft.com/office/officeart/2005/8/layout/default"/>
    <dgm:cxn modelId="{AA39E153-F5EB-4815-9CD1-6F47CB40EC8B}" type="presOf" srcId="{F57AF8D4-2923-4DEE-8CDE-F66A765330EF}" destId="{9BC59EE5-9D2F-4D5E-8A1C-1DB7415CE52F}" srcOrd="0" destOrd="0" presId="urn:microsoft.com/office/officeart/2005/8/layout/default"/>
    <dgm:cxn modelId="{D9972FCD-8516-4428-9D6A-1AFDDC17540D}" type="presOf" srcId="{ACF2ABAE-49AF-477C-90DB-167F4C07E3F0}" destId="{771F10E2-29DF-4E10-8E46-62FD496D480D}" srcOrd="0" destOrd="0" presId="urn:microsoft.com/office/officeart/2005/8/layout/default"/>
    <dgm:cxn modelId="{6AE1B340-4BD0-4F52-BD79-0D60EC80CC1F}" srcId="{D013ABE5-DF1B-41B5-A554-F011EB511B6C}" destId="{F57AF8D4-2923-4DEE-8CDE-F66A765330EF}" srcOrd="4" destOrd="0" parTransId="{66900BFF-C83A-4535-88DA-C3ACCB6AE427}" sibTransId="{76CC969A-9430-4D14-96A2-DD08ADC060D5}"/>
    <dgm:cxn modelId="{CBF20324-3229-41EE-8DC7-88447E77C495}" srcId="{D013ABE5-DF1B-41B5-A554-F011EB511B6C}" destId="{392A80EC-FE55-4D69-8BEE-58470EC62911}" srcOrd="3" destOrd="0" parTransId="{BBD5B72B-533F-4BC9-99F6-2CCC66E6D8AC}" sibTransId="{F9966A20-FBE4-48BB-9D73-679DECDFAD73}"/>
    <dgm:cxn modelId="{FB6FE56B-19A5-4295-B73F-B6497E87868E}" srcId="{D013ABE5-DF1B-41B5-A554-F011EB511B6C}" destId="{A5505302-49FE-4B10-95A3-49D6DE041D2A}" srcOrd="0" destOrd="0" parTransId="{542B5505-B6E9-4CD5-8C82-3ADF4FCE01DA}" sibTransId="{E6DA8665-B5FA-4D96-BA6D-92D3D1587CAD}"/>
    <dgm:cxn modelId="{D43BE0A6-6B21-49C8-83E6-FE1AE88EB332}" type="presOf" srcId="{D013ABE5-DF1B-41B5-A554-F011EB511B6C}" destId="{7E77C2D6-9374-4A56-BA82-44C92AD888D0}" srcOrd="0" destOrd="0" presId="urn:microsoft.com/office/officeart/2005/8/layout/default"/>
    <dgm:cxn modelId="{8CBFEA21-59C3-45EC-B3FB-3E664E990F81}" srcId="{D013ABE5-DF1B-41B5-A554-F011EB511B6C}" destId="{ACF2ABAE-49AF-477C-90DB-167F4C07E3F0}" srcOrd="1" destOrd="0" parTransId="{63595377-4C68-4ACD-80EF-3B6265D4A8B3}" sibTransId="{66E6C59A-7991-43FD-9EB5-3F890F633E25}"/>
    <dgm:cxn modelId="{5213DAE4-D03B-40A2-A02C-D068369E0BF8}" type="presOf" srcId="{392A80EC-FE55-4D69-8BEE-58470EC62911}" destId="{377A1AB8-3008-4C59-A1E5-97F40BEB70BA}" srcOrd="0" destOrd="0" presId="urn:microsoft.com/office/officeart/2005/8/layout/default"/>
    <dgm:cxn modelId="{F3A808A4-64FD-47C5-BE79-8AA1B227ED19}" srcId="{D013ABE5-DF1B-41B5-A554-F011EB511B6C}" destId="{9DD88D85-5CA6-442D-B056-A475539C2E60}" srcOrd="2" destOrd="0" parTransId="{67E60F37-13CB-4CA2-A36A-1C11586E4CA5}" sibTransId="{09606EB8-918D-4DCF-A42B-E86B1DAC77F1}"/>
    <dgm:cxn modelId="{99CB0675-9D60-4A45-B3E3-A68DD4D210BA}" type="presOf" srcId="{9DD88D85-5CA6-442D-B056-A475539C2E60}" destId="{97591913-D81F-44FD-8EEB-C994AA35E80D}" srcOrd="0" destOrd="0" presId="urn:microsoft.com/office/officeart/2005/8/layout/default"/>
    <dgm:cxn modelId="{0EB78F96-2131-4057-B303-29FD70383FFB}" type="presParOf" srcId="{7E77C2D6-9374-4A56-BA82-44C92AD888D0}" destId="{07D2A79A-36FA-47C7-8317-4C33D22FE3E1}" srcOrd="0" destOrd="0" presId="urn:microsoft.com/office/officeart/2005/8/layout/default"/>
    <dgm:cxn modelId="{0159B7EE-989F-4E94-B701-65C819296DEE}" type="presParOf" srcId="{7E77C2D6-9374-4A56-BA82-44C92AD888D0}" destId="{679A3B21-1E96-4DDD-A643-2D5BE413E020}" srcOrd="1" destOrd="0" presId="urn:microsoft.com/office/officeart/2005/8/layout/default"/>
    <dgm:cxn modelId="{90F5E849-6077-41FE-A55E-25F4147EEB84}" type="presParOf" srcId="{7E77C2D6-9374-4A56-BA82-44C92AD888D0}" destId="{771F10E2-29DF-4E10-8E46-62FD496D480D}" srcOrd="2" destOrd="0" presId="urn:microsoft.com/office/officeart/2005/8/layout/default"/>
    <dgm:cxn modelId="{C7560396-7E81-4350-9445-6E286969F80C}" type="presParOf" srcId="{7E77C2D6-9374-4A56-BA82-44C92AD888D0}" destId="{2AAE3FA3-9E57-40B7-A145-54C51FA465E5}" srcOrd="3" destOrd="0" presId="urn:microsoft.com/office/officeart/2005/8/layout/default"/>
    <dgm:cxn modelId="{FBB41AD8-8505-4109-9E5F-5D2A876D4E1E}" type="presParOf" srcId="{7E77C2D6-9374-4A56-BA82-44C92AD888D0}" destId="{97591913-D81F-44FD-8EEB-C994AA35E80D}" srcOrd="4" destOrd="0" presId="urn:microsoft.com/office/officeart/2005/8/layout/default"/>
    <dgm:cxn modelId="{2C7F3C0E-0619-4D61-8835-98AC7979EED2}" type="presParOf" srcId="{7E77C2D6-9374-4A56-BA82-44C92AD888D0}" destId="{9C367123-844B-4483-B4AF-4F58846BE0BA}" srcOrd="5" destOrd="0" presId="urn:microsoft.com/office/officeart/2005/8/layout/default"/>
    <dgm:cxn modelId="{774708A8-802A-4F1B-8B7C-D9CE886CEEA6}" type="presParOf" srcId="{7E77C2D6-9374-4A56-BA82-44C92AD888D0}" destId="{377A1AB8-3008-4C59-A1E5-97F40BEB70BA}" srcOrd="6" destOrd="0" presId="urn:microsoft.com/office/officeart/2005/8/layout/default"/>
    <dgm:cxn modelId="{01CDD6B3-B577-4148-A185-F1C7FAD1C269}" type="presParOf" srcId="{7E77C2D6-9374-4A56-BA82-44C92AD888D0}" destId="{1F66764F-16EB-4094-8FD9-415A26396207}" srcOrd="7" destOrd="0" presId="urn:microsoft.com/office/officeart/2005/8/layout/default"/>
    <dgm:cxn modelId="{3F58ECBC-D7D7-4DF6-83B3-296DA3D0E41D}" type="presParOf" srcId="{7E77C2D6-9374-4A56-BA82-44C92AD888D0}" destId="{9BC59EE5-9D2F-4D5E-8A1C-1DB7415CE52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2A79A-36FA-47C7-8317-4C33D22FE3E1}">
      <dsp:nvSpPr>
        <dsp:cNvPr id="0" name=""/>
        <dsp:cNvSpPr/>
      </dsp:nvSpPr>
      <dsp:spPr>
        <a:xfrm>
          <a:off x="0" y="458787"/>
          <a:ext cx="2333625" cy="1400175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</a:rPr>
            <a:t>ИНТЕРЕС</a:t>
          </a:r>
          <a:endParaRPr lang="ru-RU" sz="3600" b="1" kern="1200" dirty="0">
            <a:solidFill>
              <a:schemeClr val="tx1"/>
            </a:solidFill>
          </a:endParaRPr>
        </a:p>
      </dsp:txBody>
      <dsp:txXfrm>
        <a:off x="0" y="458787"/>
        <a:ext cx="2333625" cy="1400175"/>
      </dsp:txXfrm>
    </dsp:sp>
    <dsp:sp modelId="{771F10E2-29DF-4E10-8E46-62FD496D480D}">
      <dsp:nvSpPr>
        <dsp:cNvPr id="0" name=""/>
        <dsp:cNvSpPr/>
      </dsp:nvSpPr>
      <dsp:spPr>
        <a:xfrm>
          <a:off x="2566987" y="458787"/>
          <a:ext cx="2333625" cy="1400175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ПОНИМАНИЕ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566987" y="458787"/>
        <a:ext cx="2333625" cy="1400175"/>
      </dsp:txXfrm>
    </dsp:sp>
    <dsp:sp modelId="{97591913-D81F-44FD-8EEB-C994AA35E80D}">
      <dsp:nvSpPr>
        <dsp:cNvPr id="0" name=""/>
        <dsp:cNvSpPr/>
      </dsp:nvSpPr>
      <dsp:spPr>
        <a:xfrm>
          <a:off x="5133975" y="458787"/>
          <a:ext cx="2333625" cy="1400175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ПРИНЯТИЕ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5133975" y="458787"/>
        <a:ext cx="2333625" cy="1400175"/>
      </dsp:txXfrm>
    </dsp:sp>
    <dsp:sp modelId="{377A1AB8-3008-4C59-A1E5-97F40BEB70BA}">
      <dsp:nvSpPr>
        <dsp:cNvPr id="0" name=""/>
        <dsp:cNvSpPr/>
      </dsp:nvSpPr>
      <dsp:spPr>
        <a:xfrm>
          <a:off x="1283493" y="2092325"/>
          <a:ext cx="2333625" cy="1400175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3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СОПЕРЕЖИВАНИЕ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1283493" y="2092325"/>
        <a:ext cx="2333625" cy="1400175"/>
      </dsp:txXfrm>
    </dsp:sp>
    <dsp:sp modelId="{9BC59EE5-9D2F-4D5E-8A1C-1DB7415CE52F}">
      <dsp:nvSpPr>
        <dsp:cNvPr id="0" name=""/>
        <dsp:cNvSpPr/>
      </dsp:nvSpPr>
      <dsp:spPr>
        <a:xfrm>
          <a:off x="3850481" y="2092325"/>
          <a:ext cx="2333625" cy="1400175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ЛЮБОВЬ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3850481" y="2092325"/>
        <a:ext cx="2333625" cy="1400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93E21F0C-84B7-48B8-8174-39EA99885599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154D739-CC15-453B-9520-3B9F279963EC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1F0C-84B7-48B8-8174-39EA99885599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D739-CC15-453B-9520-3B9F279963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1F0C-84B7-48B8-8174-39EA99885599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D739-CC15-453B-9520-3B9F279963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1F0C-84B7-48B8-8174-39EA99885599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D739-CC15-453B-9520-3B9F279963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1F0C-84B7-48B8-8174-39EA99885599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D739-CC15-453B-9520-3B9F279963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1F0C-84B7-48B8-8174-39EA99885599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D739-CC15-453B-9520-3B9F279963E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1F0C-84B7-48B8-8174-39EA99885599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D739-CC15-453B-9520-3B9F279963E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1F0C-84B7-48B8-8174-39EA99885599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D739-CC15-453B-9520-3B9F279963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1F0C-84B7-48B8-8174-39EA99885599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D739-CC15-453B-9520-3B9F279963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1F0C-84B7-48B8-8174-39EA99885599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D739-CC15-453B-9520-3B9F279963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1F0C-84B7-48B8-8174-39EA99885599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D739-CC15-453B-9520-3B9F279963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93E21F0C-84B7-48B8-8174-39EA99885599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9154D739-CC15-453B-9520-3B9F279963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360000">
            <a:off x="3276803" y="3012489"/>
            <a:ext cx="4847038" cy="2805251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ТЕХНОЛОГИЯ </a:t>
            </a:r>
            <a:r>
              <a:rPr lang="ru-RU" sz="4000" b="1" dirty="0" smtClean="0">
                <a:solidFill>
                  <a:srgbClr val="FF0000"/>
                </a:solidFill>
              </a:rPr>
              <a:t>ДЕБАТОВ </a:t>
            </a:r>
            <a:r>
              <a:rPr lang="ru-RU" sz="4000" b="1" dirty="0" smtClean="0">
                <a:solidFill>
                  <a:srgbClr val="FF0000"/>
                </a:solidFill>
              </a:rPr>
              <a:t>НА УРОКАХ РУССКОГО ЯЗЫКА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601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048221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РОЛЬ ВЕДУЩЕГО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558336" cy="450494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dirty="0"/>
              <a:t>Ведущий поддерживает контакт с участниками дебатов, обращает их внимание на соблюдение основных правил для спорящих. 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/>
              <a:t>Особенно важно подчеркнуть, что именно ведущий направляет спор в нужное русло, не дает участникам отклониться от темы, осуществляет переход к следующей теме</a:t>
            </a:r>
          </a:p>
        </p:txBody>
      </p:sp>
    </p:spTree>
    <p:extLst>
      <p:ext uri="{BB962C8B-B14F-4D97-AF65-F5344CB8AC3E}">
        <p14:creationId xmlns:p14="http://schemas.microsoft.com/office/powerpoint/2010/main" val="2719870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Хорда 3"/>
          <p:cNvSpPr/>
          <p:nvPr/>
        </p:nvSpPr>
        <p:spPr>
          <a:xfrm>
            <a:off x="611560" y="548680"/>
            <a:ext cx="6192688" cy="4968552"/>
          </a:xfrm>
          <a:prstGeom prst="chor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1 команда  </a:t>
            </a:r>
          </a:p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доказывает справедливость тезиса  </a:t>
            </a:r>
          </a:p>
          <a:p>
            <a:pPr algn="ctr"/>
            <a:endParaRPr lang="ru-RU" dirty="0"/>
          </a:p>
        </p:txBody>
      </p:sp>
      <p:sp>
        <p:nvSpPr>
          <p:cNvPr id="6" name="Хорда 5"/>
          <p:cNvSpPr/>
          <p:nvPr/>
        </p:nvSpPr>
        <p:spPr>
          <a:xfrm rot="10800000">
            <a:off x="3092712" y="260648"/>
            <a:ext cx="5943784" cy="4680520"/>
          </a:xfrm>
          <a:prstGeom prst="chord">
            <a:avLst>
              <a:gd name="adj1" fmla="val 2694483"/>
              <a:gd name="adj2" fmla="val 1620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2 команда</a:t>
            </a:r>
          </a:p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Опровергает справедливость тезиса 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8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1"/>
            <a:ext cx="8041440" cy="98072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НАЧАЛО ДЕБАТОВ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7899648" cy="4959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ВЕДУЩИЙ</a:t>
            </a:r>
          </a:p>
          <a:p>
            <a:pPr>
              <a:buFont typeface="Wingdings" pitchFamily="2" charset="2"/>
              <a:buChar char="§"/>
            </a:pPr>
            <a:r>
              <a:rPr lang="ru-RU" sz="3600" dirty="0" smtClean="0"/>
              <a:t>раскрывает </a:t>
            </a:r>
            <a:r>
              <a:rPr lang="ru-RU" sz="3600" dirty="0"/>
              <a:t>актуальность проблемы, заинтересовывает участников обсуждения;</a:t>
            </a:r>
          </a:p>
          <a:p>
            <a:pPr>
              <a:buFont typeface="Wingdings" pitchFamily="2" charset="2"/>
              <a:buChar char="§"/>
            </a:pPr>
            <a:r>
              <a:rPr lang="ru-RU" sz="3600" dirty="0"/>
              <a:t>представляет участников дебатов, создает благоприятную атмосферу для обсуждения проблемы;</a:t>
            </a:r>
          </a:p>
          <a:p>
            <a:pPr>
              <a:buFont typeface="Wingdings" pitchFamily="2" charset="2"/>
              <a:buChar char="§"/>
            </a:pPr>
            <a:r>
              <a:rPr lang="ru-RU" sz="3600" dirty="0"/>
              <a:t>информирует о регламенте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30974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760189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Вступительное слово ведущего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7910264" cy="42169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всегда </a:t>
            </a:r>
            <a:r>
              <a:rPr lang="ru-RU" dirty="0"/>
              <a:t>должно быть </a:t>
            </a:r>
            <a:r>
              <a:rPr lang="ru-RU" b="1" i="1" dirty="0"/>
              <a:t>информативно насыщенным </a:t>
            </a:r>
            <a:r>
              <a:rPr lang="ru-RU" dirty="0"/>
              <a:t>и при этом </a:t>
            </a:r>
            <a:r>
              <a:rPr lang="ru-RU" b="1" i="1" dirty="0"/>
              <a:t>эмоциональным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sz="2800" dirty="0" smtClean="0"/>
              <a:t>Добиться </a:t>
            </a:r>
            <a:r>
              <a:rPr lang="ru-RU" sz="2800" dirty="0"/>
              <a:t>внимания слушателей, а также их расположения помогут и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специальные приемы </a:t>
            </a:r>
            <a:r>
              <a:rPr lang="ru-RU" sz="2800" dirty="0"/>
              <a:t>– введение в речь рассказа об интересном случае, цитирование известных деятелей культуры, искусства и т.д.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003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832197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Речевые клише ведущего </a:t>
            </a:r>
            <a:r>
              <a:rPr lang="ru-RU" b="1" i="1" dirty="0" smtClean="0">
                <a:solidFill>
                  <a:srgbClr val="FF0000"/>
                </a:solidFill>
              </a:rPr>
              <a:t>дебатов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00808"/>
            <a:ext cx="7622232" cy="4288917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НАМ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ПРЕДСТОИТ…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Я ХОЧУ…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МНЕ ХОЧЕТСЯ…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Я ХОТЕЛ БЫ…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Я ПРЕДЛАГАЮ… 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ПОГОВОРИМ…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ДАВАЙТЕ ОБМЕНЯЕМСЯ МНЕНИЯМИ О …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ОБСУДИМ…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НАЧАЛО ДЕБАТОВ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20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Дебаты  состоят </a:t>
            </a:r>
            <a:r>
              <a:rPr lang="ru-RU" b="1" dirty="0"/>
              <a:t>из трех частей: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280920" cy="4288917"/>
          </a:xfrm>
        </p:spPr>
        <p:txBody>
          <a:bodyPr/>
          <a:lstStyle/>
          <a:p>
            <a:pPr lvl="0">
              <a:buFont typeface="Wingdings" pitchFamily="2" charset="2"/>
              <a:buChar char="q"/>
            </a:pP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Собственно 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дебаты (45-50 мин.)</a:t>
            </a:r>
          </a:p>
          <a:p>
            <a:pPr lvl="0">
              <a:buFont typeface="Wingdings" pitchFamily="2" charset="2"/>
              <a:buChar char="q"/>
            </a:pP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Обсуждение 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проблемы с аудиторией (5-10 мин.)</a:t>
            </a:r>
          </a:p>
          <a:p>
            <a:pPr lvl="0">
              <a:buFont typeface="Wingdings" pitchFamily="2" charset="2"/>
              <a:buChar char="q"/>
            </a:pP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Рефлексия.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447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332656"/>
            <a:ext cx="8041440" cy="1008112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ОРГАНИЗАЦИЯ ДЕБАТОВ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7766248" cy="43609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Обычно дебаты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проводятся среди  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учащихся старшего школьного возраста (9-11 классы) </a:t>
            </a:r>
          </a:p>
        </p:txBody>
      </p:sp>
    </p:spTree>
    <p:extLst>
      <p:ext uri="{BB962C8B-B14F-4D97-AF65-F5344CB8AC3E}">
        <p14:creationId xmlns:p14="http://schemas.microsoft.com/office/powerpoint/2010/main" val="2855972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7766248" cy="4720965"/>
          </a:xfrm>
        </p:spPr>
        <p:txBody>
          <a:bodyPr/>
          <a:lstStyle/>
          <a:p>
            <a:pPr marL="0" lvl="0" indent="0">
              <a:buNone/>
            </a:pPr>
            <a:r>
              <a:rPr lang="ru-RU" sz="3600" dirty="0"/>
              <a:t>В дебатах </a:t>
            </a:r>
            <a:r>
              <a:rPr lang="ru-RU" sz="3600" u="sng" dirty="0"/>
              <a:t>участвуют</a:t>
            </a:r>
            <a:r>
              <a:rPr lang="ru-RU" sz="3600" dirty="0"/>
              <a:t> 2 команды, обсуждается заданная тема, при этом одна команда (</a:t>
            </a:r>
            <a:r>
              <a:rPr lang="ru-RU" sz="3600" b="1" i="1" dirty="0">
                <a:solidFill>
                  <a:srgbClr val="C00000"/>
                </a:solidFill>
              </a:rPr>
              <a:t>утверждающая сторона</a:t>
            </a:r>
            <a:r>
              <a:rPr lang="ru-RU" sz="3600" dirty="0"/>
              <a:t> – У</a:t>
            </a:r>
            <a:r>
              <a:rPr lang="ru-RU" sz="3600" baseline="-25000" dirty="0"/>
              <a:t>1</a:t>
            </a:r>
            <a:r>
              <a:rPr lang="ru-RU" sz="3600" dirty="0"/>
              <a:t>, У</a:t>
            </a:r>
            <a:r>
              <a:rPr lang="ru-RU" sz="3600" baseline="-25000" dirty="0"/>
              <a:t>2</a:t>
            </a:r>
            <a:r>
              <a:rPr lang="ru-RU" sz="3600" dirty="0"/>
              <a:t>, У</a:t>
            </a:r>
            <a:r>
              <a:rPr lang="ru-RU" sz="3600" baseline="-25000" dirty="0"/>
              <a:t>3</a:t>
            </a:r>
            <a:r>
              <a:rPr lang="ru-RU" sz="3600" dirty="0"/>
              <a:t>) подтверждает тезис, а другая (</a:t>
            </a:r>
            <a:r>
              <a:rPr lang="ru-RU" sz="3600" b="1" i="1" dirty="0">
                <a:solidFill>
                  <a:srgbClr val="C00000"/>
                </a:solidFill>
              </a:rPr>
              <a:t>отрицающая сторона </a:t>
            </a:r>
            <a:r>
              <a:rPr lang="ru-RU" sz="3600" dirty="0"/>
              <a:t>– О</a:t>
            </a:r>
            <a:r>
              <a:rPr lang="ru-RU" sz="3600" baseline="-25000" dirty="0"/>
              <a:t>1</a:t>
            </a:r>
            <a:r>
              <a:rPr lang="ru-RU" sz="3600" dirty="0"/>
              <a:t>, О</a:t>
            </a:r>
            <a:r>
              <a:rPr lang="ru-RU" sz="3600" baseline="-25000" dirty="0"/>
              <a:t>2</a:t>
            </a:r>
            <a:r>
              <a:rPr lang="ru-RU" sz="3600" dirty="0"/>
              <a:t>, О</a:t>
            </a:r>
            <a:r>
              <a:rPr lang="ru-RU" sz="3600" baseline="-25000" dirty="0"/>
              <a:t>3</a:t>
            </a:r>
            <a:r>
              <a:rPr lang="ru-RU" sz="3600" dirty="0"/>
              <a:t>) его опровергает.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98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72816"/>
            <a:ext cx="7478216" cy="421690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3600" u="sng" dirty="0"/>
              <a:t>Обсуждение</a:t>
            </a:r>
            <a:r>
              <a:rPr lang="ru-RU" sz="3600" dirty="0"/>
              <a:t> происходит в соответствии с регламентом игры, за соблюдением которого следит специально назначенный человек.</a:t>
            </a: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13569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7766248" cy="4432933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3200" dirty="0"/>
              <a:t>Каждая команда для доказательства своей позиции </a:t>
            </a:r>
            <a:r>
              <a:rPr lang="ru-RU" sz="3200" u="sng" dirty="0"/>
              <a:t>создает систему аргументов</a:t>
            </a:r>
            <a:r>
              <a:rPr lang="ru-RU" sz="3200" dirty="0"/>
              <a:t>, поддержек и доказательств, с помощью которых пытается убедить судью в своей правоте.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653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3587191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пришел сюда спорить,</a:t>
            </a:r>
            <a:b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научиться мыслить.</a:t>
            </a:r>
            <a:b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А.Ф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Лосев</a:t>
            </a:r>
            <a:b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2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08720"/>
            <a:ext cx="7622232" cy="5081005"/>
          </a:xfrm>
        </p:spPr>
        <p:txBody>
          <a:bodyPr/>
          <a:lstStyle/>
          <a:p>
            <a:pPr marL="0" lvl="0" indent="0">
              <a:buNone/>
            </a:pPr>
            <a:r>
              <a:rPr lang="ru-RU" sz="4800" dirty="0"/>
              <a:t>Каждому участнику предоставляется возможность отвечать на перекрестные вопросы оппонента.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313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7622232" cy="522502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3200" dirty="0"/>
              <a:t>Каждый раунд дебатов судит судейская коллегия, составляющая из нечетного числа судей. По ходу игры заполняется судейский протокол, в котором фиксируются все аргументы и контраргументы команд, а по окончании дебатов – победа одной из команд.</a:t>
            </a: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08198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116633"/>
            <a:ext cx="8041440" cy="936104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ЧАСТЬ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659176"/>
              </p:ext>
            </p:extLst>
          </p:nvPr>
        </p:nvGraphicFramePr>
        <p:xfrm>
          <a:off x="179511" y="981075"/>
          <a:ext cx="8856540" cy="57302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952329"/>
                <a:gridCol w="2952031"/>
                <a:gridCol w="29521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Участники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Ведущий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Эксперты</a:t>
                      </a:r>
                      <a:endParaRPr lang="ru-RU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dirty="0" smtClean="0"/>
                        <a:t>высказывают разные точки зрения;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dirty="0" smtClean="0"/>
                        <a:t>обмениваются мнениями, суждениями, касаются разных аспектов проблемы;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dirty="0" smtClean="0"/>
                        <a:t>дают оценку тому или иному факту, событию, явлению;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2000" dirty="0" smtClean="0"/>
                        <a:t>предлагают возможные пути решения проблемы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000" dirty="0" smtClean="0"/>
                        <a:t>следит за соблюдением регламента;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000" dirty="0" smtClean="0"/>
                        <a:t>не дает участникам дебатов отклониться от темы;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000" dirty="0" smtClean="0"/>
                        <a:t>задает вопросы, касающиеся темы дебатов;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000" dirty="0" smtClean="0"/>
                        <a:t>осуществляет речевой переход от одного участника к другому, тематически связывает одно выступление с другим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000" dirty="0" smtClean="0"/>
                        <a:t>следят за ходом дебатов;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2000" dirty="0" smtClean="0"/>
                        <a:t>задают вопросы участникам.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ru-RU" sz="2000" dirty="0" smtClean="0"/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заключение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высказывают своё мнение о дебатах, дают оценку выступлениям участников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562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341200" cy="904205"/>
          </a:xfrm>
        </p:spPr>
        <p:txBody>
          <a:bodyPr/>
          <a:lstStyle/>
          <a:p>
            <a:r>
              <a:rPr lang="ru-RU" sz="5400" b="1" i="1" dirty="0" err="1" smtClean="0">
                <a:solidFill>
                  <a:srgbClr val="FF0000"/>
                </a:solidFill>
              </a:rPr>
              <a:t>Регламентированность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Ведущий может это сделать так: </a:t>
            </a:r>
            <a:r>
              <a:rPr lang="ru-RU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«К сожалению, вынужден прервать Вас и предоставить слово …»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Такой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речевой ход позволяет соблюсти регламент, а также разрядить обстановку</a:t>
            </a:r>
          </a:p>
        </p:txBody>
      </p:sp>
    </p:spTree>
    <p:extLst>
      <p:ext uri="{BB962C8B-B14F-4D97-AF65-F5344CB8AC3E}">
        <p14:creationId xmlns:p14="http://schemas.microsoft.com/office/powerpoint/2010/main" val="4008065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36563"/>
            <a:ext cx="8568952" cy="1442674"/>
          </a:xfrm>
        </p:spPr>
        <p:txBody>
          <a:bodyPr/>
          <a:lstStyle/>
          <a:p>
            <a:r>
              <a:rPr lang="ru-RU" dirty="0"/>
              <a:t>Для проведения дебатов </a:t>
            </a:r>
            <a:r>
              <a:rPr lang="ru-RU" dirty="0" smtClean="0"/>
              <a:t>необходимы следующие </a:t>
            </a:r>
            <a:r>
              <a:rPr lang="ru-RU" dirty="0"/>
              <a:t>ключевые термины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348880"/>
            <a:ext cx="8352928" cy="36408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i="1" dirty="0" smtClean="0"/>
              <a:t>дебаты</a:t>
            </a:r>
            <a:r>
              <a:rPr lang="ru-RU" sz="4000" i="1" dirty="0"/>
              <a:t>, команда, тема игры, утверждающая сторона, отрицающая сторона, аргументы, поддержки и доказательства, перекрестные вопросы, судьи, судейские протоколы.</a:t>
            </a:r>
            <a:endParaRPr lang="ru-RU" sz="4000" dirty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61720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36563"/>
            <a:ext cx="8341200" cy="1442674"/>
          </a:xfrm>
        </p:spPr>
        <p:txBody>
          <a:bodyPr/>
          <a:lstStyle/>
          <a:p>
            <a:r>
              <a:rPr lang="ru-RU" sz="5400" b="1" i="1" dirty="0">
                <a:solidFill>
                  <a:srgbClr val="FF0000"/>
                </a:solidFill>
              </a:rPr>
              <a:t>Стимулирование дискуссии</a:t>
            </a:r>
            <a:br>
              <a:rPr lang="ru-RU" sz="5400" b="1" i="1" dirty="0">
                <a:solidFill>
                  <a:srgbClr val="FF0000"/>
                </a:solidFill>
              </a:rPr>
            </a:b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38388"/>
            <a:ext cx="7838256" cy="39513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i="1" dirty="0" smtClean="0"/>
              <a:t>Продолжайте</a:t>
            </a:r>
            <a:r>
              <a:rPr lang="ru-RU" sz="4000" i="1" dirty="0"/>
              <a:t>... / Прошу вас... / Я вас слушаю... / А что вы можете сказать об этом (по этому поводу, на эту тему)? / Есть ли (еще) желающие высказаться (выступить)? / Посмотрим на этот вопрос с другой стороны... //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381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616173"/>
          </a:xfrm>
        </p:spPr>
        <p:txBody>
          <a:bodyPr/>
          <a:lstStyle/>
          <a:p>
            <a:r>
              <a:rPr lang="ru-RU" sz="5400" b="1" i="1" dirty="0">
                <a:solidFill>
                  <a:srgbClr val="FF0000"/>
                </a:solidFill>
              </a:rPr>
              <a:t>Коррекция </a:t>
            </a:r>
            <a:r>
              <a:rPr lang="ru-RU" sz="5400" b="1" i="1" dirty="0" smtClean="0">
                <a:solidFill>
                  <a:srgbClr val="FF0000"/>
                </a:solidFill>
              </a:rPr>
              <a:t>обсуждения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7838256" cy="450494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400" i="1" dirty="0" smtClean="0"/>
              <a:t>Извините</a:t>
            </a:r>
            <a:r>
              <a:rPr lang="ru-RU" sz="4400" i="1" dirty="0"/>
              <a:t>, я перебью вас... / Извините, но здесь я хочу (хотел бы) заметить, что... / Простите, что перебиваю, но... / Я вынужден вас остановить (перебить, прервать)... / Извините, что не даю договорить, но... / Не отвлекайтесь... / Вы ушли от темы... / Вы не о том... / Вернемся к нашей теме... / Ближе к делу... / Я все-таки хотел бы вернуться к разговору о... (к вопросу, к проблеме)... //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777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36563"/>
            <a:ext cx="8341200" cy="1048221"/>
          </a:xfrm>
        </p:spPr>
        <p:txBody>
          <a:bodyPr/>
          <a:lstStyle/>
          <a:p>
            <a:r>
              <a:rPr lang="ru-RU" sz="5400" b="1" i="1" dirty="0">
                <a:solidFill>
                  <a:srgbClr val="FF0000"/>
                </a:solidFill>
              </a:rPr>
              <a:t>Заключительная часть</a:t>
            </a:r>
            <a:br>
              <a:rPr lang="ru-RU" sz="5400" b="1" i="1" dirty="0">
                <a:solidFill>
                  <a:srgbClr val="FF0000"/>
                </a:solidFill>
              </a:rPr>
            </a:b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7838256" cy="4720965"/>
          </a:xfrm>
        </p:spPr>
        <p:txBody>
          <a:bodyPr>
            <a:normAutofit/>
          </a:bodyPr>
          <a:lstStyle/>
          <a:p>
            <a:r>
              <a:rPr lang="ru-RU" dirty="0" smtClean="0"/>
              <a:t>Ведущий </a:t>
            </a:r>
            <a:r>
              <a:rPr lang="ru-RU" dirty="0"/>
              <a:t>подводит итоги дебатов: сообщает о разных точках зрения участников как результате проведения дебатов; благодарит за участие, предоставляет слово экспертам или независимым наблюдателям, которые должны были определить собственную позицию на основе услышанных мнений.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743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188640"/>
            <a:ext cx="8041440" cy="1690597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Образовательная технология «Дебаты» может быть очень эффективно использована в учебном процессе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состязательность </a:t>
            </a:r>
            <a:r>
              <a:rPr lang="ru-RU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стимулирует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творческую, поисковую деятельность учеников, тщательную проработку изучаемого материала, дебаты </a:t>
            </a:r>
            <a:r>
              <a:rPr lang="ru-RU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развивают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 их участников навыки, необходимые для общения; при помощи дебатов вырабатывается критическое мышление.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893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496944" cy="53690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i="1" dirty="0"/>
              <a:t>Таким образом... / Итак... / Значит... / Одним словом... / Следовательно... / Можно сделать вывод... / Мы приходим (пришли) к выводу... / Поставим (расставим) все точки над и... / Попробуем обобщить то, что было сказано... / Суммируем то, что здесь сказали... / Подведем итоги (черту)... //</a:t>
            </a:r>
          </a:p>
          <a:p>
            <a:pPr marL="0" indent="0">
              <a:buNone/>
            </a:pP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2420690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1280" y="188641"/>
            <a:ext cx="8041440" cy="115212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ДЕБАТЫ - 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412776"/>
            <a:ext cx="8208912" cy="475252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 </a:t>
            </a:r>
            <a:r>
              <a:rPr lang="ru-RU" sz="6600" i="1" dirty="0" smtClean="0"/>
              <a:t>Дебаты</a:t>
            </a:r>
            <a:r>
              <a:rPr lang="ru-RU" sz="6600" dirty="0" smtClean="0"/>
              <a:t> </a:t>
            </a:r>
            <a:r>
              <a:rPr lang="ru-RU" sz="6600" dirty="0"/>
              <a:t>– современная педагогическая технология, представляющая собой особую форму дискуссии, которая проводится по определенным правилам.</a:t>
            </a:r>
          </a:p>
          <a:p>
            <a:r>
              <a:rPr lang="ru-RU" sz="6600" i="1" dirty="0"/>
              <a:t>Дебаты</a:t>
            </a:r>
            <a:r>
              <a:rPr lang="ru-RU" sz="6600" dirty="0"/>
              <a:t> – соревнование между «играющими», действия которых ограничены определенными условиями и правилами.</a:t>
            </a:r>
          </a:p>
          <a:p>
            <a:r>
              <a:rPr lang="ru-RU" sz="6600" i="1" dirty="0"/>
              <a:t>Дебаты</a:t>
            </a:r>
            <a:r>
              <a:rPr lang="ru-RU" sz="6600" dirty="0"/>
              <a:t> – целенаправленный и упорядоченный, структурированный обмен идеями, суждениями, мнениями.</a:t>
            </a:r>
          </a:p>
        </p:txBody>
      </p:sp>
    </p:spTree>
    <p:extLst>
      <p:ext uri="{BB962C8B-B14F-4D97-AF65-F5344CB8AC3E}">
        <p14:creationId xmlns:p14="http://schemas.microsoft.com/office/powerpoint/2010/main" val="791026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550224" cy="4792973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«Конец речи должен закруглить ее, то есть связать ее с началом... Конец – разрешение всей речи...» (Кони А.Ф.)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808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Какие умения </a:t>
            </a:r>
            <a:r>
              <a:rPr lang="ru-RU" b="1" dirty="0" smtClean="0">
                <a:solidFill>
                  <a:srgbClr val="FF0000"/>
                </a:solidFill>
              </a:rPr>
              <a:t>развивают  </a:t>
            </a:r>
            <a:r>
              <a:rPr lang="ru-RU" b="1" dirty="0">
                <a:solidFill>
                  <a:srgbClr val="FF0000"/>
                </a:solidFill>
              </a:rPr>
              <a:t>«Дебаты»?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556792"/>
            <a:ext cx="7838256" cy="443293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 </a:t>
            </a:r>
            <a:r>
              <a:rPr lang="ru-RU" sz="2800" dirty="0">
                <a:solidFill>
                  <a:srgbClr val="C00000"/>
                </a:solidFill>
              </a:rPr>
              <a:t>первую очередь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эта игра развивает интерес к чтению, связанный с необходимостью находить нужную информацию по теме игры. Готовясь к игре, ребятам нужно прочитать различные газетные и журнальные статьи, а зачастую целые книги для того, чтобы дать компетентный ответ на тот или иной вопрос.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605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692696"/>
            <a:ext cx="7622232" cy="5297029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Во-вторых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учащиеся учатся говорить в монологической и диалогической форме, при этом внимательно слушая собеседника и одновременно анализируя его высказывание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60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496944" cy="5585061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В-третьих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игра формирует ответственность учащихся за культуру своего речевого высказывания, так как ребята работают в команде, где каждый отвечает за участие в игре другого человека.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926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7694240" cy="5008997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В-четвертых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игра учит учащихся работать на время, учит собранности и обязательности. В определенном смысле, игра помогает преодолеть боязнь говорения, страх, неумение общаться.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1817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7622232" cy="479297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В-пятых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дебатное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общение развивает исследовательские умения учащихся и нестандартность их мышления. Чем раньше ребята начнут принимать участие в игре, тем быстрее это скажется в их учебных умениях. Они станут лучше и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ответственнее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подходить к решению творческих заданий.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987037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97184" cy="1442674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Дебаты направлены на формирование и развитие у школьников: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564904"/>
            <a:ext cx="7694240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•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терпимости и уважения к различным взглядам; 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способности концентрироваться на сути проблемы; 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критического мышления; 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ораторского искусства; </a:t>
            </a:r>
          </a:p>
          <a:p>
            <a:pPr marL="0" indent="0">
              <a:buNone/>
            </a:pP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618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7694240" cy="479297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умения работать в команде;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выступления в роли лидера;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навыков цивилизованной дискуссии;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работы с непопулярными идеями и убеждениями;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работы с информацией, подготовки кейса;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умения действовать в новых непредсказуемых ситуациях, брать на себя ответственность и принимать решения в экстремальных ситуациях.</a:t>
            </a:r>
          </a:p>
          <a:p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741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4"/>
            <a:ext cx="7478216" cy="5225021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очинения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контрольные работы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учащихся перестанут 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изобиловать речевыми штампами, проявится индивидуальность ученика, его реальная точка зрения по той или иной изучаемой учебной проблеме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022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ДЕБАТЫ ОРГАНИЧНЫ НА УРОКАХ РУССКОГО ЯЗЫКА,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76872"/>
            <a:ext cx="8136904" cy="37128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причем не только по риторике или развитию речи. Они могут эффективно использоваться на любом этапе систематизации знаний. Поскольку дебаты – это групповая форма работы, распределение по командам может проводиться так же, как и распределение по группам.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89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элементы дебатов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16832"/>
            <a:ext cx="8558336" cy="4072893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дебатов заключается в том, что две команды выдвигают свои аргументы и контраргументы относительно предложенного тезиса, чтобы убедить нейтральную третью сторону и судей в их правильности.</a:t>
            </a:r>
          </a:p>
          <a:p>
            <a:pPr lvl="0"/>
            <a:r>
              <a:rPr lang="ru-RU" b="1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Тема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Тема должна быть актуальной, затрагивать значимые проблемы, быть пригодной для спора, то есть иметь альтернативные варианты. Тема дебатов должна формулироваться в виде утверждения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 «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Причастие и деепричастие – самостоятельные части речи»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Эксперимент удался, его следует продолжить»).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5307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Темы, в контексте которых возможно проведение дебатов: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1989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тношение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 иностранным словам;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Использование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вульгаризмов в речи;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Уместность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диалектных, областных слов в литературном языке;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Использование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устаревших слов;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Вкусовщина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отношении к языку;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Целесообразность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канцелярита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штампов;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•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Полезность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сложносоставных аббревиатур. </a:t>
            </a:r>
          </a:p>
          <a:p>
            <a:pPr marL="0" indent="0">
              <a:buNone/>
            </a:pP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521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1"/>
            <a:ext cx="8413208" cy="980727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«Англомания: за и против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7910264" cy="47929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Тема </a:t>
            </a:r>
            <a:r>
              <a:rPr lang="ru-RU" dirty="0"/>
              <a:t>является достаточно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актуальной</a:t>
            </a:r>
            <a:r>
              <a:rPr lang="ru-RU" dirty="0"/>
              <a:t> в наши дни, поскольку засилье английского языка в наше современное время налицо.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Английский </a:t>
            </a:r>
            <a:r>
              <a:rPr lang="ru-RU" dirty="0"/>
              <a:t>всюду: на радио, телевидении, в газетах, журналах, художественной литературе, в рекламе и даже названиях магазинов.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 </a:t>
            </a:r>
            <a:r>
              <a:rPr lang="ru-RU" dirty="0"/>
              <a:t>целью подготовки к данному занятию ребята проводили самостоятельное исследование: изучали, художественную литературу, проводили соцопросы.</a:t>
            </a:r>
          </a:p>
        </p:txBody>
      </p:sp>
    </p:spTree>
    <p:extLst>
      <p:ext uri="{BB962C8B-B14F-4D97-AF65-F5344CB8AC3E}">
        <p14:creationId xmlns:p14="http://schemas.microsoft.com/office/powerpoint/2010/main" val="25335498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867111"/>
          </a:xfrm>
        </p:spPr>
        <p:txBody>
          <a:bodyPr/>
          <a:lstStyle/>
          <a:p>
            <a:r>
              <a:rPr lang="ru-RU" sz="8000" b="1" i="1" dirty="0" smtClean="0">
                <a:solidFill>
                  <a:srgbClr val="FF0000"/>
                </a:solidFill>
              </a:rPr>
              <a:t>Дебаты на уроках литературы</a:t>
            </a:r>
            <a:endParaRPr lang="ru-RU" sz="8000" b="1" i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3427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2038388"/>
            <a:ext cx="8054280" cy="39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Урок литературы – общение, жизнь, воспитание чувств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230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ФОРМУЛА УРОКА  ЛИТЕРАТУРЫ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765452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50252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1"/>
            <a:ext cx="8041440" cy="1340768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дебатов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7910264" cy="4576949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КЛАССИЧЕСКИЕ дебаты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Формат игры по всем правилам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Уроки контроля знания, итоговые, обобщающие</a:t>
            </a:r>
          </a:p>
          <a:p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«МОЛЧАЛИНЫ БЛАЖЕНСТВУЮТ ПО СВЕТУ»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«В ТРАГЕДИИ РАСКОЛЬНИКОВА ВИНОВАТ САМ ГЕРОЙ»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757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ЭКСПРЕСС-дебаты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38388"/>
            <a:ext cx="7982272" cy="3951337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Возникают непосредственно на уроке.</a:t>
            </a:r>
            <a:b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Форма активизации познавательной деятельности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«РАЗРЫВ ЕВГЕНИЯ БАЗАРОВА И АРКАДИЯ КИРСАНОВА НЕИЗБЕЖЕН»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«НУЖНЫ ЛИ БАЗАРОВЫ РОССИИ?»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«БАЗАРОВ - ПРИМИТИВНЫЙ ЧЕЛОВЕК»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811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МОДИФИЦИРОВАННЫЕ дебаты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Формат ролевой игры</a:t>
            </a:r>
          </a:p>
          <a:p>
            <a:r>
              <a:rPr lang="ru-RU" dirty="0" smtClean="0"/>
              <a:t>Меняется роль учителя: участник, оппонент</a:t>
            </a:r>
          </a:p>
          <a:p>
            <a:r>
              <a:rPr lang="ru-RU" dirty="0" smtClean="0"/>
              <a:t>«АНТАГОНИСТЫ»</a:t>
            </a:r>
          </a:p>
          <a:p>
            <a:r>
              <a:rPr lang="ru-RU" dirty="0" smtClean="0"/>
              <a:t>«ЛУКА- ПОЛОЖИТЕЛЬНЫЙ ГЕРОЙ»</a:t>
            </a:r>
          </a:p>
          <a:p>
            <a:r>
              <a:rPr lang="ru-RU" dirty="0" smtClean="0"/>
              <a:t>«ЛЮБОВЬ ИЛИ СУМАСШЕСТВИЕ» («Гранатовый браслет»)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4440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4429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8568952" cy="144016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Тематика дебатов на уроках литературы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496944" cy="4144901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dirty="0" smtClean="0"/>
              <a:t>1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)«Тургеневская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девушка: миф или реальность»?</a:t>
            </a:r>
          </a:p>
          <a:p>
            <a:pPr marL="0" lvl="0" indent="0">
              <a:buNone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2) «Образ Луки из пьесы М. Горького «На дне». «Святой» или «лукавый»?</a:t>
            </a:r>
          </a:p>
          <a:p>
            <a:pPr marL="0" lvl="0" indent="0">
              <a:buNone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3) Самоубийство Катерины (по пьесе А. Островского «Гроза»). Сила духа или слабость характера?</a:t>
            </a:r>
          </a:p>
          <a:p>
            <a:pPr marL="0" lvl="0" indent="0">
              <a:buNone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4) «Образ Наташи Ростовой» (по роману Л.Н. Толстого «Война и мир»).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684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7694240" cy="4936989"/>
          </a:xfrm>
        </p:spPr>
        <p:txBody>
          <a:bodyPr>
            <a:normAutofit/>
          </a:bodyPr>
          <a:lstStyle/>
          <a:p>
            <a:pPr lvl="0"/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Утверждающая сторона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пытается убедить судей в правильности своих позиций относительно формулировки темы. </a:t>
            </a:r>
          </a:p>
          <a:p>
            <a:pPr lvl="0"/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Отрицающая сторона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пытается убедить судью в том, что позиция утверждающей стороны неверна, поскольку ее аргументация имеет недостатки. </a:t>
            </a:r>
          </a:p>
          <a:p>
            <a:pPr lvl="0"/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Аргументы.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Каждая команда с целью доказательства создает систему аргументов, с помощью которых пытается убедить судью в том, что ее позиция является наиболее правильной. 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09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7766248" cy="4864981"/>
          </a:xfrm>
        </p:spPr>
        <p:txBody>
          <a:bodyPr>
            <a:normAutofit/>
          </a:bodyPr>
          <a:lstStyle/>
          <a:p>
            <a:pPr lvl="0"/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Поддержка и доказательства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Вместе с аргументами участники дебатов должны представить свидетельства поддержки (цитаты, факты и т. д.), доказывающие их позицию. </a:t>
            </a:r>
          </a:p>
          <a:p>
            <a:pPr lvl="0"/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Перекрестные вопросы.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Наибольшее количество видов дебатов предоставляет каждому участнику возможность отвечать на вопросы оппонента. </a:t>
            </a:r>
          </a:p>
          <a:p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33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436562"/>
            <a:ext cx="8041440" cy="3352477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Особая  форма дискуссии, интеллектуальной игре, которая ведется по определенным правилам.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7694240" cy="493698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057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352928" cy="52250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/>
              <a:t>а) наличие </a:t>
            </a:r>
            <a:r>
              <a:rPr lang="ru-RU" sz="3600" b="1" dirty="0"/>
              <a:t>противоположных точек зрения</a:t>
            </a:r>
            <a:r>
              <a:rPr lang="ru-RU" sz="3600" dirty="0"/>
              <a:t>;</a:t>
            </a:r>
          </a:p>
          <a:p>
            <a:pPr marL="0" indent="0">
              <a:buNone/>
            </a:pPr>
            <a:r>
              <a:rPr lang="ru-RU" sz="3600" dirty="0"/>
              <a:t>б) наличие </a:t>
            </a:r>
            <a:r>
              <a:rPr lang="ru-RU" sz="3600" b="1" dirty="0"/>
              <a:t>ведущего</a:t>
            </a:r>
            <a:r>
              <a:rPr lang="ru-RU" sz="3600" dirty="0"/>
              <a:t>, организующего дискуссионное общение</a:t>
            </a:r>
          </a:p>
          <a:p>
            <a:pPr marL="0" indent="0">
              <a:buNone/>
            </a:pPr>
            <a:r>
              <a:rPr lang="ru-RU" sz="3600" dirty="0"/>
              <a:t>в) возможно участие </a:t>
            </a:r>
            <a:r>
              <a:rPr lang="ru-RU" sz="3600" b="1" dirty="0"/>
              <a:t>третьей стороны</a:t>
            </a:r>
            <a:r>
              <a:rPr lang="ru-RU" sz="3600" dirty="0"/>
              <a:t>: экспертов, наблюдателей, участников, которым предстоит сделать свой выбор, встать на чью-то сторону по окончании дебатов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345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116633"/>
            <a:ext cx="8041440" cy="108012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РОЛЬ ВЕДУЩЕГО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7982272" cy="479297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600" dirty="0"/>
              <a:t>Осуществляются дебаты обычно под руководством ведущего. </a:t>
            </a:r>
            <a:endParaRPr lang="ru-RU" sz="3600" dirty="0" smtClean="0"/>
          </a:p>
          <a:p>
            <a:pPr marL="0" indent="0">
              <a:buNone/>
            </a:pPr>
            <a:endParaRPr lang="ru-RU" sz="3600" dirty="0" smtClean="0"/>
          </a:p>
          <a:p>
            <a:pPr>
              <a:buFont typeface="Wingdings" pitchFamily="2" charset="2"/>
              <a:buChar char="§"/>
            </a:pPr>
            <a:r>
              <a:rPr lang="ru-RU" sz="3600" dirty="0" smtClean="0"/>
              <a:t>Ведущий </a:t>
            </a:r>
            <a:r>
              <a:rPr lang="ru-RU" sz="3600" dirty="0"/>
              <a:t>вызывает у участников дебатов желание выступать, доказывать свою точку зрения, убеждать</a:t>
            </a:r>
            <a:r>
              <a:rPr lang="ru-RU" sz="3600" dirty="0" smtClean="0"/>
              <a:t>.</a:t>
            </a: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542143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Тетрадь для рисования</Template>
  <TotalTime>185</TotalTime>
  <Words>1740</Words>
  <Application>Microsoft Office PowerPoint</Application>
  <PresentationFormat>Экран (4:3)</PresentationFormat>
  <Paragraphs>152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Sketchbook</vt:lpstr>
      <vt:lpstr>ТЕХНОЛОГИЯ ДЕБАТОВ НА УРОКАХ РУССКОГО ЯЗЫКА</vt:lpstr>
      <vt:lpstr>Я пришел сюда спорить, чтобы научиться мыслить. А.Ф. Лосев </vt:lpstr>
      <vt:lpstr>ДЕБАТЫ - </vt:lpstr>
      <vt:lpstr>Основные элементы дебатов </vt:lpstr>
      <vt:lpstr>Презентация PowerPoint</vt:lpstr>
      <vt:lpstr>Презентация PowerPoint</vt:lpstr>
      <vt:lpstr>Особая  форма дискуссии, интеллектуальной игре, которая ведется по определенным правилам. </vt:lpstr>
      <vt:lpstr>Презентация PowerPoint</vt:lpstr>
      <vt:lpstr>РОЛЬ ВЕДУЩЕГО</vt:lpstr>
      <vt:lpstr>РОЛЬ ВЕДУЩЕГО</vt:lpstr>
      <vt:lpstr>Презентация PowerPoint</vt:lpstr>
      <vt:lpstr>НАЧАЛО ДЕБАТОВ</vt:lpstr>
      <vt:lpstr>Вступительное слово ведущего</vt:lpstr>
      <vt:lpstr>Речевые клише ведущего дебатов</vt:lpstr>
      <vt:lpstr>Дебаты  состоят из трех частей: </vt:lpstr>
      <vt:lpstr>ОРГАНИЗАЦИЯ ДЕБАТОВ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ОСНОВНАЯ ЧАСТЬ</vt:lpstr>
      <vt:lpstr>Регламентированность</vt:lpstr>
      <vt:lpstr>Для проведения дебатов необходимы следующие ключевые термины</vt:lpstr>
      <vt:lpstr>Стимулирование дискуссии </vt:lpstr>
      <vt:lpstr>Коррекция обсуждения</vt:lpstr>
      <vt:lpstr>Заключительная часть </vt:lpstr>
      <vt:lpstr>Образовательная технология «Дебаты» может быть очень эффективно использована в учебном процессе</vt:lpstr>
      <vt:lpstr>Презентация PowerPoint</vt:lpstr>
      <vt:lpstr>Презентация PowerPoint</vt:lpstr>
      <vt:lpstr>Какие умения развивают  «Дебаты»? </vt:lpstr>
      <vt:lpstr>Презентация PowerPoint</vt:lpstr>
      <vt:lpstr>Презентация PowerPoint</vt:lpstr>
      <vt:lpstr>Презентация PowerPoint</vt:lpstr>
      <vt:lpstr>Презентация PowerPoint</vt:lpstr>
      <vt:lpstr>Дебаты направлены на формирование и развитие у школьников:  </vt:lpstr>
      <vt:lpstr>Презентация PowerPoint</vt:lpstr>
      <vt:lpstr>Презентация PowerPoint</vt:lpstr>
      <vt:lpstr>ДЕБАТЫ ОРГАНИЧНЫ НА УРОКАХ РУССКОГО ЯЗЫКА,</vt:lpstr>
      <vt:lpstr>Темы, в контексте которых возможно проведение дебатов:  </vt:lpstr>
      <vt:lpstr>«Англомания: за и против»</vt:lpstr>
      <vt:lpstr>Дебаты на уроках литературы</vt:lpstr>
      <vt:lpstr>Презентация PowerPoint</vt:lpstr>
      <vt:lpstr>ФОРМУЛА УРОКА  ЛИТЕРАТУРЫ</vt:lpstr>
      <vt:lpstr>ВИДЫ дебатов</vt:lpstr>
      <vt:lpstr>2. ЭКСПРЕСС-дебаты</vt:lpstr>
      <vt:lpstr>3. МОДИФИЦИРОВАННЫЕ дебаты</vt:lpstr>
      <vt:lpstr>Презентация PowerPoint</vt:lpstr>
      <vt:lpstr>Тематика дебатов на уроках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ДЕБАТЫ НА УРОКАХ РУССКОГО ЯЗЫКА</dc:title>
  <dc:creator>орррр</dc:creator>
  <cp:lastModifiedBy>user</cp:lastModifiedBy>
  <cp:revision>15</cp:revision>
  <cp:lastPrinted>2014-06-02T10:35:47Z</cp:lastPrinted>
  <dcterms:created xsi:type="dcterms:W3CDTF">2013-03-20T19:31:40Z</dcterms:created>
  <dcterms:modified xsi:type="dcterms:W3CDTF">2014-06-02T11:01:45Z</dcterms:modified>
</cp:coreProperties>
</file>