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6" r:id="rId3"/>
    <p:sldId id="282" r:id="rId4"/>
    <p:sldId id="283" r:id="rId5"/>
    <p:sldId id="284" r:id="rId6"/>
    <p:sldId id="267" r:id="rId7"/>
    <p:sldId id="268" r:id="rId8"/>
    <p:sldId id="269" r:id="rId9"/>
    <p:sldId id="287" r:id="rId10"/>
    <p:sldId id="271" r:id="rId11"/>
    <p:sldId id="262" r:id="rId12"/>
    <p:sldId id="295" r:id="rId13"/>
    <p:sldId id="272" r:id="rId14"/>
    <p:sldId id="274" r:id="rId15"/>
    <p:sldId id="275" r:id="rId16"/>
    <p:sldId id="263" r:id="rId17"/>
    <p:sldId id="264" r:id="rId18"/>
    <p:sldId id="288" r:id="rId19"/>
    <p:sldId id="276" r:id="rId20"/>
    <p:sldId id="277" r:id="rId21"/>
    <p:sldId id="256" r:id="rId22"/>
    <p:sldId id="259" r:id="rId23"/>
    <p:sldId id="261" r:id="rId24"/>
    <p:sldId id="273" r:id="rId25"/>
    <p:sldId id="289" r:id="rId26"/>
    <p:sldId id="260" r:id="rId27"/>
    <p:sldId id="290" r:id="rId28"/>
    <p:sldId id="291" r:id="rId29"/>
    <p:sldId id="292" r:id="rId30"/>
    <p:sldId id="293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7165B7-F574-44FF-A43E-DA963803F5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EE1234-EDC8-47CE-AFD0-4F8D28CB18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3A2-4DDA-4CE9-A966-EACDA6FFDDCB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35729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Урок 1. «Происхождение человека.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Древние предки человека»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6047" y="1357298"/>
            <a:ext cx="8031906" cy="464344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648866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географии НРМОУ «</a:t>
            </a:r>
            <a:r>
              <a:rPr lang="ru-RU" dirty="0" err="1" smtClean="0"/>
              <a:t>Сингапайская</a:t>
            </a:r>
            <a:r>
              <a:rPr lang="ru-RU" dirty="0" smtClean="0"/>
              <a:t> СОШ» Захарова Л.А.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6786578" cy="578647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i="1" dirty="0" smtClean="0"/>
              <a:t>     Человек умелый — по-видимому, первое существо, сознательно изготовившее орудия труда и охоты: первые ещё грубо обработанные каменные гальки неоднократно находили вместе с останками этого существа. Орудия, которые делал Человек умелый, почти все были кварцевые, а кварц в местах стоянок этих людей не водился. Они приносили его самое близкое за 3 км. А некоторые — за 15 км! Это доказывало, что Человек умелый действительно был человеком. Он заранее подбирал камень для своих орудий. Ни одно из животных не только не подбирает сырьё для своих орудий, но и вообще не додумывается раскалывать камень, чтобы сделать его острым, превратить в орудие. Однако в отличие от более поздних видов </a:t>
            </a:r>
            <a:r>
              <a:rPr lang="ru-RU" sz="2000" b="1" i="1" dirty="0" err="1" smtClean="0"/>
              <a:t>homo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небережно</a:t>
            </a:r>
            <a:r>
              <a:rPr lang="ru-RU" sz="2000" b="1" i="1" dirty="0" smtClean="0"/>
              <a:t> относились к изготовленным собой орудиям труда, и после использования попросту выбрасывали его. Учёные провели серию исследований и пришли к выводу, что кисть Человека умелого была способна к труду. 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8657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Человек умелый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63100" y="0"/>
            <a:ext cx="228090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36777"/>
            <a:ext cx="9144000" cy="618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35729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Урок 2. «Древние люди.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Жизнь наших предков»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6047" y="1357298"/>
            <a:ext cx="8031906" cy="464344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49824" y="0"/>
            <a:ext cx="312147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357298"/>
            <a:ext cx="58578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/>
              <a:t>Спустя 25 тыс. лет после появления человека умелого на Земле возник новый вид — человек прямоходящий, или питекантроп, ископаемый вид людей, который рассматривают как непосредственного предшественника современных людей.</a:t>
            </a:r>
          </a:p>
          <a:p>
            <a:pPr algn="just"/>
            <a:r>
              <a:rPr lang="ru-RU" sz="2200" b="1" i="1" dirty="0" smtClean="0"/>
              <a:t>Они обладали средним ростом (1,5—1,8 м), прямой походкой и архаическим строением черепа (</a:t>
            </a:r>
            <a:r>
              <a:rPr lang="ru-RU" sz="2200" i="1" dirty="0" smtClean="0"/>
              <a:t>толстые стенки, низкая лобная кость, выступающие надглазничные валики, скошенный подбородок</a:t>
            </a:r>
            <a:r>
              <a:rPr lang="ru-RU" sz="2200" b="1" i="1" dirty="0" smtClean="0"/>
              <a:t>). Благодаря тому, что в то далекое время Африка соединялась с Европой и Азией, питекантропы расселились практически по всему земному шару.</a:t>
            </a:r>
            <a:endParaRPr lang="ru-RU" sz="2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857884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Человек прямоходящий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85424" y="4045186"/>
            <a:ext cx="3258575" cy="259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14633" y="667"/>
            <a:ext cx="3229367" cy="685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714356"/>
            <a:ext cx="59293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 smtClean="0"/>
              <a:t>Неандерта́лец</a:t>
            </a:r>
            <a:r>
              <a:rPr lang="ru-RU" sz="2200" b="1" dirty="0" smtClean="0"/>
              <a:t>, человек неандертальский (лат. </a:t>
            </a:r>
            <a:r>
              <a:rPr lang="ru-RU" sz="2200" b="1" i="1" dirty="0" smtClean="0"/>
              <a:t>Homo </a:t>
            </a:r>
            <a:r>
              <a:rPr lang="ru-RU" sz="2200" b="1" i="1" dirty="0" err="1" smtClean="0"/>
              <a:t>neanderthalensis</a:t>
            </a:r>
            <a:r>
              <a:rPr lang="ru-RU" sz="2200" b="1" dirty="0" smtClean="0"/>
              <a:t> или </a:t>
            </a:r>
            <a:r>
              <a:rPr lang="ru-RU" sz="2200" b="1" i="1" dirty="0" smtClean="0"/>
              <a:t>Homo </a:t>
            </a:r>
            <a:r>
              <a:rPr lang="ru-RU" sz="2200" b="1" i="1" dirty="0" err="1" smtClean="0"/>
              <a:t>sapiens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neanderthalensis</a:t>
            </a:r>
            <a:r>
              <a:rPr lang="ru-RU" sz="2200" b="1" dirty="0" smtClean="0"/>
              <a:t>) — ископаемый вид человека, обитавших 30—24 тысячи лет назад. Название происходит от находки черепа, выявленной в 1856 году в ущелье Неандерталь  в Германии.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t="5661"/>
          <a:stretch>
            <a:fillRect/>
          </a:stretch>
        </p:blipFill>
        <p:spPr bwMode="auto">
          <a:xfrm>
            <a:off x="0" y="3357562"/>
            <a:ext cx="592932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59293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Неандерталец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38589" y="0"/>
            <a:ext cx="3405156" cy="427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571500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Неандертальцы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57150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Неандертальцы обладали средним ростом (около 165 см), массивным телосложением и большой головой необычной формы. Их отличали мощные надбровные дуги, выступающий широкий нос и очень маленький подбородок. Шея короткая и как будто под тяжестью головы наклонена вперёд. Существуют предположения, что они могли быть рыжими и бледнолицыми</a:t>
            </a:r>
            <a:r>
              <a:rPr lang="ru-RU" sz="2200" b="1" baseline="30000" dirty="0" smtClean="0"/>
              <a:t>.</a:t>
            </a:r>
            <a:r>
              <a:rPr lang="ru-RU" sz="2200" b="1" dirty="0" smtClean="0"/>
              <a:t> Строение голосового аппарата и мозга неандертальцев позволяют сделать вывод о том, что они могли говорить.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5544" y="0"/>
            <a:ext cx="7612911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072896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Неандертальцы умели строить жилища. В качестве строительного материала использовались камни и кости убитых на охоте животных, поверх которых клались шкуры. Внутри жилищ или рядом с ними горел огонь, который неандертальцы не только умели поддерживать, но и добывать.</a:t>
            </a: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71500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Неандертальцы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11" y="0"/>
            <a:ext cx="9122778" cy="59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Неандертальцы охотились на живших в то время в Европе северных оленей, мамонтов, шерстистых носорогов и пещерных медведей. Одолеть таких крупных животных в одиночку было очень трудно, поэтому на охоту отправлялись большими группами. Обладая развитой речью, неандертальцы умело координировали свои действия.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71500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Неандертальцы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49291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Самый ранний известный музыкальный инструмент — костяная флейта с 4 отверстиями  — принадлежит неандертальцам. </a:t>
            </a:r>
          </a:p>
          <a:p>
            <a:pPr algn="just"/>
            <a:r>
              <a:rPr lang="ru-RU" sz="2000" b="1" dirty="0" smtClean="0"/>
              <a:t>Неандертальцы умели использовать самодельные инструменты и оружие, но, по-видимому, у них не было никакого метательного оружия — добычу убивали ударом коротких копий, о чём свидетельствуют следы развитых мышц на костях правой руки.</a:t>
            </a:r>
          </a:p>
          <a:p>
            <a:pPr algn="just"/>
            <a:r>
              <a:rPr lang="ru-RU" sz="2000" b="1" dirty="0" smtClean="0"/>
              <a:t>Во Франции было обнаружено неглубокое захоронение со скелетом в позе эмбриона, покрытым красной накидкой. Рядом с телом были оставлены инструменты, цветы, яйца и мясо, что свидетельствует о вере в загробную жизнь.</a:t>
            </a:r>
            <a:endParaRPr lang="ru-RU" sz="2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29121" y="142852"/>
            <a:ext cx="421488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92919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Неандертальцы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4929190" cy="50720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dirty="0" smtClean="0"/>
              <a:t>Кроманьонцы (фр. </a:t>
            </a:r>
            <a:r>
              <a:rPr lang="ru-RU" sz="2200" b="1" i="1" dirty="0" err="1" smtClean="0"/>
              <a:t>Homme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de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Cro</a:t>
            </a:r>
            <a:endParaRPr lang="ru-RU" sz="2200" b="1" i="1" dirty="0" smtClean="0"/>
          </a:p>
          <a:p>
            <a:pPr algn="just">
              <a:buNone/>
            </a:pPr>
            <a:r>
              <a:rPr lang="ru-RU" sz="2200" b="1" i="1" dirty="0" err="1" smtClean="0"/>
              <a:t>Magnon</a:t>
            </a:r>
            <a:r>
              <a:rPr lang="ru-RU" sz="2200" b="1" i="1" dirty="0" smtClean="0"/>
              <a:t> — кроманьонский человек</a:t>
            </a:r>
            <a:r>
              <a:rPr lang="ru-RU" sz="2200" b="1" dirty="0" smtClean="0"/>
              <a:t>) </a:t>
            </a:r>
          </a:p>
          <a:p>
            <a:pPr algn="just">
              <a:buNone/>
            </a:pPr>
            <a:r>
              <a:rPr lang="ru-RU" sz="2200" b="1" dirty="0" smtClean="0"/>
              <a:t>ранние представители современного</a:t>
            </a:r>
          </a:p>
          <a:p>
            <a:pPr algn="just">
              <a:buNone/>
            </a:pPr>
            <a:r>
              <a:rPr lang="ru-RU" sz="2200" b="1" dirty="0" smtClean="0"/>
              <a:t>человека в Европе и отчасти за её</a:t>
            </a:r>
          </a:p>
          <a:p>
            <a:pPr algn="just">
              <a:buNone/>
            </a:pPr>
            <a:r>
              <a:rPr lang="ru-RU" sz="2200" b="1" dirty="0" smtClean="0"/>
              <a:t>пределами, жившие 40—12 тысяч лет</a:t>
            </a:r>
          </a:p>
          <a:p>
            <a:pPr algn="just">
              <a:buNone/>
            </a:pPr>
            <a:r>
              <a:rPr lang="ru-RU" sz="2200" b="1" dirty="0" smtClean="0"/>
              <a:t>назад. </a:t>
            </a:r>
          </a:p>
          <a:p>
            <a:pPr algn="just">
              <a:buNone/>
            </a:pPr>
            <a:r>
              <a:rPr lang="ru-RU" sz="2200" b="1" dirty="0" smtClean="0"/>
              <a:t>Название происходит от грота </a:t>
            </a:r>
            <a:r>
              <a:rPr lang="ru-RU" sz="2200" b="1" dirty="0" err="1" smtClean="0"/>
              <a:t>Кро</a:t>
            </a:r>
            <a:endParaRPr lang="ru-RU" sz="2200" b="1" dirty="0" smtClean="0"/>
          </a:p>
          <a:p>
            <a:pPr algn="just">
              <a:buNone/>
            </a:pPr>
            <a:r>
              <a:rPr lang="ru-RU" sz="2200" b="1" dirty="0" err="1" smtClean="0"/>
              <a:t>Маньон</a:t>
            </a:r>
            <a:r>
              <a:rPr lang="ru-RU" sz="2200" b="1" dirty="0" smtClean="0"/>
              <a:t> во Франции, где в 1868 году</a:t>
            </a:r>
          </a:p>
          <a:p>
            <a:pPr algn="just">
              <a:buNone/>
            </a:pPr>
            <a:r>
              <a:rPr lang="ru-RU" sz="2200" b="1" dirty="0" smtClean="0"/>
              <a:t>было обнаружено несколько скелетов</a:t>
            </a:r>
          </a:p>
          <a:p>
            <a:pPr algn="just">
              <a:buNone/>
            </a:pPr>
            <a:r>
              <a:rPr lang="ru-RU" sz="2200" b="1" dirty="0" smtClean="0"/>
              <a:t>людей вместе с орудиями позднего</a:t>
            </a:r>
          </a:p>
          <a:p>
            <a:pPr algn="just">
              <a:buNone/>
            </a:pPr>
            <a:r>
              <a:rPr lang="ru-RU" sz="2200" b="1" dirty="0" smtClean="0"/>
              <a:t>палеолита.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92919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Кроманьонцы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20432" y="2323"/>
            <a:ext cx="4223568" cy="571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24069" y="3429000"/>
            <a:ext cx="2149067" cy="1625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7322" y="2643182"/>
            <a:ext cx="2231341" cy="1824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000760" y="1500174"/>
            <a:ext cx="314324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Теория внешнего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вмешательства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(</a:t>
            </a:r>
            <a:r>
              <a:rPr lang="ru-RU" sz="2800" b="1" dirty="0" err="1" smtClean="0">
                <a:solidFill>
                  <a:srgbClr val="002060"/>
                </a:solidFill>
              </a:rPr>
              <a:t>паранаучная</a:t>
            </a:r>
            <a:r>
              <a:rPr lang="ru-RU" sz="2800" b="1" dirty="0" smtClean="0">
                <a:solidFill>
                  <a:srgbClr val="002060"/>
                </a:solidFill>
              </a:rPr>
              <a:t> теория)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142852"/>
            <a:ext cx="6143668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Теории происхождения человека</a:t>
            </a:r>
            <a:endParaRPr lang="ru-RU" sz="32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571612"/>
            <a:ext cx="390972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Эволюционная теория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(научная теория)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3500438"/>
            <a:ext cx="416280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Теория творения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(религиозная концепция)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17" name="Стрелка углом 16"/>
          <p:cNvSpPr/>
          <p:nvPr/>
        </p:nvSpPr>
        <p:spPr>
          <a:xfrm rot="5400000">
            <a:off x="7108049" y="678637"/>
            <a:ext cx="1143008" cy="500066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 rot="16200000" flipH="1">
            <a:off x="464315" y="750075"/>
            <a:ext cx="1214446" cy="428628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357686" y="714356"/>
            <a:ext cx="285752" cy="27146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43306" y="4572579"/>
            <a:ext cx="1755050" cy="2118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5643570" cy="621508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Рост был около 180 см. Обладал развитой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членораздельной речью. Они начали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приручать животных и заниматься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земледелием.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 У кроманьонцев существовали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погребальные обряды. В могилу клали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предметы быта, еду, украшения. Мертвых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посыпали кроваво-красной охрой,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надевали сетку на волосы, браслеты на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руки, на лицо клали плоские камни и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хоронили в согнутом положении (колени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касались подбородка).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В </a:t>
            </a:r>
            <a:r>
              <a:rPr lang="ru-RU" sz="2200" b="1" dirty="0" err="1" smtClean="0"/>
              <a:t>Дольни-Вестонице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</a:t>
            </a:r>
            <a:r>
              <a:rPr lang="ru-RU" sz="2200" b="1" dirty="0" smtClean="0"/>
              <a:t> Моравии найдена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древнейшая в мире печь для обжига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керамики, которая использовалась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кроманьонцем.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64357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Кроманьонцы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43538" y="1058079"/>
            <a:ext cx="3500462" cy="444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7848" y="0"/>
            <a:ext cx="7948303" cy="549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429264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Жили общинами по 15—30 человек и впервые в истории создали поселения. Кроманьонцы нередко поселялись в пещерах. Но чаще они строили жилища самостоятельно, используя для этого кости и шкуры убитых на охоте животных. </a:t>
            </a:r>
          </a:p>
          <a:p>
            <a:pPr algn="just"/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92919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Кроманьонцы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3" y="357166"/>
            <a:ext cx="6858017" cy="474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5103674"/>
            <a:ext cx="9144000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Кроманьонец умел не только гравировать и рисовать на плоскости, но и научился передавать и объёмные изображения. Кроманьонцы были искусными художниками. Стены их пещер покрывали удивительно точные рисунки разнообразных животных и сцен охоты на них.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92919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Кроманьонцы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2285984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Многочисленные находки свидетельствуют о наличии культа охоты. Фигурки зверей пронзали стрелами, убивая таким образом зверя.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8485" y="757238"/>
            <a:ext cx="8807030" cy="615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00298" y="35716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Орудие кроманьонцев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92919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Кроманьонцы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дети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485776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71435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Челове́к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разу́мный</a:t>
            </a:r>
            <a:r>
              <a:rPr lang="ru-RU" sz="2000" b="1" dirty="0" smtClean="0"/>
              <a:t> (лат. </a:t>
            </a:r>
            <a:r>
              <a:rPr lang="ru-RU" sz="2000" b="1" i="1" dirty="0" err="1" smtClean="0"/>
              <a:t>Homo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sapiens</a:t>
            </a:r>
            <a:r>
              <a:rPr lang="ru-RU" sz="2000" b="1" dirty="0" smtClean="0"/>
              <a:t>) единственный живущий в настоящее время. Неоантропы (</a:t>
            </a:r>
            <a:r>
              <a:rPr lang="ru-RU" sz="2000" b="1" dirty="0" err="1" smtClean="0"/>
              <a:t>др.-греч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νέος </a:t>
            </a:r>
            <a:r>
              <a:rPr lang="ru-RU" sz="2000" b="1" dirty="0" smtClean="0"/>
              <a:t>— новый и </a:t>
            </a:r>
            <a:r>
              <a:rPr lang="ru-RU" sz="2000" b="1" dirty="0" err="1" smtClean="0"/>
              <a:t>ἄνθρωπος</a:t>
            </a:r>
            <a:r>
              <a:rPr lang="ru-RU" sz="2000" b="1" dirty="0" smtClean="0"/>
              <a:t> — человек) — обобщённое название людей современного вида (</a:t>
            </a:r>
            <a:r>
              <a:rPr lang="ru-RU" sz="2000" b="1" dirty="0" err="1" smtClean="0"/>
              <a:t>Homo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sapiens</a:t>
            </a:r>
            <a:r>
              <a:rPr lang="ru-RU" sz="2000" b="1" dirty="0" smtClean="0"/>
              <a:t>), ископаемых и ныне живущих.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Человек разумный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 smtClean="0"/>
              <a:t>Человеческие расы </a:t>
            </a:r>
            <a:r>
              <a:rPr lang="ru-RU" sz="2400" b="1" dirty="0" smtClean="0"/>
              <a:t>— это исторически сложившиеся группировки людей внутри вида. Расы отличаются друг от друга второстепенными физическими особенностями — цветом кожи, пропорциями тела, разрезом глаз, структурой волос и т. д.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кар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86050" y="3143248"/>
            <a:ext cx="5491470" cy="3039921"/>
          </a:xfrm>
          <a:noFill/>
          <a:ln>
            <a:solidFill>
              <a:schemeClr val="accent1"/>
            </a:solidFill>
          </a:ln>
        </p:spPr>
      </p:pic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2357422" y="1357298"/>
            <a:ext cx="292163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Характерные черты: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5415094" y="714356"/>
            <a:ext cx="3728906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-узкое лицо</a:t>
            </a:r>
          </a:p>
          <a:p>
            <a:r>
              <a:rPr lang="ru-RU" sz="2400" b="1" dirty="0"/>
              <a:t>-мягкие волосы</a:t>
            </a:r>
          </a:p>
          <a:p>
            <a:r>
              <a:rPr lang="ru-RU" sz="2400" b="1" dirty="0"/>
              <a:t>-цвет кожи на </a:t>
            </a:r>
          </a:p>
          <a:p>
            <a:r>
              <a:rPr lang="ru-RU" sz="2400" b="1" dirty="0"/>
              <a:t>севере светлый</a:t>
            </a:r>
          </a:p>
          <a:p>
            <a:r>
              <a:rPr lang="ru-RU" sz="2400" b="1" dirty="0"/>
              <a:t>на юге смуглый </a:t>
            </a:r>
          </a:p>
          <a:p>
            <a:r>
              <a:rPr lang="ru-RU" sz="2400" b="1" dirty="0"/>
              <a:t>-сильно выступающий нос</a:t>
            </a:r>
          </a:p>
        </p:txBody>
      </p:sp>
      <p:pic>
        <p:nvPicPr>
          <p:cNvPr id="132108" name="Picture 12" descr="evr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b="48077"/>
          <a:stretch>
            <a:fillRect/>
          </a:stretch>
        </p:blipFill>
        <p:spPr>
          <a:xfrm>
            <a:off x="142844" y="1000108"/>
            <a:ext cx="199497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Расы. Европеоидная.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Расы. Европеоидная.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38770" y="714356"/>
            <a:ext cx="322427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929263"/>
            <a:ext cx="5357818" cy="571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52665" y="3786190"/>
            <a:ext cx="3887811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ytu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43396"/>
          <a:stretch>
            <a:fillRect/>
          </a:stretch>
        </p:blipFill>
        <p:spPr>
          <a:xfrm>
            <a:off x="357158" y="1071546"/>
            <a:ext cx="1615453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5177" name="Picture 9" descr="карт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428992" y="3286124"/>
            <a:ext cx="4788952" cy="2928958"/>
          </a:xfrm>
          <a:ln>
            <a:solidFill>
              <a:schemeClr val="accent1"/>
            </a:solidFill>
          </a:ln>
        </p:spPr>
      </p:pic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2571736" y="1285860"/>
            <a:ext cx="292163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Характерные черты:</a:t>
            </a:r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5883275" y="714356"/>
            <a:ext cx="2917786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-темный цвет кожи</a:t>
            </a:r>
          </a:p>
          <a:p>
            <a:r>
              <a:rPr lang="ru-RU" sz="2400" b="1" dirty="0"/>
              <a:t>-курчавые волосы</a:t>
            </a:r>
          </a:p>
          <a:p>
            <a:r>
              <a:rPr lang="ru-RU" sz="2400" b="1" dirty="0"/>
              <a:t>-темные глаза</a:t>
            </a:r>
          </a:p>
          <a:p>
            <a:r>
              <a:rPr lang="ru-RU" sz="2400" b="1" dirty="0"/>
              <a:t>-широкий и плоский нос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Расы. Негроидная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Расы. Негроидная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50724"/>
          <a:stretch>
            <a:fillRect/>
          </a:stretch>
        </p:blipFill>
        <p:spPr bwMode="auto">
          <a:xfrm>
            <a:off x="357158" y="1000108"/>
            <a:ext cx="2399736" cy="3116205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b="50943"/>
          <a:stretch>
            <a:fillRect/>
          </a:stretch>
        </p:blipFill>
        <p:spPr bwMode="auto">
          <a:xfrm>
            <a:off x="5929322" y="928670"/>
            <a:ext cx="2953754" cy="2786082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b="50877"/>
          <a:stretch>
            <a:fillRect/>
          </a:stretch>
        </p:blipFill>
        <p:spPr bwMode="auto">
          <a:xfrm>
            <a:off x="3214678" y="2500306"/>
            <a:ext cx="2428892" cy="3539935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кар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7554" y="3357562"/>
            <a:ext cx="4655890" cy="2785219"/>
          </a:xfrm>
          <a:noFill/>
          <a:ln>
            <a:solidFill>
              <a:schemeClr val="accent1"/>
            </a:solidFill>
          </a:ln>
        </p:spPr>
      </p:pic>
      <p:pic>
        <p:nvPicPr>
          <p:cNvPr id="133129" name="Picture 9" descr="mon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b="47744"/>
          <a:stretch>
            <a:fillRect/>
          </a:stretch>
        </p:blipFill>
        <p:spPr>
          <a:xfrm>
            <a:off x="214282" y="1000108"/>
            <a:ext cx="1785949" cy="2071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2285984" y="1500174"/>
            <a:ext cx="291842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Характерные черты</a:t>
            </a:r>
            <a:r>
              <a:rPr lang="ru-RU" sz="2400" dirty="0"/>
              <a:t>: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5286380" y="1000108"/>
            <a:ext cx="3442866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/>
              <a:t>-</a:t>
            </a:r>
            <a:r>
              <a:rPr lang="ru-RU" sz="2400" b="1" dirty="0"/>
              <a:t>плоское, широкое лицо</a:t>
            </a:r>
          </a:p>
          <a:p>
            <a:r>
              <a:rPr lang="ru-RU" sz="2400" b="1" dirty="0"/>
              <a:t>-прямые волосы</a:t>
            </a:r>
          </a:p>
          <a:p>
            <a:r>
              <a:rPr lang="ru-RU" sz="2400" b="1" dirty="0"/>
              <a:t>-узкие глаза</a:t>
            </a:r>
          </a:p>
          <a:p>
            <a:r>
              <a:rPr lang="ru-RU" sz="2400" b="1" dirty="0"/>
              <a:t>-смуглый цвет кожи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Расы. Монголоидная.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894782"/>
            <a:ext cx="464343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Взгляды, основанные на том, что человека создал Бог или боги.</a:t>
            </a:r>
          </a:p>
          <a:p>
            <a:pPr algn="ctr"/>
            <a:endParaRPr lang="ru-RU" b="1" i="1" dirty="0" smtClean="0"/>
          </a:p>
          <a:p>
            <a:r>
              <a:rPr lang="ru-RU" b="1" dirty="0" smtClean="0"/>
              <a:t>Например: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«Первого человека (разумеется мужчину!) создал бог по образу и подобию своему. Увидев, что мужчине одному дискомфортно, тот же бог достал у него ребро и сотворил из этого ребра первую женщину».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По месопотамским мифам, боги под предводительством Мардука убили своих прежних правителей </a:t>
            </a:r>
            <a:r>
              <a:rPr lang="ru-RU" b="1" dirty="0" err="1" smtClean="0"/>
              <a:t>Абзу</a:t>
            </a:r>
            <a:r>
              <a:rPr lang="ru-RU" b="1" dirty="0" smtClean="0"/>
              <a:t> и его жену </a:t>
            </a:r>
            <a:r>
              <a:rPr lang="ru-RU" b="1" dirty="0" err="1" smtClean="0"/>
              <a:t>Тиамат</a:t>
            </a:r>
            <a:r>
              <a:rPr lang="ru-RU" b="1" dirty="0" smtClean="0"/>
              <a:t>, кровь </a:t>
            </a:r>
            <a:r>
              <a:rPr lang="ru-RU" b="1" dirty="0" err="1" smtClean="0"/>
              <a:t>Абзу</a:t>
            </a:r>
            <a:r>
              <a:rPr lang="ru-RU" b="1" dirty="0" smtClean="0"/>
              <a:t> смешали с глиной, и из этой глины возник первый человек.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Согласно  представлениям индуистов, в мире властвовал триумвират — Шива, Кришна и Вишну, которые и положили начало человечеству.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Теория творения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(религиозная концепция)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6083" y="857232"/>
            <a:ext cx="442240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Расы. Монголоидная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00430" y="1430753"/>
            <a:ext cx="2095500" cy="253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38815" y="720962"/>
            <a:ext cx="3405185" cy="412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785794"/>
            <a:ext cx="3357586" cy="332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60445" y="4110393"/>
            <a:ext cx="3622588" cy="2747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501533" y="4143380"/>
            <a:ext cx="3436585" cy="260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Расы. Австралоидная.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714356"/>
            <a:ext cx="4143372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- светлая кожа коричневых оттенков, </a:t>
            </a:r>
          </a:p>
          <a:p>
            <a:pPr>
              <a:buFontTx/>
              <a:buChar char="-"/>
            </a:pPr>
            <a:r>
              <a:rPr lang="ru-RU" sz="2400" b="1" dirty="0" smtClean="0"/>
              <a:t>крупный нос,</a:t>
            </a:r>
          </a:p>
          <a:p>
            <a:pPr>
              <a:buFontTx/>
              <a:buChar char="-"/>
            </a:pPr>
            <a:r>
              <a:rPr lang="ru-RU" sz="2400" b="1" dirty="0" smtClean="0"/>
              <a:t> длинные волнистые волосы, выгорающие как пакля, </a:t>
            </a:r>
          </a:p>
          <a:p>
            <a:pPr>
              <a:buFontTx/>
              <a:buChar char="-"/>
            </a:pPr>
            <a:r>
              <a:rPr lang="ru-RU" sz="2400" b="1" dirty="0" smtClean="0"/>
              <a:t>массивное надбровье, </a:t>
            </a:r>
          </a:p>
          <a:p>
            <a:pPr>
              <a:buFontTx/>
              <a:buChar char="-"/>
            </a:pPr>
            <a:r>
              <a:rPr lang="ru-RU" sz="2400" b="1" dirty="0" smtClean="0"/>
              <a:t>мощные челюсти</a:t>
            </a:r>
            <a:endParaRPr lang="ru-RU" sz="2400" b="1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071670" y="1571612"/>
            <a:ext cx="291842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Характерные черты</a:t>
            </a:r>
            <a:r>
              <a:rPr lang="ru-RU" sz="2400" dirty="0"/>
              <a:t>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b="49410"/>
          <a:stretch>
            <a:fillRect/>
          </a:stretch>
        </p:blipFill>
        <p:spPr bwMode="auto">
          <a:xfrm>
            <a:off x="285720" y="1142984"/>
            <a:ext cx="1772693" cy="2643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28860" y="3786190"/>
            <a:ext cx="3931943" cy="297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908621"/>
            <a:ext cx="90011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Согласно этой теории, появление людей на Земле так или иначе связано с деятельностью иных цивилизаций. В простейшем варианте ТВВ считает людей прямыми потомками инопланетян, высадившихся на Землю в доисторическое время.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Теория внешнего вмешательства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(</a:t>
            </a:r>
            <a:r>
              <a:rPr lang="ru-RU" sz="2800" b="1" dirty="0" err="1" smtClean="0">
                <a:solidFill>
                  <a:srgbClr val="002060"/>
                </a:solidFill>
              </a:rPr>
              <a:t>паранаучная</a:t>
            </a:r>
            <a:r>
              <a:rPr lang="ru-RU" sz="2800" b="1" dirty="0" smtClean="0">
                <a:solidFill>
                  <a:srgbClr val="002060"/>
                </a:solidFill>
              </a:rPr>
              <a:t> теория)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6909" y="2285992"/>
            <a:ext cx="4487239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14844" y="1132767"/>
            <a:ext cx="4429156" cy="537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945893"/>
            <a:ext cx="47148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cs typeface="Times New Roman" pitchFamily="18" charset="0"/>
              </a:rPr>
              <a:t>Является наиболее распространённой в современном научном сообществе. Эволюционная теория предполагает, что человек произошел от высших приматов — человекоподобных существ путем постепенного видоизменения под влиянием внешних факторов и естественного отбора. </a:t>
            </a:r>
            <a:endParaRPr lang="ru-RU" sz="2000" b="1" i="1" dirty="0"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Эволюционная теория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(научная теория)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40" y="3519487"/>
            <a:ext cx="455992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86314" y="122"/>
            <a:ext cx="4357686" cy="460410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06" y="714356"/>
          <a:ext cx="4643470" cy="5653987"/>
        </p:xfrm>
        <a:graphic>
          <a:graphicData uri="http://schemas.openxmlformats.org/drawingml/2006/table">
            <a:tbl>
              <a:tblPr/>
              <a:tblGrid>
                <a:gridCol w="4643470"/>
              </a:tblGrid>
              <a:tr h="167588">
                <a:tc>
                  <a:txBody>
                    <a:bodyPr/>
                    <a:lstStyle/>
                    <a:p>
                      <a:pPr algn="just"/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97" marR="41897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70722"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Остатки 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дриопитеков (нижние челюсти, зубы, кости конечностей) 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найдены в  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Западной 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Европе, 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Восточной 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Африке 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и Южной Азии (Индия). По размерам — от шимпанзе до гориллы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. У дриопитеков был относительно крупный головной мозг. Его коренные зубы были более примитивного строения и покрыты очень тонким слоем эмали. Видимо, дриопитеки питались лишь мягкими растительными кормами (например, сочными плодами). </a:t>
                      </a:r>
                      <a:endParaRPr lang="ru-RU" sz="1800" b="1" i="1" dirty="0"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Длинные 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и подвижные кисти рук были приспособлены для висения и раскачивания на ветвях. 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 Вероятно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, по земле дриопитеки передвигались на четвереньках, как </a:t>
                      </a:r>
                      <a:r>
                        <a:rPr lang="ru-RU" sz="1800" b="1" i="1" dirty="0" err="1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мартышкообразные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 обезьяны. 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Большую часть жизни они проводили на деревьях, передвигаясь по ним семейными группами.</a:t>
                      </a:r>
                    </a:p>
                    <a:p>
                      <a:pPr algn="just"/>
                      <a:endParaRPr lang="ru-RU" sz="1800" b="1" i="1" dirty="0" smtClean="0">
                        <a:latin typeface="Times New Roman" pitchFamily="18" charset="0"/>
                        <a:ea typeface="Microsoft YaHei" pitchFamily="34" charset="-122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25691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478631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Дриопитеки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4643446"/>
            <a:ext cx="435768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ДРИОПИТЕ́КИ (</a:t>
            </a:r>
            <a:r>
              <a:rPr lang="ru-RU" b="1" i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Dryopithecinae</a:t>
            </a:r>
            <a:r>
              <a:rPr lang="ru-RU" b="1" i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«древесные обезьяны»), подсемейство вымерших человекообразных обезьян.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3193963"/>
            <a:ext cx="2000232" cy="36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5286380" cy="7143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Австралопитек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66744"/>
            <a:ext cx="52149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/>
              <a:t>Австралопите́ки</a:t>
            </a:r>
            <a:r>
              <a:rPr lang="ru-RU" sz="2400" b="1" i="1" dirty="0" smtClean="0"/>
              <a:t> (южные обезьяны) — группа ископаемых высших приматов, живших около </a:t>
            </a:r>
          </a:p>
          <a:p>
            <a:pPr algn="just"/>
            <a:r>
              <a:rPr lang="ru-RU" sz="2400" b="1" i="1" dirty="0" smtClean="0"/>
              <a:t>  4 миллионов лет назад и вымерли 2,5 миллиона лет назад.</a:t>
            </a:r>
          </a:p>
          <a:p>
            <a:pPr algn="just"/>
            <a:r>
              <a:rPr lang="ru-RU" sz="2000" b="1" i="1" dirty="0" smtClean="0"/>
              <a:t>. </a:t>
            </a:r>
            <a:endParaRPr lang="ru-RU" sz="20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67118" y="0"/>
            <a:ext cx="3424705" cy="313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00232" y="3152489"/>
            <a:ext cx="1820957" cy="36962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143372" y="3357562"/>
            <a:ext cx="485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Кости впервые были обнаружены в пустыне Калахари (Южная Африка) в 1924 году, а затем в Восточной и Центральной Африке. Австралопитеками принято считать всех </a:t>
            </a:r>
            <a:r>
              <a:rPr lang="ru-RU" sz="2400" b="1" i="1" dirty="0" err="1" smtClean="0"/>
              <a:t>двуногоходящих</a:t>
            </a:r>
            <a:r>
              <a:rPr lang="ru-RU" sz="2400" b="1" i="1" dirty="0" smtClean="0"/>
              <a:t> обезьян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7"/>
            <a:ext cx="5214942" cy="28575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i="1" dirty="0" smtClean="0"/>
              <a:t>Образ жизни австралопитеков,</a:t>
            </a:r>
          </a:p>
          <a:p>
            <a:pPr algn="just">
              <a:buNone/>
            </a:pPr>
            <a:r>
              <a:rPr lang="ru-RU" sz="2000" b="1" i="1" dirty="0" smtClean="0"/>
              <a:t>видимо, был непохож на известный у</a:t>
            </a:r>
          </a:p>
          <a:p>
            <a:pPr algn="just">
              <a:buNone/>
            </a:pPr>
            <a:r>
              <a:rPr lang="ru-RU" sz="2000" b="1" i="1" dirty="0" smtClean="0"/>
              <a:t>современных приматов. Они жили в</a:t>
            </a:r>
          </a:p>
          <a:p>
            <a:pPr algn="just">
              <a:buNone/>
            </a:pPr>
            <a:r>
              <a:rPr lang="ru-RU" sz="2000" b="1" i="1" dirty="0" smtClean="0"/>
              <a:t>тропических лесах и саваннах,</a:t>
            </a:r>
          </a:p>
          <a:p>
            <a:pPr algn="just">
              <a:buNone/>
            </a:pPr>
            <a:r>
              <a:rPr lang="ru-RU" sz="2000" b="1" i="1" dirty="0" smtClean="0"/>
              <a:t>питались преимущественно</a:t>
            </a:r>
          </a:p>
          <a:p>
            <a:pPr algn="just">
              <a:buNone/>
            </a:pPr>
            <a:r>
              <a:rPr lang="ru-RU" sz="2000" b="1" i="1" dirty="0" smtClean="0"/>
              <a:t>растениями. Впрочем, поздние</a:t>
            </a:r>
          </a:p>
          <a:p>
            <a:pPr algn="just">
              <a:buNone/>
            </a:pPr>
            <a:r>
              <a:rPr lang="ru-RU" sz="2000" b="1" i="1" dirty="0" smtClean="0"/>
              <a:t>австралопитеки охотились на</a:t>
            </a:r>
          </a:p>
          <a:p>
            <a:pPr algn="just">
              <a:buNone/>
            </a:pPr>
            <a:r>
              <a:rPr lang="ru-RU" sz="2000" b="1" i="1" dirty="0" smtClean="0"/>
              <a:t>антилоп или отнимали добычу у</a:t>
            </a:r>
          </a:p>
          <a:p>
            <a:pPr algn="just">
              <a:buNone/>
            </a:pPr>
            <a:r>
              <a:rPr lang="ru-RU" sz="2000" b="1" i="1" dirty="0" smtClean="0"/>
              <a:t>крупных хищников – львов и гиен.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85775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Австралопитек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08" y="4108788"/>
            <a:ext cx="3922442" cy="274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66024" y="0"/>
            <a:ext cx="4373214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48" y="37861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smtClean="0"/>
              <a:t> </a:t>
            </a:r>
            <a:r>
              <a:rPr lang="ru-RU" sz="2000" b="1" i="1" dirty="0" smtClean="0"/>
              <a:t>Австралопитеки жили группами в несколько особей и, видимо, постоянно кочевали по просторам Африки в поисках пропитания. Орудия австралопитеки вряд ли умели изготовлять, хотя использовали наверняка. Их руки были весьма похожи на человеческие, но пальцы были сильнее изогнуты и более узкие.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714356"/>
            <a:ext cx="5357850" cy="6143644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5000" b="1" i="1" dirty="0" smtClean="0"/>
              <a:t>       </a:t>
            </a:r>
            <a:r>
              <a:rPr lang="ru-RU" sz="5000" b="1" i="1" dirty="0" err="1" smtClean="0"/>
              <a:t>Челове́к</a:t>
            </a:r>
            <a:r>
              <a:rPr lang="ru-RU" sz="5000" b="1" i="1" dirty="0" smtClean="0"/>
              <a:t> </a:t>
            </a:r>
            <a:r>
              <a:rPr lang="ru-RU" sz="5000" b="1" i="1" dirty="0" err="1" smtClean="0"/>
              <a:t>уме́лый</a:t>
            </a:r>
            <a:r>
              <a:rPr lang="ru-RU" sz="5000" b="1" i="1" dirty="0" smtClean="0"/>
              <a:t> (лат. Homo </a:t>
            </a:r>
            <a:r>
              <a:rPr lang="ru-RU" sz="5000" b="1" i="1" dirty="0" err="1" smtClean="0"/>
              <a:t>habilis</a:t>
            </a:r>
            <a:r>
              <a:rPr lang="ru-RU" sz="5000" b="1" i="1" dirty="0" smtClean="0"/>
              <a:t>) — высокоразвитый австралопитек или первый представитель рода Homo, появившийся на Земле около</a:t>
            </a:r>
          </a:p>
          <a:p>
            <a:pPr algn="just">
              <a:buNone/>
            </a:pPr>
            <a:r>
              <a:rPr lang="ru-RU" sz="5000" b="1" i="1" dirty="0" smtClean="0"/>
              <a:t>     2 млн. лет назад.</a:t>
            </a:r>
          </a:p>
          <a:p>
            <a:pPr algn="just">
              <a:buNone/>
            </a:pPr>
            <a:r>
              <a:rPr lang="ru-RU" sz="5000" b="1" i="1" dirty="0" smtClean="0"/>
              <a:t>       Обнаружен археологами Лики (Мэри и Джонатаном) в 1960 году и описан в ущелье Олдувай в Танзании. В </a:t>
            </a:r>
            <a:r>
              <a:rPr lang="ru-RU" sz="5000" b="1" i="1" dirty="0" err="1" smtClean="0"/>
              <a:t>Олдувайском</a:t>
            </a:r>
            <a:r>
              <a:rPr lang="ru-RU" sz="5000" b="1" i="1" dirty="0" smtClean="0"/>
              <a:t> ущелье они вместе с костями вымершего саблезубого тигра смилодона нашли стопу, пяточную кость, ключицу и обломки черепа нового гоминида. Возможно, он пал жертвой грозного хищника. Череп, как установили потом, принадлежал ребёнку 11-12 лет. Судя по строению стопы новый гоминид был прямоходящим.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4350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Человек умелый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43472" y="-47"/>
            <a:ext cx="4000528" cy="685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1119</Words>
  <Application>Microsoft Office PowerPoint</Application>
  <PresentationFormat>Экран (4:3)</PresentationFormat>
  <Paragraphs>139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ИЛЬЯ</cp:lastModifiedBy>
  <cp:revision>35</cp:revision>
  <dcterms:created xsi:type="dcterms:W3CDTF">2011-03-14T09:02:47Z</dcterms:created>
  <dcterms:modified xsi:type="dcterms:W3CDTF">2011-12-12T13:30:30Z</dcterms:modified>
</cp:coreProperties>
</file>