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sldIdLst>
    <p:sldId id="256" r:id="rId2"/>
    <p:sldId id="281" r:id="rId3"/>
    <p:sldId id="257" r:id="rId4"/>
    <p:sldId id="278" r:id="rId5"/>
    <p:sldId id="258" r:id="rId6"/>
    <p:sldId id="267" r:id="rId7"/>
    <p:sldId id="260" r:id="rId8"/>
    <p:sldId id="261" r:id="rId9"/>
    <p:sldId id="262" r:id="rId10"/>
    <p:sldId id="269" r:id="rId11"/>
    <p:sldId id="280" r:id="rId12"/>
    <p:sldId id="263" r:id="rId13"/>
    <p:sldId id="271" r:id="rId14"/>
    <p:sldId id="272" r:id="rId15"/>
    <p:sldId id="274" r:id="rId16"/>
    <p:sldId id="265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8" autoAdjust="0"/>
    <p:restoredTop sz="94660" autoAdjust="0"/>
  </p:normalViewPr>
  <p:slideViewPr>
    <p:cSldViewPr>
      <p:cViewPr varScale="1">
        <p:scale>
          <a:sx n="78" d="100"/>
          <a:sy n="78" d="100"/>
        </p:scale>
        <p:origin x="-8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Овал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F5590F9-EFF4-4CE3-B02E-703A7104C3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39131-00E2-4B36-8A56-87308DFD49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3A4BC-E3D3-4BFB-B3A7-9B2B1A820B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566738" y="1752600"/>
            <a:ext cx="8001000" cy="4267200"/>
          </a:xfrm>
        </p:spPr>
        <p:txBody>
          <a:bodyPr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89FBD-7D91-4DAA-AAA8-FDD6C7A448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54AE6-7AAD-4703-BF93-306C8747E5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Овал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516C16C-9BDB-4333-9002-FE9B3CE1A8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BEBAD-5A5D-442D-A93A-206636F895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0C45DE6-9EFA-49F2-BEC7-EFC882802C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025E8-4912-481C-A3FE-73D269559E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Прямоугольник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063950E-7F61-4B35-80B2-63D33A42DE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87F1F52-4C35-4E5E-947B-00E9E84A26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Блок-схема: процесс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Блок-схема: процесс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B19FF76-BC21-4A1B-9354-FABAE9C00B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EA7DB048-DC94-409E-86BE-0CB0819442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7" r:id="rId2"/>
    <p:sldLayoutId id="2147483749" r:id="rId3"/>
    <p:sldLayoutId id="2147483746" r:id="rId4"/>
    <p:sldLayoutId id="2147483750" r:id="rId5"/>
    <p:sldLayoutId id="2147483745" r:id="rId6"/>
    <p:sldLayoutId id="2147483751" r:id="rId7"/>
    <p:sldLayoutId id="2147483752" r:id="rId8"/>
    <p:sldLayoutId id="2147483753" r:id="rId9"/>
    <p:sldLayoutId id="2147483744" r:id="rId10"/>
    <p:sldLayoutId id="2147483743" r:id="rId11"/>
    <p:sldLayoutId id="214748374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00125" y="500063"/>
            <a:ext cx="7383463" cy="157162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Имя прилагательное </a:t>
            </a:r>
            <a:b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часть речи.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00750" y="4000500"/>
            <a:ext cx="3143250" cy="2428875"/>
          </a:xfrm>
        </p:spPr>
        <p:txBody>
          <a:bodyPr>
            <a:normAutofit/>
          </a:bodyPr>
          <a:lstStyle/>
          <a:p>
            <a:pPr marL="26988" eaLnBrk="1" hangingPunct="1"/>
            <a:endParaRPr lang="ru-RU" sz="2000" smtClean="0">
              <a:solidFill>
                <a:srgbClr val="320E04"/>
              </a:solidFill>
              <a:latin typeface="Arial" charset="0"/>
            </a:endParaRPr>
          </a:p>
          <a:p>
            <a:pPr marL="26988" eaLnBrk="1" hangingPunct="1"/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 опыта работы</a:t>
            </a:r>
          </a:p>
          <a:p>
            <a:pPr marL="26988" eaLnBrk="1" hangingPunct="1"/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учителя русского языка </a:t>
            </a:r>
          </a:p>
          <a:p>
            <a:pPr marL="26988" eaLnBrk="1" hangingPunct="1"/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литературы</a:t>
            </a:r>
          </a:p>
          <a:p>
            <a:pPr marL="26988" eaLnBrk="1" hangingPunct="1"/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Чуйкиной И.Б</a:t>
            </a: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4339" name="Picture 8" descr="j033607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2492375"/>
            <a:ext cx="3663950" cy="371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Documents"/>
          <p:cNvSpPr>
            <a:spLocks noEditPoints="1" noChangeArrowheads="1"/>
          </p:cNvSpPr>
          <p:nvPr/>
        </p:nvSpPr>
        <p:spPr bwMode="auto">
          <a:xfrm>
            <a:off x="323850" y="1214438"/>
            <a:ext cx="8677275" cy="5500687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142875"/>
            <a:ext cx="7786688" cy="10001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Прилагательные делают речь более точной и образной, т.к. позволяют показать различные признаки предмета.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57250" y="2060575"/>
            <a:ext cx="6858000" cy="4537075"/>
          </a:xfrm>
        </p:spPr>
        <p:txBody>
          <a:bodyPr>
            <a:normAutofit/>
          </a:bodyPr>
          <a:lstStyle/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Шнырёк и Юксаре собрались играть в пуговицы.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Шнырёк, собиравший ракушки в прибрежной воде,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пулей выскочил на берег и начал высыпать на скалу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содержимое своих карманов.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Tx/>
              <a:buChar char="-"/>
              <a:defRPr/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Одной пуговицы не хватает!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ClrTx/>
              <a:buFontTx/>
              <a:buChar char="-"/>
              <a:defRPr/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Пожалуйста,- обрадовался Шнырёк.- Какую лучше?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Костяную,деревянную,стеклянную,металлическую?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Однотонную, пёструю, полосатую?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Круглую,овальную,восьмиугольную?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ClrTx/>
              <a:buFontTx/>
              <a:buChar char="-"/>
              <a:defRPr/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Можно обыкновенную брючную пуговицу.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endParaRPr lang="ru-RU" sz="20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17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00125" y="428625"/>
            <a:ext cx="8143875" cy="120015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   Определите, какие прилагательные отражают  </a:t>
            </a:r>
            <a:b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  внешний вид человека, какие – его внутренний   </a:t>
            </a:r>
            <a:b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  мир: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571750" y="1928813"/>
            <a:ext cx="6072188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360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>
                <a:latin typeface="Times New Roman" pitchFamily="18" charset="0"/>
                <a:cs typeface="Times New Roman" pitchFamily="18" charset="0"/>
              </a:rPr>
              <a:t>Глаза  ( карие, задумчивые)</a:t>
            </a:r>
          </a:p>
          <a:p>
            <a:pPr algn="ctr"/>
            <a:endParaRPr lang="ru-RU" sz="3600" b="1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>
                <a:latin typeface="Times New Roman" pitchFamily="18" charset="0"/>
                <a:cs typeface="Times New Roman" pitchFamily="18" charset="0"/>
              </a:rPr>
              <a:t>Лицо ( доброе, круглое )</a:t>
            </a:r>
          </a:p>
        </p:txBody>
      </p:sp>
      <p:pic>
        <p:nvPicPr>
          <p:cNvPr id="24579" name="Picture 9" descr="j023413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571750"/>
            <a:ext cx="2928938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1" animBg="1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25" y="142875"/>
            <a:ext cx="8143875" cy="142875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Опишите, охарактеризуйте литературных героев при  </a:t>
            </a:r>
            <a:b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 помощи прилагательных. Вы узнали их, из какой они  </a:t>
            </a:r>
            <a:b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 сказки, кто её создал?</a:t>
            </a:r>
            <a:r>
              <a:rPr lang="ru-RU" sz="2800" b="1" i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2800" b="1" i="1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ru-RU" sz="2800" b="1" i="1" dirty="0" smtClean="0">
              <a:solidFill>
                <a:schemeClr val="tx2">
                  <a:satMod val="130000"/>
                </a:schemeClr>
              </a:solidFill>
              <a:effectLst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1000125" y="2000250"/>
            <a:ext cx="8143875" cy="401955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( Буратино и Мальвина )</a:t>
            </a:r>
          </a:p>
          <a:p>
            <a:pPr eaLnBrk="1" hangingPunct="1">
              <a:buFont typeface="Wingdings" pitchFamily="2" charset="2"/>
              <a:buChar char="Ø"/>
            </a:pPr>
            <a:endParaRPr lang="ru-RU" sz="2400" b="1" i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Ø"/>
            </a:pPr>
            <a:endParaRPr lang="ru-RU" sz="2400" b="1" i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Ø"/>
            </a:pPr>
            <a:endParaRPr lang="ru-RU" sz="2400" b="1" i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ru-RU" sz="2400" b="1" i="1" smtClean="0">
                <a:latin typeface="Times New Roman" pitchFamily="18" charset="0"/>
                <a:cs typeface="Times New Roman" pitchFamily="18" charset="0"/>
              </a:rPr>
              <a:t>Буратино – деревянный человек с длинным носом, весёлый, доверчивый.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400" b="1" i="1" smtClean="0">
                <a:latin typeface="Times New Roman" pitchFamily="18" charset="0"/>
                <a:cs typeface="Times New Roman" pitchFamily="18" charset="0"/>
              </a:rPr>
              <a:t>Мальвина – красивая, с голубыми волосами, большими глазами, воспитанная, аккуратная.</a:t>
            </a:r>
          </a:p>
          <a:p>
            <a:pPr eaLnBrk="1" hangingPunct="1">
              <a:buFont typeface="Wingdings 2" pitchFamily="18" charset="2"/>
              <a:buNone/>
            </a:pPr>
            <a:endParaRPr lang="ru-RU" b="1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3" name="Picture 9" descr="j023413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1714500"/>
            <a:ext cx="2143125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animBg="1"/>
      <p:bldP spid="4096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00125" y="142875"/>
            <a:ext cx="8001000" cy="1693863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Спишите, согласуя прилагательные с существительными. Какое вопросительное слово помогает определить безударные окончания имён прилагательных?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00125" y="2060575"/>
            <a:ext cx="8143875" cy="32972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000" b="1" i="1" smtClean="0">
                <a:latin typeface="Times New Roman" pitchFamily="18" charset="0"/>
                <a:cs typeface="Times New Roman" pitchFamily="18" charset="0"/>
              </a:rPr>
              <a:t>   Образец:   Из – под жёлтого листочка.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ru-RU" sz="2000" b="1" i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000" b="1" i="1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000" b="1" i="1" smtClean="0">
                <a:latin typeface="Times New Roman" pitchFamily="18" charset="0"/>
                <a:cs typeface="Times New Roman" pitchFamily="18" charset="0"/>
              </a:rPr>
              <a:t>          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000" b="1" i="1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В ( дальний ) походе, с ( неожиданная ) радостью, 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       на (розоватые ) облаках, к (раскидистая ) ели, 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       на (могучий) дубе, под (кудрявая ) берёзкой, 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       из-за (мрачная ) тучи.</a:t>
            </a:r>
          </a:p>
        </p:txBody>
      </p:sp>
      <p:pic>
        <p:nvPicPr>
          <p:cNvPr id="26627" name="Picture 9" descr="j023413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25" y="4429125"/>
            <a:ext cx="2143125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nimBg="1"/>
      <p:bldP spid="3174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25" y="274638"/>
            <a:ext cx="8143875" cy="11430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Спишите. Обозначьте падеж выделенных существительных. Пользуйтесь вопросами, дописывая окончания прилагательных.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1435100" y="1785938"/>
            <a:ext cx="7499350" cy="4462462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ru-RU" sz="2000" b="1" i="1" smtClean="0">
                <a:latin typeface="Times New Roman" pitchFamily="18" charset="0"/>
                <a:cs typeface="Times New Roman" pitchFamily="18" charset="0"/>
              </a:rPr>
              <a:t>    Образец:    В тенистой аллее  ( в какой аллее).</a:t>
            </a:r>
          </a:p>
          <a:p>
            <a:pPr eaLnBrk="1" hangingPunct="1">
              <a:buFont typeface="Wingdings" pitchFamily="2" charset="2"/>
              <a:buChar char="Ø"/>
            </a:pPr>
            <a:endParaRPr lang="ru-RU" sz="2000" b="1" i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         В прозрачн…  воздухе при ярк…  свете солнца речка кажется серебрян…  лентой, а луг – прозрачн…  ковром.</a:t>
            </a:r>
          </a:p>
          <a:p>
            <a:pPr eaLnBrk="1" hangingPunct="1">
              <a:buFont typeface="Wingdings 2" pitchFamily="18" charset="2"/>
              <a:buNone/>
            </a:pP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Ø"/>
            </a:pPr>
            <a:endParaRPr lang="ru-RU" sz="2400" b="1" i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ru-RU" sz="24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Проверьте себя!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         В прозрачном воздухе (в каком воздухе?) при ярком свете (при каком свете?) река кажется серебряной лентой (какой лентой?), а луг – прозрачным ковром (каким ковром?).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nimBg="1"/>
      <p:bldP spid="16387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Documents"/>
          <p:cNvSpPr>
            <a:spLocks noEditPoints="1" noChangeArrowheads="1"/>
          </p:cNvSpPr>
          <p:nvPr/>
        </p:nvSpPr>
        <p:spPr bwMode="auto">
          <a:xfrm>
            <a:off x="323850" y="1071563"/>
            <a:ext cx="8820150" cy="5786437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00125" y="0"/>
            <a:ext cx="8143875" cy="1285875"/>
          </a:xfrm>
          <a:ln>
            <a:solidFill>
              <a:schemeClr val="bg2">
                <a:lumMod val="50000"/>
              </a:schemeClr>
            </a:solidFill>
          </a:ln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Franklin Gothic Medium" pitchFamily="34" charset="0"/>
                <a:cs typeface="Times New Roman" pitchFamily="18" charset="0"/>
              </a:rPr>
              <a:t>И.Левитан  «Золотая осень».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00125" y="1928813"/>
            <a:ext cx="6786563" cy="4786312"/>
          </a:xfrm>
        </p:spPr>
        <p:txBody>
          <a:bodyPr>
            <a:normAutofit/>
          </a:bodyPr>
          <a:lstStyle/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Прочитайте слова, вставьте пропущенные буквы.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Wingdings" pitchFamily="2" charset="2"/>
              <a:buChar char="q"/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Wingdings 2"/>
              <a:buNone/>
              <a:defRPr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Ранняя ос..нь;  ясный, солнечный день;  прекрас..ный вид;  берёзовая рощ..;  золотистый, жёлтый, огненный, оранжевый цвет, поз..няя зел..нь;  син.., прозрачная в..да; н..бесный свод; лё..кие облака.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Wingdings 2"/>
              <a:buNone/>
              <a:defRPr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Составьте, используя данные слова,  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Wingdings 2"/>
              <a:buNone/>
              <a:defRPr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                          предложения по картине Исаака Ильича    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Wingdings 2"/>
              <a:buNone/>
              <a:defRPr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                          Левитана «Золотая осень».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Wingdings 2"/>
              <a:buNone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676" name="Picture 9" descr="j023413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0" y="928688"/>
            <a:ext cx="2143125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1" animBg="1"/>
      <p:bldP spid="3174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00" y="0"/>
            <a:ext cx="8143900" cy="928670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Итог урока.</a:t>
            </a:r>
            <a:endParaRPr lang="ru-RU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Documents"/>
          <p:cNvSpPr>
            <a:spLocks noGrp="1" noEditPoints="1" noChangeArrowheads="1"/>
          </p:cNvSpPr>
          <p:nvPr>
            <p:ph idx="1"/>
          </p:nvPr>
        </p:nvSpPr>
        <p:spPr>
          <a:xfrm>
            <a:off x="928688" y="1071563"/>
            <a:ext cx="8029575" cy="5786437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>
            <a:solidFill>
              <a:srgbClr val="000000"/>
            </a:solidFill>
          </a:ln>
          <a:effectLst>
            <a:outerShdw dist="107763" dir="2700000" algn="ctr" rotWithShape="0">
              <a:srgbClr val="808080"/>
            </a:outerShdw>
          </a:effectLst>
        </p:spPr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Расскажите, что обозначает эта часть речи ( прилагательное), на какие вопросы отвечает, как изменяется?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Как вы поняли, для чего нужны прилагательные?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142875"/>
            <a:ext cx="8001000" cy="8572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  <a:latin typeface="Arial" charset="0"/>
              </a:rPr>
              <a:t>     </a:t>
            </a:r>
            <a:r>
              <a:rPr lang="ru-RU" dirty="0" smtClean="0">
                <a:solidFill>
                  <a:schemeClr val="tx1"/>
                </a:solidFill>
                <a:latin typeface="Arial" charset="0"/>
              </a:rPr>
              <a:t>Цели урока: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63" y="1071563"/>
            <a:ext cx="7929562" cy="5143500"/>
          </a:xfrm>
        </p:spPr>
        <p:txBody>
          <a:bodyPr>
            <a:normAutofit/>
          </a:bodyPr>
          <a:lstStyle/>
          <a:p>
            <a:pPr marL="85725" indent="-85725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200" b="1" i="1" u="sng" dirty="0" smtClean="0">
                <a:latin typeface="Times New Roman" pitchFamily="18" charset="0"/>
                <a:cs typeface="Times New Roman" pitchFamily="18" charset="0"/>
              </a:rPr>
              <a:t>Теоретические знания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: знать определение прилагательного как части речи; склонение прилагательных; правописание безударных окончаний имён прилагательных.</a:t>
            </a:r>
          </a:p>
          <a:p>
            <a:pPr marL="85725" indent="-85725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200" b="1" i="1" u="sng" dirty="0" smtClean="0">
                <a:latin typeface="Times New Roman" pitchFamily="18" charset="0"/>
                <a:cs typeface="Times New Roman" pitchFamily="18" charset="0"/>
              </a:rPr>
              <a:t> Практические умения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: формирование умения согласовывать прилагательные с существительными, правильно писать безударные окончания имён прилагательных.</a:t>
            </a:r>
          </a:p>
          <a:p>
            <a:pPr marL="85725" indent="-85725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200" b="1" i="1" u="sng" dirty="0" smtClean="0">
                <a:latin typeface="Times New Roman" pitchFamily="18" charset="0"/>
                <a:cs typeface="Times New Roman" pitchFamily="18" charset="0"/>
              </a:rPr>
              <a:t>Работа по развитию речи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: употребление прилагательных в  речи, составление рассказа по картине, используя прилагательные.</a:t>
            </a:r>
          </a:p>
          <a:p>
            <a:pPr marL="85725" indent="-85725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200" b="1" i="1" u="sng" dirty="0" smtClean="0">
                <a:latin typeface="Times New Roman" pitchFamily="18" charset="0"/>
                <a:cs typeface="Times New Roman" pitchFamily="18" charset="0"/>
              </a:rPr>
              <a:t>Повторение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: имя существительное.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857500" y="142875"/>
            <a:ext cx="6000750" cy="1643063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Отгадайте загадку и скажите, слова какой части речи помогли вам узнать предмет:</a:t>
            </a:r>
            <a:endParaRPr lang="ru-RU" sz="28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2214563" y="2071688"/>
            <a:ext cx="6500812" cy="3643312"/>
          </a:xfrm>
        </p:spPr>
        <p:txBody>
          <a:bodyPr/>
          <a:lstStyle/>
          <a:p>
            <a:pPr marL="1795463" lvl="3" indent="-57150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5400" smtClean="0"/>
              <a:t>« Сам алый, сахарный,</a:t>
            </a:r>
          </a:p>
          <a:p>
            <a:pPr marL="1795463" lvl="3" indent="-57150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5400" smtClean="0"/>
              <a:t>кафтан зелёный, бархатный».</a:t>
            </a:r>
          </a:p>
        </p:txBody>
      </p:sp>
      <p:pic>
        <p:nvPicPr>
          <p:cNvPr id="16387" name="Picture 4" descr="j02991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42875"/>
            <a:ext cx="2819400" cy="492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12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00125" y="0"/>
            <a:ext cx="8143875" cy="1500188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tx2">
                    <a:satMod val="130000"/>
                  </a:schemeClr>
                </a:solidFill>
              </a:rPr>
              <a:t>                           </a:t>
            </a:r>
            <a:r>
              <a:rPr lang="ru-RU" sz="3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sz="3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Выразительно прочитайте  </a:t>
            </a:r>
            <a:br>
              <a:rPr lang="ru-RU" sz="3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отрывок из стихотворения  </a:t>
            </a:r>
            <a:br>
              <a:rPr lang="ru-RU" sz="3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С.Есенина.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214563"/>
            <a:ext cx="8001000" cy="3825875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4400" smtClean="0">
                <a:latin typeface="Times New Roman" pitchFamily="18" charset="0"/>
                <a:cs typeface="Times New Roman" pitchFamily="18" charset="0"/>
              </a:rPr>
              <a:t>Загорелась зорька красная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4400" smtClean="0">
                <a:latin typeface="Times New Roman" pitchFamily="18" charset="0"/>
                <a:cs typeface="Times New Roman" pitchFamily="18" charset="0"/>
              </a:rPr>
              <a:t>  В небе тёмно-голубом,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4400" smtClean="0">
                <a:latin typeface="Times New Roman" pitchFamily="18" charset="0"/>
                <a:cs typeface="Times New Roman" pitchFamily="18" charset="0"/>
              </a:rPr>
              <a:t>Полоса явилась ясная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4400" smtClean="0">
                <a:latin typeface="Times New Roman" pitchFamily="18" charset="0"/>
                <a:cs typeface="Times New Roman" pitchFamily="18" charset="0"/>
              </a:rPr>
              <a:t>     В своём блеске золотом.</a:t>
            </a:r>
          </a:p>
        </p:txBody>
      </p:sp>
      <p:pic>
        <p:nvPicPr>
          <p:cNvPr id="17411" name="Picture 4" descr="j023413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0"/>
            <a:ext cx="3071812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  <p:bldP spid="6147" grpI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004888" y="214313"/>
            <a:ext cx="8139112" cy="3452812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3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Б) Назовите части речи.</a:t>
            </a:r>
            <a:br>
              <a:rPr lang="ru-RU" sz="3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В) Вспомните имена   </a:t>
            </a:r>
            <a:br>
              <a:rPr lang="ru-RU" sz="3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прилагательные со словами,   </a:t>
            </a:r>
            <a:br>
              <a:rPr lang="ru-RU" sz="3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к которым они относятся.  </a:t>
            </a:r>
            <a:br>
              <a:rPr lang="ru-RU" sz="3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Графически обозначьте   </a:t>
            </a:r>
            <a:br>
              <a:rPr lang="ru-RU" sz="3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окончания прилагательных.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4143375"/>
            <a:ext cx="7643813" cy="2500313"/>
          </a:xfrm>
        </p:spPr>
        <p:txBody>
          <a:bodyPr>
            <a:normAutofit fontScale="92500"/>
          </a:bodyPr>
          <a:lstStyle/>
          <a:p>
            <a:pPr marL="571500" indent="-57150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Образец:  зорька (какая?) красная;</a:t>
            </a:r>
          </a:p>
          <a:p>
            <a:pPr marL="571500" indent="-57150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             в небе  (каком?) тёмно-голубом;</a:t>
            </a:r>
          </a:p>
          <a:p>
            <a:pPr marL="571500" indent="-57150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             полоса (какая?) ясная;</a:t>
            </a:r>
          </a:p>
          <a:p>
            <a:pPr marL="571500" indent="-57150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             в блеске(каком?) золотом.</a:t>
            </a:r>
          </a:p>
        </p:txBody>
      </p:sp>
      <p:pic>
        <p:nvPicPr>
          <p:cNvPr id="18435" name="Picture 9" descr="j023413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57175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nimBg="1"/>
      <p:bldP spid="2662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4603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400" dirty="0" smtClean="0">
                <a:solidFill>
                  <a:schemeClr val="tx2">
                    <a:satMod val="130000"/>
                  </a:schemeClr>
                </a:solidFill>
              </a:rPr>
              <a:t>       </a:t>
            </a:r>
          </a:p>
        </p:txBody>
      </p:sp>
      <p:sp>
        <p:nvSpPr>
          <p:cNvPr id="31748" name="Documents"/>
          <p:cNvSpPr>
            <a:spLocks noEditPoints="1" noChangeArrowheads="1"/>
          </p:cNvSpPr>
          <p:nvPr/>
        </p:nvSpPr>
        <p:spPr bwMode="auto">
          <a:xfrm>
            <a:off x="357188" y="142875"/>
            <a:ext cx="8572500" cy="6572250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marL="469900" indent="-4699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От слов какой части речи зависят прилагательные?</a:t>
            </a:r>
          </a:p>
          <a:p>
            <a:pPr marL="469900" indent="-4699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Как можно проверить окончания прилагательных?</a:t>
            </a:r>
          </a:p>
        </p:txBody>
      </p:sp>
      <p:pic>
        <p:nvPicPr>
          <p:cNvPr id="19459" name="Picture 7" descr="j030125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0" y="4143375"/>
            <a:ext cx="2428875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 rot="10800000" flipV="1">
            <a:off x="1928813" y="214313"/>
            <a:ext cx="6351587" cy="5715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Ответьте на вопросы:</a:t>
            </a:r>
          </a:p>
        </p:txBody>
      </p:sp>
      <p:sp>
        <p:nvSpPr>
          <p:cNvPr id="20482" name="Line 54"/>
          <p:cNvSpPr>
            <a:spLocks noChangeShapeType="1"/>
          </p:cNvSpPr>
          <p:nvPr/>
        </p:nvSpPr>
        <p:spPr bwMode="auto">
          <a:xfrm>
            <a:off x="8604250" y="3357563"/>
            <a:ext cx="0" cy="487362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" name="Documents"/>
          <p:cNvSpPr>
            <a:spLocks noEditPoints="1" noChangeArrowheads="1"/>
          </p:cNvSpPr>
          <p:nvPr/>
        </p:nvSpPr>
        <p:spPr bwMode="auto">
          <a:xfrm>
            <a:off x="357188" y="1000125"/>
            <a:ext cx="8572500" cy="5715000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marL="469900" indent="-4699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Что обозначает существительное, каково его грамматическое значение, а что – прилагательное?</a:t>
            </a:r>
          </a:p>
          <a:p>
            <a:pPr marL="469900" indent="-4699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На какие вопросы отвечает существительное, а на какие прилагательное?</a:t>
            </a:r>
          </a:p>
          <a:p>
            <a:pPr marL="469900" indent="-4699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Documents"/>
          <p:cNvSpPr>
            <a:spLocks noEditPoints="1" noChangeArrowheads="1"/>
          </p:cNvSpPr>
          <p:nvPr/>
        </p:nvSpPr>
        <p:spPr bwMode="auto">
          <a:xfrm>
            <a:off x="323850" y="1500188"/>
            <a:ext cx="8391525" cy="5143500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714500" y="0"/>
            <a:ext cx="6754813" cy="183673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1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Прилагательные относятся к   </a:t>
            </a:r>
            <a:br>
              <a:rPr lang="ru-RU" sz="31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существительным и согласуются  </a:t>
            </a:r>
            <a:br>
              <a:rPr lang="ru-RU" sz="31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с ними в роде, числе и падеже.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576263" y="1643063"/>
            <a:ext cx="7993062" cy="3973512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i="1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i="1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400" i="1" smtClean="0">
                <a:latin typeface="Times New Roman" pitchFamily="18" charset="0"/>
                <a:cs typeface="Times New Roman" pitchFamily="18" charset="0"/>
              </a:rPr>
              <a:t>Листья багряного цвета</a:t>
            </a:r>
          </a:p>
          <a:p>
            <a:pPr eaLnBrk="1" hangingPunct="1">
              <a:buFont typeface="Wingdings 2" pitchFamily="18" charset="2"/>
              <a:buNone/>
            </a:pPr>
            <a:endParaRPr lang="ru-RU" i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ru-RU" i="1" smtClean="0">
                <a:latin typeface="Times New Roman" pitchFamily="18" charset="0"/>
                <a:cs typeface="Times New Roman" pitchFamily="18" charset="0"/>
              </a:rPr>
              <a:t>       Цвета  (какого?)  багряного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800" i="1" smtClean="0">
                <a:latin typeface="Times New Roman" pitchFamily="18" charset="0"/>
                <a:cs typeface="Times New Roman" pitchFamily="18" charset="0"/>
              </a:rPr>
              <a:t>(пишем в род. П.- ого, произносим (-ово-)).</a:t>
            </a:r>
          </a:p>
        </p:txBody>
      </p:sp>
      <p:pic>
        <p:nvPicPr>
          <p:cNvPr id="21508" name="Picture 7" descr="j030125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0" y="4714875"/>
            <a:ext cx="2012950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00188" y="0"/>
            <a:ext cx="7040562" cy="857250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Роль прилагательных в речи.</a:t>
            </a:r>
          </a:p>
        </p:txBody>
      </p:sp>
      <p:pic>
        <p:nvPicPr>
          <p:cNvPr id="22530" name="Picture 7" descr="j030125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31050" y="4572000"/>
            <a:ext cx="2012950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071563" y="785813"/>
          <a:ext cx="7929562" cy="714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9618"/>
              </a:tblGrid>
              <a:tr h="71438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Задание:   Сравните 2</a:t>
                      </a:r>
                      <a:r>
                        <a:rPr lang="ru-RU" sz="20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текста. В каком из них более ярко описан сад в конце лета? Чем это достигается?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143000" y="1928813"/>
            <a:ext cx="7429500" cy="3970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 Август – ещё лето, но уже и не лето, пчёлы прилетают всё  </a:t>
            </a:r>
          </a:p>
          <a:p>
            <a:pPr marL="457200" indent="-457200"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      реже, цветы уже отцвели, а флоксы с их запахом не влекут к себе. Серёжки мяты тоже без запаха.</a:t>
            </a:r>
          </a:p>
          <a:p>
            <a:pPr>
              <a:defRPr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2.     Август – ещё лето, но уже не лето, пчёлы прилетают всё реже, </a:t>
            </a:r>
            <a:r>
              <a:rPr lang="ru-RU" sz="2000" b="1" u="sng" dirty="0">
                <a:latin typeface="Times New Roman" pitchFamily="18" charset="0"/>
                <a:cs typeface="Times New Roman" pitchFamily="18" charset="0"/>
              </a:rPr>
              <a:t>медоносные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цветы уже отцвели, а флоксы с их </a:t>
            </a:r>
            <a:r>
              <a:rPr lang="ru-RU" sz="2000" b="1" u="sng" dirty="0">
                <a:latin typeface="Times New Roman" pitchFamily="18" charset="0"/>
                <a:cs typeface="Times New Roman" pitchFamily="18" charset="0"/>
              </a:rPr>
              <a:t>соломенно-травянистым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запахом не влекут к себе. </a:t>
            </a:r>
            <a:r>
              <a:rPr lang="ru-RU" sz="2000" b="1" u="sng" dirty="0">
                <a:latin typeface="Times New Roman" pitchFamily="18" charset="0"/>
                <a:cs typeface="Times New Roman" pitchFamily="18" charset="0"/>
              </a:rPr>
              <a:t>Пушистые сиреневые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серёжки мяты тоже без запаха.     (В.Г.Лидин)</a:t>
            </a:r>
          </a:p>
          <a:p>
            <a:pPr marL="342900" indent="-342900">
              <a:buFontTx/>
              <a:buAutoNum type="arabicPeriod" startAt="2"/>
              <a:defRPr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defRPr/>
            </a:pPr>
            <a:endParaRPr lang="ru-RU" i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defRPr/>
            </a:pPr>
            <a:endParaRPr lang="ru-RU" i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На какие вопросы отвечают выделенные прилагательные?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nimBg="1"/>
      <p:bldP spid="1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705</TotalTime>
  <Words>562</Words>
  <Application>Microsoft Office PowerPoint</Application>
  <PresentationFormat>Экран (4:3)</PresentationFormat>
  <Paragraphs>100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16</vt:i4>
      </vt:variant>
    </vt:vector>
  </HeadingPairs>
  <TitlesOfParts>
    <vt:vector size="32" baseType="lpstr">
      <vt:lpstr>Verdana</vt:lpstr>
      <vt:lpstr>Arial</vt:lpstr>
      <vt:lpstr>Corbel</vt:lpstr>
      <vt:lpstr>Wingdings 2</vt:lpstr>
      <vt:lpstr>Calibri</vt:lpstr>
      <vt:lpstr>Gill Sans MT</vt:lpstr>
      <vt:lpstr>Times New Roman</vt:lpstr>
      <vt:lpstr>Wingdings</vt:lpstr>
      <vt:lpstr>Franklin Gothic Medium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Имя прилагательное  как часть речи.</vt:lpstr>
      <vt:lpstr>     Цели урока:</vt:lpstr>
      <vt:lpstr>Отгадайте загадку и скажите, слова какой части речи помогли вам узнать предмет:</vt:lpstr>
      <vt:lpstr>                           А) Выразительно прочитайте                            отрывок из стихотворения                       С.Есенина.</vt:lpstr>
      <vt:lpstr>             Б) Назовите части речи.       В) Вспомните имена                                   прилагательные со словами,                              к которым они относятся.                         Графически обозначьте                                  окончания прилагательных.</vt:lpstr>
      <vt:lpstr>       </vt:lpstr>
      <vt:lpstr>Ответьте на вопросы:</vt:lpstr>
      <vt:lpstr>Прилагательные относятся к          существительным и согласуются     с ними в роде, числе и падеже. </vt:lpstr>
      <vt:lpstr>Роль прилагательных в речи.</vt:lpstr>
      <vt:lpstr>Прилагательные делают речь более точной и образной, т.к. позволяют показать различные признаки предмета.</vt:lpstr>
      <vt:lpstr>    Определите, какие прилагательные отражают      внешний вид человека, какие – его внутренний       мир:</vt:lpstr>
      <vt:lpstr>   Опишите, охарактеризуйте литературных героев при     помощи прилагательных. Вы узнали их, из какой они     сказки, кто её создал? </vt:lpstr>
      <vt:lpstr>Спишите, согласуя прилагательные с существительными. Какое вопросительное слово помогает определить безударные окончания имён прилагательных?</vt:lpstr>
      <vt:lpstr>Спишите. Обозначьте падеж выделенных существительных. Пользуйтесь вопросами, дописывая окончания прилагательных.</vt:lpstr>
      <vt:lpstr>И.Левитан  «Золотая осень».</vt:lpstr>
      <vt:lpstr>Слайд 16</vt:lpstr>
    </vt:vector>
  </TitlesOfParts>
  <Company>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Повторение изученного по теме «Имя прилагательное»</dc:title>
  <dc:creator>1</dc:creator>
  <cp:lastModifiedBy>Ирина</cp:lastModifiedBy>
  <cp:revision>62</cp:revision>
  <dcterms:created xsi:type="dcterms:W3CDTF">2008-03-31T14:46:38Z</dcterms:created>
  <dcterms:modified xsi:type="dcterms:W3CDTF">2013-10-18T18:02:26Z</dcterms:modified>
</cp:coreProperties>
</file>