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7"/>
  </p:notesMasterIdLst>
  <p:sldIdLst>
    <p:sldId id="256" r:id="rId2"/>
    <p:sldId id="257" r:id="rId3"/>
    <p:sldId id="261" r:id="rId4"/>
    <p:sldId id="280" r:id="rId5"/>
    <p:sldId id="274" r:id="rId6"/>
    <p:sldId id="272" r:id="rId7"/>
    <p:sldId id="275" r:id="rId8"/>
    <p:sldId id="279" r:id="rId9"/>
    <p:sldId id="284" r:id="rId10"/>
    <p:sldId id="277" r:id="rId11"/>
    <p:sldId id="285" r:id="rId12"/>
    <p:sldId id="278" r:id="rId13"/>
    <p:sldId id="259" r:id="rId14"/>
    <p:sldId id="260" r:id="rId15"/>
    <p:sldId id="288" r:id="rId16"/>
    <p:sldId id="262" r:id="rId17"/>
    <p:sldId id="290" r:id="rId18"/>
    <p:sldId id="263" r:id="rId19"/>
    <p:sldId id="264" r:id="rId20"/>
    <p:sldId id="292" r:id="rId21"/>
    <p:sldId id="266" r:id="rId22"/>
    <p:sldId id="265" r:id="rId23"/>
    <p:sldId id="269" r:id="rId24"/>
    <p:sldId id="270" r:id="rId25"/>
    <p:sldId id="271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FF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361" autoAdjust="0"/>
    <p:restoredTop sz="91618" autoAdjust="0"/>
  </p:normalViewPr>
  <p:slideViewPr>
    <p:cSldViewPr>
      <p:cViewPr varScale="1">
        <p:scale>
          <a:sx n="64" d="100"/>
          <a:sy n="64" d="100"/>
        </p:scale>
        <p:origin x="-62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9F3679-8BD5-4623-9508-C74165C95E19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2C042EE-D8C8-416F-B19E-5B3E5DDC05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2C042EE-D8C8-416F-B19E-5B3E5DDC05ED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D8DBD09D-68B2-402B-BB2B-117393E4D4D2}" type="datetimeFigureOut">
              <a:rPr lang="ru-RU" smtClean="0"/>
              <a:pPr/>
              <a:t>14.12.2011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1DFF221-C8C6-4C9D-9F64-A1B96FD921D6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gi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slide" Target="slide24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5.xml"/><Relationship Id="rId2" Type="http://schemas.openxmlformats.org/officeDocument/2006/relationships/slide" Target="slide2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929190" y="4500570"/>
            <a:ext cx="3757594" cy="1428760"/>
          </a:xfrm>
        </p:spPr>
        <p:txBody>
          <a:bodyPr>
            <a:normAutofit/>
            <a:scene3d>
              <a:camera prst="orthographicFront"/>
              <a:lightRig rig="threePt" dir="t"/>
            </a:scene3d>
            <a:sp3d extrusionH="57150">
              <a:bevelT w="57150" h="38100" prst="artDeco"/>
            </a:sp3d>
          </a:bodyPr>
          <a:lstStyle/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5Класс </a:t>
            </a:r>
          </a:p>
          <a:p>
            <a:r>
              <a:rPr lang="ru-RU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Учитель     </a:t>
            </a:r>
            <a:r>
              <a:rPr lang="ru-RU" b="1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effectLst>
                  <a:glow rad="101600">
                    <a:schemeClr val="accent6">
                      <a:satMod val="175000"/>
                      <a:alpha val="40000"/>
                    </a:schemeClr>
                  </a:glow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Степанько.Е.Н</a:t>
            </a:r>
            <a:endParaRPr lang="ru-RU" b="1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effectLst>
                <a:glow rad="101600">
                  <a:schemeClr val="accent6">
                    <a:satMod val="175000"/>
                    <a:alpha val="40000"/>
                  </a:schemeClr>
                </a:glow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71538" y="1000108"/>
            <a:ext cx="7000925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Chevron">
              <a:avLst/>
            </a:prstTxWarp>
            <a:spAutoFit/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УРОК- ЭКСКУРСИЯ</a:t>
            </a:r>
            <a:br>
              <a:rPr lang="ru-RU" sz="5400" b="1" cap="all" spc="0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</a:br>
            <a:r>
              <a:rPr lang="ru-RU" sz="5400" b="1" cap="all" spc="0" dirty="0" smtClean="0">
                <a:ln/>
                <a:solidFill>
                  <a:srgbClr val="FF0000"/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КАК ПИТАЮТСЯ РАЗНЫЕ ЖИВОТНЫЕ</a:t>
            </a:r>
            <a:endParaRPr lang="ru-RU" sz="5400" b="1" cap="all" spc="0" dirty="0">
              <a:ln/>
              <a:solidFill>
                <a:srgbClr val="FF0000"/>
              </a:soli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d:\Documents and Settings\учитель\Мои документы\Мои рисунки\Безымянный.bmp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57158" y="857232"/>
            <a:ext cx="3786214" cy="2286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050" name="Picture 2" descr="d:\Documents and Settings\учитель\Мои документы\Мои рисунки\213860609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7215206" y="857232"/>
            <a:ext cx="1411555" cy="185455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2" name="Picture 4" descr="d:\Documents and Settings\учитель\Мои документы\Мои рисунки\grem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285984" y="3714752"/>
            <a:ext cx="3143272" cy="214314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2054" name="Picture 6" descr="d:\Documents and Settings\учитель\Мои документы\Мои рисунки\zras_1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715008" y="3714752"/>
            <a:ext cx="3038475" cy="185738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1928794" y="214290"/>
            <a:ext cx="5143536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Разновидности зубов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2285984" y="3143248"/>
            <a:ext cx="177381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 человека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143768" y="2857496"/>
            <a:ext cx="1635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 грызуна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4929190" y="2643182"/>
            <a:ext cx="178439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 хищника 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5" name="Picture 7" descr="d:\Documents and Settings\учитель\Мои документы\Мои рисунки\zubiki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4929190" y="1357298"/>
            <a:ext cx="1719372" cy="11430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3" name="Прямоугольник 12"/>
          <p:cNvSpPr/>
          <p:nvPr/>
        </p:nvSpPr>
        <p:spPr>
          <a:xfrm>
            <a:off x="5929322" y="578645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 растительноядного животного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6" name="Picture 8" descr="d:\Documents and Settings\учитель\Мои документы\Мои рисунки\004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00034" y="3429000"/>
            <a:ext cx="1428760" cy="244079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7" name="Прямоугольник 16"/>
          <p:cNvSpPr/>
          <p:nvPr/>
        </p:nvSpPr>
        <p:spPr>
          <a:xfrm>
            <a:off x="0" y="5929330"/>
            <a:ext cx="228598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Зубы насекомоядного животного</a:t>
            </a:r>
            <a:endParaRPr lang="ru-RU" sz="28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Прямоугольник 17"/>
          <p:cNvSpPr/>
          <p:nvPr/>
        </p:nvSpPr>
        <p:spPr>
          <a:xfrm>
            <a:off x="2714612" y="5929330"/>
            <a:ext cx="22860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Зубы</a:t>
            </a:r>
            <a:r>
              <a:rPr lang="ru-RU" b="1" dirty="0" smtClean="0">
                <a:solidFill>
                  <a:srgbClr val="C00000"/>
                </a:solidFill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змеи</a:t>
            </a:r>
            <a:endParaRPr lang="ru-RU" b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7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770" decel="100000"/>
                                        <p:tgtEl>
                                          <p:spTgt spid="9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6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8" dur="77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770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5" dur="770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7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9" dur="77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3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770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6" dur="770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3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38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3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40" dur="77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4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7" dur="770" decel="100000"/>
                                        <p:tgtEl>
                                          <p:spTgt spid="205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4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49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5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51" dur="770" fill="hold"/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5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70" decel="100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770" decel="100000"/>
                                        <p:tgtEl>
                                          <p:spTgt spid="1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5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60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6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62" dur="77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6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9" dur="770" decel="100000"/>
                                        <p:tgtEl>
                                          <p:spTgt spid="2050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7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71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7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73" dur="770" fill="hold"/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7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70" decel="100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770" decel="100000"/>
                                        <p:tgtEl>
                                          <p:spTgt spid="17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8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82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8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84" dur="77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8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6" fill="hold">
                      <p:stCondLst>
                        <p:cond delay="indefinite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1" dur="770" decel="100000"/>
                                        <p:tgtEl>
                                          <p:spTgt spid="2056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2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93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9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95" dur="770" fill="hold"/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9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5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770" decel="100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2" dur="770" decel="100000"/>
                                        <p:tgtEl>
                                          <p:spTgt spid="1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0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4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0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06" dur="77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0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3" dur="770" decel="100000"/>
                                        <p:tgtEl>
                                          <p:spTgt spid="205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15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17" dur="77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5" fill="hold">
                      <p:stCondLst>
                        <p:cond delay="indefinite"/>
                      </p:stCondLst>
                      <p:childTnLst>
                        <p:par>
                          <p:cTn id="126" fill="hold">
                            <p:stCondLst>
                              <p:cond delay="0"/>
                            </p:stCondLst>
                            <p:childTnLst>
                              <p:par>
                                <p:cTn id="127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9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0" dur="770" decel="100000"/>
                                        <p:tgtEl>
                                          <p:spTgt spid="20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31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32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33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34" dur="770" fill="hold"/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  <p:bldP spid="11" grpId="0"/>
      <p:bldP spid="13" grpId="0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785786" y="1785926"/>
            <a:ext cx="7500990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Дальше путь мы продолжаем, 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  <a:p>
            <a:pPr algn="ctr"/>
            <a:r>
              <a:rPr lang="ru-RU" sz="5400" b="1" i="1" cap="all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reflection blurRad="12700" stA="28000" endPos="45000" dist="1000" dir="5400000" sy="-100000" algn="bl" rotWithShape="0"/>
                </a:effectLst>
              </a:rPr>
              <a:t>И на луг мы попадаем…</a:t>
            </a:r>
            <a:endParaRPr lang="ru-RU" sz="5400" b="1" cap="all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reflection blurRad="12700" stA="28000" endPos="45000" dist="1000" dir="5400000" sy="-100000" algn="bl" rotWithShape="0"/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1538" y="3929066"/>
            <a:ext cx="6686568" cy="867524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Паук - крестовик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 flipV="1">
            <a:off x="8641080" y="6126163"/>
            <a:ext cx="45719" cy="45719"/>
          </a:xfrm>
        </p:spPr>
        <p:txBody>
          <a:bodyPr>
            <a:normAutofit fontScale="25000" lnSpcReduction="20000"/>
          </a:bodyPr>
          <a:lstStyle/>
          <a:p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28662" y="4929198"/>
            <a:ext cx="7358114" cy="1477328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">
                <a:rot lat="0" lon="0" rev="18900000"/>
              </a:lightRig>
            </a:scene3d>
            <a:sp3d extrusionH="31750" contourW="6350" prstMaterial="powder">
              <a:bevelT w="19050" h="19050" prst="angle"/>
              <a:contourClr>
                <a:schemeClr val="accent3">
                  <a:tint val="100000"/>
                  <a:shade val="100000"/>
                  <a:satMod val="100000"/>
                  <a:hueMod val="100000"/>
                </a:schemeClr>
              </a:contourClr>
            </a:sp3d>
          </a:bodyPr>
          <a:lstStyle/>
          <a:p>
            <a:pPr algn="ctr"/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Все пауки по своей природе плотоядные насекомые, и большинство из них живут только благодаря добыче. Они могут выжить в течение длительного времени без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питания . Пауки вводят яд, а затем высасывают сок. большая </a:t>
            </a: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муха может </a:t>
            </a:r>
            <a:r>
              <a:rPr lang="ru-RU" b="1" dirty="0" smtClean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перевариваться </a:t>
            </a:r>
            <a:r>
              <a:rPr lang="ru-RU" b="1" dirty="0">
                <a:ln/>
                <a:solidFill>
                  <a:schemeClr val="accent3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до 12 часов . </a:t>
            </a:r>
          </a:p>
        </p:txBody>
      </p:sp>
      <p:pic>
        <p:nvPicPr>
          <p:cNvPr id="2051" name="Picture 3" descr="d:\Documents and Settings\учитель\Мои документы\Мои рисунки\spider_vdg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5429256" y="214290"/>
            <a:ext cx="3539427" cy="145546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6" name="Прямоугольник 5"/>
          <p:cNvSpPr/>
          <p:nvPr/>
        </p:nvSpPr>
        <p:spPr>
          <a:xfrm>
            <a:off x="285720" y="214290"/>
            <a:ext cx="4786314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Осторожнее ,  ребята!</a:t>
            </a: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Паутина здесь висит.</a:t>
            </a: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algn="ctr"/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А за этой паутиной </a:t>
            </a:r>
            <a:endParaRPr lang="ru-RU" sz="2800" b="1" dirty="0" smtClean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  <a:p>
            <a:pPr lvl="0" algn="ctr"/>
            <a:r>
              <a:rPr lang="ru-RU" sz="2800" b="1" i="1" dirty="0" err="1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Восьмиглазый</a:t>
            </a:r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  зверь сидит….</a:t>
            </a:r>
            <a:r>
              <a:rPr lang="ru-RU" sz="2800" b="1" i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</a:t>
            </a:r>
          </a:p>
          <a:p>
            <a:pPr lvl="0"/>
            <a:endParaRPr lang="ru-RU" sz="28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/>
            <a:endParaRPr lang="ru-RU" sz="2800" i="1" dirty="0" smtClean="0">
              <a:latin typeface="Calibri" pitchFamily="34" charset="0"/>
              <a:ea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800" b="1" i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glow rad="45500">
                    <a:schemeClr val="accent1">
                      <a:satMod val="220000"/>
                      <a:alpha val="35000"/>
                    </a:schemeClr>
                  </a:glow>
                </a:effectLst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Что это за страшный зверь????</a:t>
            </a:r>
            <a:endParaRPr lang="ru-RU" sz="28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одержимое 6"/>
          <p:cNvSpPr>
            <a:spLocks noGrp="1"/>
          </p:cNvSpPr>
          <p:nvPr>
            <p:ph idx="1"/>
          </p:nvPr>
        </p:nvSpPr>
        <p:spPr>
          <a:xfrm>
            <a:off x="357158" y="4857760"/>
            <a:ext cx="8229600" cy="1643074"/>
          </a:xfrm>
        </p:spPr>
        <p:txBody>
          <a:bodyPr/>
          <a:lstStyle/>
          <a:p>
            <a:pPr algn="ctr"/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Для всех бабочек характерно наличие длинного подвижного хоботка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.</a:t>
            </a:r>
            <a:r>
              <a:rPr lang="ru-RU" b="1" dirty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основное блюдо большинства из них </a:t>
            </a:r>
            <a:r>
              <a:rPr lang="ru-RU" b="1" dirty="0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– нектар.</a:t>
            </a:r>
            <a:endParaRPr lang="ru-RU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pic>
        <p:nvPicPr>
          <p:cNvPr id="1028" name="Picture 4" descr="d:\Documents and Settings\учитель\Мои документы\Мои рисунки\0_8750_cdc249db_XL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3000372"/>
            <a:ext cx="4458572" cy="1546851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Прямоугольник 7"/>
          <p:cNvSpPr/>
          <p:nvPr/>
        </p:nvSpPr>
        <p:spPr>
          <a:xfrm>
            <a:off x="285720" y="357166"/>
            <a:ext cx="8501122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Словно яркие цветы  бабочки летают,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Пчелы, мухи и шмели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Там и тут порхают.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i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 </a:t>
            </a:r>
            <a:endParaRPr lang="ru-RU" sz="2400" b="1" spc="50" dirty="0" smtClean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  <a:p>
            <a:pPr algn="ctr"/>
            <a:r>
              <a:rPr lang="ru-RU" sz="2400" b="1" i="1" spc="50" dirty="0" smtClean="0">
                <a:ln w="11430"/>
                <a:solidFill>
                  <a:srgbClr val="FF000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Как питаются насекомые</a:t>
            </a:r>
            <a:endParaRPr lang="ru-RU" sz="2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28794" y="571480"/>
            <a:ext cx="5472122" cy="1010400"/>
          </a:xfrm>
        </p:spPr>
        <p:txBody>
          <a:bodyPr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Пчела</a:t>
            </a:r>
            <a:endParaRPr lang="ru-RU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pic>
        <p:nvPicPr>
          <p:cNvPr id="3074" name="Picture 2" descr="F:\биология\пчелы\1181542769_1469199.jpg"/>
          <p:cNvPicPr>
            <a:picLocks noGrp="1" noChangeAspect="1" noChangeArrowheads="1"/>
          </p:cNvPicPr>
          <p:nvPr>
            <p:ph idx="1"/>
          </p:nvPr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1060014" y="1714488"/>
            <a:ext cx="3226233" cy="20002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5" name="Прямоугольник 4"/>
          <p:cNvSpPr/>
          <p:nvPr/>
        </p:nvSpPr>
        <p:spPr>
          <a:xfrm>
            <a:off x="642910" y="4643446"/>
            <a:ext cx="7572428" cy="1815882"/>
          </a:xfrm>
          <a:prstGeom prst="rect">
            <a:avLst/>
          </a:prstGeom>
        </p:spPr>
        <p:txBody>
          <a:bodyPr wrap="square"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" pitchFamily="18" charset="0"/>
                <a:cs typeface="Times New Roman" pitchFamily="18" charset="0"/>
              </a:rPr>
              <a:t>-Пчела собирает нектар с цветков при помощи «танца»пчела- разведчица сообщает другим пчёлам где находятся богатые нектаром цветущие растения  .</a:t>
            </a:r>
          </a:p>
        </p:txBody>
      </p:sp>
      <p:pic>
        <p:nvPicPr>
          <p:cNvPr id="3075" name="Picture 3" descr="F:\биология\пчелы\1180019614_miiskie_pcheli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4357686" y="1714489"/>
            <a:ext cx="3663136" cy="2071702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07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4" dur="770" decel="100000"/>
                                        <p:tgtEl>
                                          <p:spTgt spid="3075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25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26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27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28" dur="770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9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1000108"/>
            <a:ext cx="8637693" cy="507831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По лугу мы побродили,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животные нас удивили,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красотою поразили.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Шли мы дальше, шли и шли</a:t>
            </a:r>
            <a:endParaRPr lang="ru-RU" sz="5400" dirty="0" smtClean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 algn="ctr"/>
            <a:r>
              <a:rPr lang="ru-RU" sz="5400" i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К водоему подошли…</a:t>
            </a:r>
            <a:endParaRPr lang="ru-RU" sz="5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43438" y="3071810"/>
            <a:ext cx="4500562" cy="1010400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Прудовик</a:t>
            </a:r>
            <a:endParaRPr lang="ru-RU" sz="66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F:\биология\прудовик\018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496"/>
            <a:ext cx="3674078" cy="19275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5" name="Прямоугольник 4"/>
          <p:cNvSpPr/>
          <p:nvPr/>
        </p:nvSpPr>
        <p:spPr>
          <a:xfrm>
            <a:off x="500034" y="5572140"/>
            <a:ext cx="7072362" cy="923330"/>
          </a:xfrm>
          <a:prstGeom prst="rect">
            <a:avLst/>
          </a:prstGeom>
        </p:spPr>
        <p:txBody>
          <a:bodyPr wrap="squar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Поедает кусочки водорослей, остатки умерших растений и животных; пасется в зарослях водорослей, облепивших камни и водяные </a:t>
            </a:r>
            <a:r>
              <a:rPr lang="ru-RU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растения.</a:t>
            </a:r>
            <a:endParaRPr lang="ru-RU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58" y="357166"/>
            <a:ext cx="8286808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Мягкотелая улитка по растению ползет,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Хоть и медленно «шагает»,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Корм себе она найдет.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sz="2800" b="1" spc="50" dirty="0" smtClean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8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Что это за животное, кто знает? </a:t>
            </a:r>
            <a:endParaRPr lang="ru-RU" sz="28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4098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428596" y="714356"/>
            <a:ext cx="8286807" cy="59093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Панцирь прочный, клешни есть,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Нам всего не перечесть.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В водоеме обитает,</a:t>
            </a:r>
            <a:endParaRPr lang="ru-RU" sz="5400" b="1" dirty="0" smtClean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5400" b="1" i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Его каждый из нас знает.</a:t>
            </a:r>
            <a:endParaRPr lang="ru-RU" sz="54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tint val="85000"/>
                  <a:satMod val="155000"/>
                </a:schemeClr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57290" y="571480"/>
            <a:ext cx="6115064" cy="938962"/>
          </a:xfrm>
        </p:spPr>
        <p:txBody>
          <a:bodyPr>
            <a:norm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Речной </a:t>
            </a:r>
            <a:r>
              <a:rPr lang="ru-RU" sz="54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рак</a:t>
            </a:r>
            <a:endParaRPr lang="ru-RU" sz="54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F:\биология\рак\275px-Actacus_actacus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2357422" y="1785925"/>
            <a:ext cx="4071966" cy="255052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>
            <a:reflection blurRad="12700" stA="33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5123" name="Rectangle 3"/>
          <p:cNvSpPr>
            <a:spLocks noChangeArrowheads="1"/>
          </p:cNvSpPr>
          <p:nvPr/>
        </p:nvSpPr>
        <p:spPr bwMode="auto">
          <a:xfrm>
            <a:off x="285720" y="4714884"/>
            <a:ext cx="842968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all" normalizeH="0" baseline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Питается растительной пищей, а также мертвыми и живыми животными. Активен в сумерки и ночью (днем раки скрываются под камнями или в норах, вырытых на дне либо у берегов под корнями деревьев). Запах пищи раки чувствуют на большом расстоянии, особенно если трупы лягушек, рыб и других животных начали разлагаться.</a:t>
            </a:r>
            <a:endParaRPr kumimoji="0" lang="ru-RU" b="1" i="0" u="none" strike="noStrike" cap="all" normalizeH="0" baseline="0" dirty="0" smtClean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512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123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643570" y="3357562"/>
            <a:ext cx="3143272" cy="1081838"/>
          </a:xfrm>
        </p:spPr>
        <p:txBody>
          <a:bodyPr>
            <a:norm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Кит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3554" name="Picture 2" descr="d:\Documents and Settings\учитель\Мои документы\Мои рисунки\1237525937_slide0003_image016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42910" y="2857496"/>
            <a:ext cx="4859003" cy="219398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357158" y="5214950"/>
            <a:ext cx="8072462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normalizeH="0" baseline="0" dirty="0" smtClean="0">
                <a:ln>
                  <a:prstDash val="solid"/>
                </a:ln>
                <a:gradFill rotWithShape="1">
                  <a:gsLst>
                    <a:gs pos="0">
                      <a:schemeClr val="accent4">
                        <a:tint val="70000"/>
                        <a:satMod val="200000"/>
                      </a:schemeClr>
                    </a:gs>
                    <a:gs pos="40000">
                      <a:schemeClr val="accent4">
                        <a:tint val="90000"/>
                        <a:satMod val="130000"/>
                      </a:schemeClr>
                    </a:gs>
                    <a:gs pos="50000">
                      <a:schemeClr val="accent4">
                        <a:tint val="90000"/>
                        <a:satMod val="130000"/>
                      </a:schemeClr>
                    </a:gs>
                    <a:gs pos="68000">
                      <a:schemeClr val="accent4">
                        <a:tint val="90000"/>
                        <a:satMod val="130000"/>
                      </a:schemeClr>
                    </a:gs>
                    <a:gs pos="100000">
                      <a:schemeClr val="accent4">
                        <a:tint val="70000"/>
                        <a:satMod val="20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Times New Roman CYR"/>
                <a:ea typeface="Times New Roman" pitchFamily="18" charset="0"/>
                <a:cs typeface="Times New Roman" pitchFamily="18" charset="0"/>
              </a:rPr>
              <a:t>Не имеют зубов и питается мелкими рачками, процеживая их через ротовые пластинки -китовый ус, может съесть за сутки 24 т пищи.</a:t>
            </a:r>
            <a:endParaRPr kumimoji="0" lang="ru-RU" sz="2000" b="1" i="0" u="none" strike="noStrike" normalizeH="0" baseline="0" dirty="0" smtClean="0">
              <a:ln>
                <a:prstDash val="solid"/>
              </a:ln>
              <a:gradFill rotWithShape="1">
                <a:gsLst>
                  <a:gs pos="0">
                    <a:schemeClr val="accent4">
                      <a:tint val="70000"/>
                      <a:satMod val="200000"/>
                    </a:schemeClr>
                  </a:gs>
                  <a:gs pos="40000">
                    <a:schemeClr val="accent4">
                      <a:tint val="90000"/>
                      <a:satMod val="130000"/>
                    </a:schemeClr>
                  </a:gs>
                  <a:gs pos="50000">
                    <a:schemeClr val="accent4">
                      <a:tint val="90000"/>
                      <a:satMod val="130000"/>
                    </a:schemeClr>
                  </a:gs>
                  <a:gs pos="68000">
                    <a:schemeClr val="accent4">
                      <a:tint val="90000"/>
                      <a:satMod val="130000"/>
                    </a:schemeClr>
                  </a:gs>
                  <a:gs pos="100000">
                    <a:schemeClr val="accent4">
                      <a:tint val="70000"/>
                      <a:satMod val="200000"/>
                    </a:schemeClr>
                  </a:gs>
                </a:gsLst>
                <a:lin ang="5400000"/>
              </a:gra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outerShdw blurRad="88000" dist="50800" dir="5040000" algn="tl">
                  <a:schemeClr val="accent4">
                    <a:tint val="80000"/>
                    <a:satMod val="250000"/>
                    <a:alpha val="45000"/>
                  </a:schemeClr>
                </a:outerShdw>
              </a:effectLst>
              <a:latin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428604"/>
            <a:ext cx="8358246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Корабль в море отплывает,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Капитан нас приглашает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 месту кормежки китов.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Посмотрите ,какой гигант!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Но у него нет зубов.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 </a:t>
            </a:r>
            <a:endParaRPr lang="ru-RU" sz="2000" b="1" dirty="0" smtClean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ru-RU" sz="2000" b="1" i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Как же питается кит?</a:t>
            </a:r>
            <a:endParaRPr lang="ru-RU" sz="2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23554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2355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85918" y="642918"/>
            <a:ext cx="5500726" cy="1214446"/>
          </a:xfrm>
        </p:spPr>
        <p:txBody>
          <a:bodyPr>
            <a:prstTxWarp prst="textCurveDown">
              <a:avLst/>
            </a:prstTxWarp>
            <a:scene3d>
              <a:camera prst="obliqueTopRigh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dirty="0" smtClean="0">
                <a:ln w="50800"/>
                <a:solidFill>
                  <a:srgbClr val="FF0000"/>
                </a:solidFill>
              </a:rPr>
              <a:t>Цели</a:t>
            </a:r>
            <a:endParaRPr lang="ru-RU" b="1" dirty="0">
              <a:ln w="50800"/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noFill/>
          <a:ln>
            <a:noFill/>
          </a:ln>
          <a:effectLst/>
          <a:scene3d>
            <a:camera prst="orthographicFront">
              <a:rot lat="0" lon="0" rev="0"/>
            </a:camera>
            <a:lightRig rig="contrasting" dir="t">
              <a:rot lat="0" lon="0" rev="7800000"/>
            </a:lightRig>
          </a:scene3d>
          <a:sp3d>
            <a:bevelT w="139700" h="139700"/>
          </a:sp3d>
        </p:spPr>
        <p:txBody>
          <a:bodyPr>
            <a:normAutofit/>
            <a:scene3d>
              <a:camera prst="orthographicFront"/>
              <a:lightRig rig="balanced" dir="t">
                <a:rot lat="0" lon="0" rev="2100000"/>
              </a:lightRig>
            </a:scene3d>
            <a:sp3d extrusionH="57150" prstMaterial="metal">
              <a:bevelT w="38100" h="25400"/>
              <a:contourClr>
                <a:schemeClr val="bg2"/>
              </a:contourClr>
            </a:sp3d>
          </a:bodyPr>
          <a:lstStyle/>
          <a:p>
            <a:r>
              <a:rPr lang="ru-RU" b="1" i="1" dirty="0" smtClean="0">
                <a:ln w="5080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1.Продолжить знакомство учащихся со  способами питаниями живых организмов , выяснить как питаются разные животные .</a:t>
            </a:r>
          </a:p>
          <a:p>
            <a:r>
              <a:rPr lang="ru-RU" b="1" i="1" dirty="0" smtClean="0">
                <a:ln w="5080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2.Сформировать у учащихся представление о пищеварении и роли питательных веществ как источника строительного  материала и энергии.</a:t>
            </a:r>
          </a:p>
          <a:p>
            <a:r>
              <a:rPr lang="ru-RU" b="1" i="1" dirty="0" smtClean="0">
                <a:ln w="50800"/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3.Создать на уроке условия для развития творческих способностей учащихся , способствующих воспитанию положительного отношения к учению.</a:t>
            </a:r>
            <a:endParaRPr lang="ru-RU" b="1" i="1" dirty="0">
              <a:ln w="50800"/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7" dur="1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2" dur="1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85720" y="857232"/>
            <a:ext cx="8215370" cy="563231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Наша экскурсия подходит к концу. Укачались мы на корабле с непривычки ,давайте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 сейчас мы дружно встанем,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Вправо, влево повернемся,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Наклонимся,  выпрямимся,</a:t>
            </a:r>
            <a:endParaRPr lang="ru-RU" sz="4000" b="1" dirty="0" smtClean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pPr algn="ctr"/>
            <a:r>
              <a:rPr lang="ru-RU" sz="4000" b="1" i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На урок опять вернемся.</a:t>
            </a:r>
            <a:endParaRPr lang="ru-RU" sz="4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14348" y="857232"/>
            <a:ext cx="7615262" cy="7858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5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Подумай!</a:t>
            </a:r>
            <a:endParaRPr lang="ru-RU" sz="5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2357430"/>
            <a:ext cx="8229600" cy="3350908"/>
          </a:xfrm>
        </p:spPr>
        <p:txBody>
          <a:bodyPr>
            <a:normAutofit/>
          </a:bodyPr>
          <a:lstStyle/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1.Почему нельзя наесться  один раз на всю жизнь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2.Составь пищевую цепь по тексту</a:t>
            </a:r>
            <a:r>
              <a:rPr lang="en-US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dirty="0" smtClean="0">
              <a:ln w="18415" cmpd="sng">
                <a:noFill/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  <a:p>
            <a:pPr>
              <a:buNone/>
            </a:pPr>
            <a:r>
              <a:rPr lang="ru-RU" dirty="0" smtClean="0">
                <a:ln w="18415" cmpd="sng">
                  <a:noFill/>
                  <a:prstDash val="solid"/>
                </a:ln>
                <a:solidFill>
                  <a:srgbClr val="7030A0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«В океане огромное количество водорослей ,ими кормятся мельчайшие ракообразные ,которыми питаются рыбы , а рыбами питаются тюлени и моржи , которых могут ловить белые медведи .</a:t>
            </a:r>
            <a:endParaRPr lang="ru-RU" dirty="0">
              <a:ln w="18415" cmpd="sng">
                <a:noFill/>
                <a:prstDash val="solid"/>
              </a:ln>
              <a:solidFill>
                <a:srgbClr val="7030A0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5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9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20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5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6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7" dur="8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8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30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31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32" dur="8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918418"/>
          </a:xfrm>
        </p:spPr>
        <p:txBody>
          <a:bodyPr>
            <a:no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6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Проверь себя!</a:t>
            </a:r>
            <a:endParaRPr lang="ru-RU" sz="60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357430"/>
            <a:ext cx="8229600" cy="2922280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</a:rPr>
              <a:t>Расставь в нужной последовательности процессы пищеварения:</a:t>
            </a:r>
          </a:p>
          <a:p>
            <a:pPr>
              <a:buNone/>
            </a:pPr>
            <a:r>
              <a:rPr lang="ru-RU" b="1" dirty="0" smtClean="0">
                <a:ln w="31550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1.Усвоение питательных веществ организмом.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chemeClr val="accent1">
                      <a:lumMod val="75000"/>
                    </a:schemeClr>
                  </a:solidFill>
                  <a:prstDash val="solid"/>
                </a:ln>
                <a:solidFill>
                  <a:schemeClr val="accent2">
                    <a:lumMod val="75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2.Удаление непереварившихся остатков.</a:t>
            </a:r>
          </a:p>
          <a:p>
            <a:pPr>
              <a:buNone/>
            </a:pPr>
            <a:r>
              <a:rPr lang="ru-RU" dirty="0" smtClean="0">
                <a:ln w="18415" cmpd="sng">
                  <a:solidFill>
                    <a:schemeClr val="accent2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3.Поступление пищи.                               </a:t>
            </a:r>
          </a:p>
        </p:txBody>
      </p:sp>
      <p:sp>
        <p:nvSpPr>
          <p:cNvPr id="4" name="TextBox 3">
            <a:hlinkClick r:id="rId2" action="ppaction://hlinksldjump"/>
          </p:cNvPr>
          <p:cNvSpPr txBox="1"/>
          <p:nvPr/>
        </p:nvSpPr>
        <p:spPr>
          <a:xfrm>
            <a:off x="5643570" y="5286388"/>
            <a:ext cx="2643206" cy="646331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ответ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770" decel="100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14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5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6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7" dur="77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8" dur="1230" accel="100000" fill="hold">
                                          <p:stCondLst>
                                            <p:cond delay="77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571480"/>
            <a:ext cx="8229600" cy="10104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Игра-путаница</a:t>
            </a:r>
            <a:endParaRPr lang="ru-RU" sz="6000" b="1" dirty="0">
              <a:ln w="1905"/>
              <a:gradFill>
                <a:gsLst>
                  <a:gs pos="0">
                    <a:schemeClr val="accent6">
                      <a:shade val="20000"/>
                      <a:satMod val="200000"/>
                    </a:schemeClr>
                  </a:gs>
                  <a:gs pos="78000">
                    <a:schemeClr val="accent6">
                      <a:tint val="90000"/>
                      <a:shade val="89000"/>
                      <a:satMod val="220000"/>
                    </a:schemeClr>
                  </a:gs>
                  <a:gs pos="100000">
                    <a:schemeClr val="accent6">
                      <a:tint val="12000"/>
                      <a:satMod val="255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935480"/>
            <a:ext cx="8572560" cy="3779536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Помоги предложениям вернуть первоначальный вид.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1.Пищи,больше,чем,двигается,нужно,активнее, человек.</a:t>
            </a:r>
          </a:p>
          <a:p>
            <a:r>
              <a:rPr lang="ru-RU" sz="3200" b="1" dirty="0" smtClean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lumMod val="1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rPr>
              <a:t>2.Тела,построение,питательные вещества , на, расходуются, энергии , и , получение.</a:t>
            </a:r>
            <a:endParaRPr lang="ru-RU" sz="3200" b="1" dirty="0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chemeClr val="bg2">
                  <a:lumMod val="1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43636" y="5643578"/>
            <a:ext cx="2143140" cy="646331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  <a:hlinkClick r:id="rId2" action="ppaction://hlinksldjump"/>
              </a:rPr>
              <a:t>Ответ:</a:t>
            </a:r>
            <a:endParaRPr lang="ru-RU" sz="3600" b="1" i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itchFamily="18" charset="0"/>
                <a:cs typeface="Times New Roman" pitchFamily="18" charset="0"/>
              </a:rPr>
              <a:t>Ответ:</a:t>
            </a:r>
            <a:endParaRPr lang="ru-RU" sz="6000" dirty="0">
              <a:effectLst>
                <a:glow rad="228600">
                  <a:schemeClr val="accent2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3</a:t>
            </a:r>
          </a:p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2</a:t>
            </a:r>
          </a:p>
          <a:p>
            <a:r>
              <a:rPr lang="ru-RU" sz="3200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</a:effectLst>
                <a:latin typeface="Times New Roman" pitchFamily="18" charset="0"/>
                <a:cs typeface="Times New Roman" pitchFamily="18" charset="0"/>
              </a:rPr>
              <a:t>1</a:t>
            </a:r>
          </a:p>
          <a:p>
            <a:endParaRPr lang="ru-RU" dirty="0" smtClean="0"/>
          </a:p>
          <a:p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accent4">
                    <a:lumMod val="50000"/>
                  </a:schemeClr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1.Пищи нужно больше, чем активнее двигается человек.</a:t>
            </a:r>
          </a:p>
          <a:p>
            <a:r>
              <a:rPr lang="ru-RU" dirty="0" smtClean="0">
                <a:ln w="18415" cmpd="sng">
                  <a:solidFill>
                    <a:schemeClr val="accent5">
                      <a:lumMod val="75000"/>
                    </a:schemeClr>
                  </a:solidFill>
                  <a:prstDash val="solid"/>
                </a:ln>
                <a:solidFill>
                  <a:schemeClr val="accent5">
                    <a:lumMod val="50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2.Питательные вещества расходуются на построении тела и получение энергии. </a:t>
            </a:r>
            <a:endParaRPr lang="ru-RU" dirty="0">
              <a:ln w="18415" cmpd="sng">
                <a:solidFill>
                  <a:schemeClr val="accent5">
                    <a:lumMod val="75000"/>
                  </a:schemeClr>
                </a:solidFill>
                <a:prstDash val="solid"/>
              </a:ln>
              <a:solidFill>
                <a:schemeClr val="accent5">
                  <a:lumMod val="50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Стрелка влево 4">
            <a:hlinkClick r:id="rId2" action="ppaction://hlinksldjump"/>
          </p:cNvPr>
          <p:cNvSpPr/>
          <p:nvPr/>
        </p:nvSpPr>
        <p:spPr>
          <a:xfrm>
            <a:off x="6643702" y="2214554"/>
            <a:ext cx="1714512" cy="571504"/>
          </a:xfrm>
          <a:prstGeom prst="leftArrow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назад</a:t>
            </a:r>
            <a:endParaRPr lang="ru-RU" dirty="0"/>
          </a:p>
        </p:txBody>
      </p:sp>
      <p:sp>
        <p:nvSpPr>
          <p:cNvPr id="6" name="Стрелка вправо 5">
            <a:hlinkClick r:id="rId3" action="ppaction://hlinksldjump"/>
          </p:cNvPr>
          <p:cNvSpPr/>
          <p:nvPr/>
        </p:nvSpPr>
        <p:spPr>
          <a:xfrm>
            <a:off x="7000892" y="6000768"/>
            <a:ext cx="1643074" cy="571504"/>
          </a:xfrm>
          <a:prstGeom prst="rightArrow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FF0000"/>
                </a:solidFill>
              </a:rPr>
              <a:t>далее</a:t>
            </a:r>
            <a:endParaRPr lang="ru-RU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928670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ru-RU" sz="60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</a:rPr>
              <a:t>Домашнее задание</a:t>
            </a:r>
            <a:endParaRPr lang="ru-RU" sz="60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tx1">
                  <a:lumMod val="95000"/>
                  <a:lumOff val="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786058"/>
            <a:ext cx="8229600" cy="2422214"/>
          </a:xfrm>
        </p:spPr>
        <p:txBody>
          <a:bodyPr/>
          <a:lstStyle/>
          <a:p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Параграф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</a:t>
            </a:r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rgbClr val="FF0000"/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№35 </a:t>
            </a:r>
          </a:p>
          <a:p>
            <a:r>
              <a:rPr lang="ru-RU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Ответь на вопрос : почему животным надо постоянно находить пишу , а человеку готовить каждый день еду</a:t>
            </a:r>
            <a:r>
              <a:rPr lang="en-US" dirty="0" smtClean="0">
                <a:ln w="18415" cmpd="sng">
                  <a:solidFill>
                    <a:schemeClr val="accent1">
                      <a:lumMod val="50000"/>
                    </a:schemeClr>
                  </a:solidFill>
                  <a:prstDash val="solid"/>
                </a:ln>
                <a:solidFill>
                  <a:schemeClr val="tx2">
                    <a:lumMod val="50000"/>
                  </a:schemeClr>
                </a:solidFill>
                <a:effectLst>
                  <a:glow rad="228600">
                    <a:schemeClr val="accent3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?</a:t>
            </a:r>
            <a:endParaRPr lang="ru-RU" dirty="0">
              <a:ln w="18415" cmpd="sng">
                <a:solidFill>
                  <a:schemeClr val="accent1">
                    <a:lumMod val="50000"/>
                  </a:schemeClr>
                </a:solidFill>
                <a:prstDash val="solid"/>
              </a:ln>
              <a:solidFill>
                <a:schemeClr val="tx2">
                  <a:lumMod val="50000"/>
                </a:schemeClr>
              </a:solidFill>
              <a:effectLst>
                <a:glow rad="228600">
                  <a:schemeClr val="accent3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WordArt 4"/>
          <p:cNvSpPr>
            <a:spLocks noChangeArrowheads="1" noChangeShapeType="1" noTextEdit="1"/>
          </p:cNvSpPr>
          <p:nvPr/>
        </p:nvSpPr>
        <p:spPr bwMode="auto">
          <a:xfrm>
            <a:off x="1785918" y="2571744"/>
            <a:ext cx="6169045" cy="857256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4800" kern="10" dirty="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solidFill>
                  <a:schemeClr val="accent5">
                    <a:lumMod val="75000"/>
                  </a:schemeClr>
                </a:soli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Impact"/>
              </a:rPr>
              <a:t>Животные   бывают:</a:t>
            </a:r>
          </a:p>
        </p:txBody>
      </p:sp>
      <p:sp>
        <p:nvSpPr>
          <p:cNvPr id="3075" name="WordArt 8"/>
          <p:cNvSpPr>
            <a:spLocks noChangeArrowheads="1" noChangeShapeType="1" noTextEdit="1"/>
          </p:cNvSpPr>
          <p:nvPr/>
        </p:nvSpPr>
        <p:spPr bwMode="auto">
          <a:xfrm>
            <a:off x="357158" y="928670"/>
            <a:ext cx="3746497" cy="793749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3600" b="1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насекомоядные</a:t>
            </a:r>
          </a:p>
        </p:txBody>
      </p:sp>
      <p:sp>
        <p:nvSpPr>
          <p:cNvPr id="3076" name="WordArt 9"/>
          <p:cNvSpPr>
            <a:spLocks noChangeArrowheads="1" noChangeShapeType="1" noTextEdit="1"/>
          </p:cNvSpPr>
          <p:nvPr/>
        </p:nvSpPr>
        <p:spPr bwMode="auto">
          <a:xfrm>
            <a:off x="4786314" y="928670"/>
            <a:ext cx="4103687" cy="792163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растительноядные</a:t>
            </a:r>
          </a:p>
        </p:txBody>
      </p:sp>
      <p:sp>
        <p:nvSpPr>
          <p:cNvPr id="3077" name="WordArt 10"/>
          <p:cNvSpPr>
            <a:spLocks noChangeArrowheads="1" noChangeShapeType="1" noTextEdit="1"/>
          </p:cNvSpPr>
          <p:nvPr/>
        </p:nvSpPr>
        <p:spPr bwMode="auto">
          <a:xfrm>
            <a:off x="357158" y="4286256"/>
            <a:ext cx="3389308" cy="77788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хищники</a:t>
            </a:r>
          </a:p>
        </p:txBody>
      </p:sp>
      <p:sp>
        <p:nvSpPr>
          <p:cNvPr id="3078" name="WordArt 11"/>
          <p:cNvSpPr>
            <a:spLocks noChangeArrowheads="1" noChangeShapeType="1" noTextEdit="1"/>
          </p:cNvSpPr>
          <p:nvPr/>
        </p:nvSpPr>
        <p:spPr bwMode="auto">
          <a:xfrm>
            <a:off x="4929190" y="4286256"/>
            <a:ext cx="3929090" cy="785818"/>
          </a:xfrm>
          <a:prstGeom prst="rect">
            <a:avLst/>
          </a:prstGeom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fromWordArt="1"/>
          <a:lstStyle/>
          <a:p>
            <a:pPr algn="ctr"/>
            <a:r>
              <a:rPr lang="ru-RU" sz="3600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всеядные</a:t>
            </a:r>
          </a:p>
        </p:txBody>
      </p:sp>
      <p:cxnSp>
        <p:nvCxnSpPr>
          <p:cNvPr id="9" name="Прямая со стрелкой 8"/>
          <p:cNvCxnSpPr/>
          <p:nvPr/>
        </p:nvCxnSpPr>
        <p:spPr>
          <a:xfrm rot="16200000" flipV="1">
            <a:off x="2607455" y="2035959"/>
            <a:ext cx="785818" cy="285752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 rot="5400000" flipH="1" flipV="1">
            <a:off x="5822165" y="1964521"/>
            <a:ext cx="785818" cy="428628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4" name="Прямая со стрелкой 13"/>
          <p:cNvCxnSpPr/>
          <p:nvPr/>
        </p:nvCxnSpPr>
        <p:spPr>
          <a:xfrm rot="10800000" flipV="1">
            <a:off x="2357422" y="3500438"/>
            <a:ext cx="785818" cy="71438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6" name="Прямая со стрелкой 15"/>
          <p:cNvCxnSpPr/>
          <p:nvPr/>
        </p:nvCxnSpPr>
        <p:spPr>
          <a:xfrm>
            <a:off x="5857884" y="3500438"/>
            <a:ext cx="1214446" cy="714380"/>
          </a:xfrm>
          <a:prstGeom prst="straightConnector1">
            <a:avLst/>
          </a:prstGeom>
          <a:ln>
            <a:tailEnd type="arrow"/>
          </a:ln>
          <a:scene3d>
            <a:camera prst="orthographicFront"/>
            <a:lightRig rig="threePt" dir="t"/>
          </a:scene3d>
          <a:sp3d>
            <a:bevelT prst="slope"/>
          </a:sp3d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8" dur="1" fill="hold"/>
                                        <p:tgtEl>
                                          <p:spTgt spid="3075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28" dur="1" fill="hold"/>
                                        <p:tgtEl>
                                          <p:spTgt spid="307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38" dur="1" fill="hold"/>
                                        <p:tgtEl>
                                          <p:spTgt spid="3077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48" dur="1" fill="hold"/>
                                        <p:tgtEl>
                                          <p:spTgt spid="3078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nimBg="1"/>
      <p:bldP spid="3075" grpId="0" animBg="1"/>
      <p:bldP spid="3076" grpId="0" animBg="1"/>
      <p:bldP spid="3077" grpId="0" animBg="1"/>
      <p:bldP spid="307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358246" cy="230832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600" b="1" dirty="0" smtClean="0">
                <a:ln w="1905"/>
                <a:solidFill>
                  <a:srgbClr val="FF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Я  предлагаю вам отправиться на экскурсию, во время которой мы и сможем понаблюдать ,как питаются разные животные…</a:t>
            </a:r>
            <a:endParaRPr lang="ru-RU" sz="3600" b="1" dirty="0">
              <a:ln w="1905"/>
              <a:solidFill>
                <a:srgbClr val="FF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71604" y="3929066"/>
            <a:ext cx="6416565" cy="206210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Дружно, весело шагаем,</a:t>
            </a:r>
          </a:p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Мы друг другу помогаем.</a:t>
            </a:r>
          </a:p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Проявляем интерес,</a:t>
            </a:r>
          </a:p>
          <a:p>
            <a:r>
              <a:rPr lang="ru-RU" sz="3200" b="1" spc="300" dirty="0" smtClean="0">
                <a:ln w="11430" cmpd="sng">
                  <a:solidFill>
                    <a:schemeClr val="accent1">
                      <a:tint val="10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83000"/>
                        <a:shade val="100000"/>
                        <a:satMod val="200000"/>
                      </a:schemeClr>
                    </a:gs>
                    <a:gs pos="75000">
                      <a:schemeClr val="accent1">
                        <a:tint val="100000"/>
                        <a:shade val="50000"/>
                        <a:satMod val="15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4">
                      <a:satMod val="175000"/>
                      <a:alpha val="40000"/>
                    </a:schemeClr>
                  </a:glow>
                </a:effectLst>
              </a:rPr>
              <a:t>И приходим с вами в лес…</a:t>
            </a:r>
            <a:endParaRPr lang="ru-RU" sz="3200" b="1" spc="300" dirty="0">
              <a:ln w="11430" cmpd="sng">
                <a:solidFill>
                  <a:schemeClr val="accent1">
                    <a:tint val="10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83000"/>
                      <a:shade val="100000"/>
                      <a:satMod val="200000"/>
                    </a:schemeClr>
                  </a:gs>
                  <a:gs pos="75000">
                    <a:schemeClr val="accent1">
                      <a:tint val="100000"/>
                      <a:shade val="50000"/>
                      <a:satMod val="150000"/>
                    </a:schemeClr>
                  </a:gs>
                </a:gsLst>
                <a:lin ang="5400000"/>
              </a:gradFill>
              <a:effectLst>
                <a:glow rad="228600">
                  <a:schemeClr val="accent4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Picture 4" descr="0_1b03a_d910b4ee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214546" y="1318794"/>
            <a:ext cx="6143668" cy="4370382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  <p:sp>
        <p:nvSpPr>
          <p:cNvPr id="4" name="TextBox 3"/>
          <p:cNvSpPr txBox="1"/>
          <p:nvPr/>
        </p:nvSpPr>
        <p:spPr>
          <a:xfrm>
            <a:off x="6858016" y="5929330"/>
            <a:ext cx="20002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дятел</a:t>
            </a:r>
            <a:endParaRPr lang="ru-RU" sz="3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42844" y="357166"/>
            <a:ext cx="87868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Растительноядные, травоядные – животные, 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которым нужна растительная пища.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194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 descr="0_554_e627ddc5_XL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2143108" y="1428736"/>
            <a:ext cx="4946633" cy="3711572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10243" name="Text Box 5"/>
          <p:cNvSpPr txBox="1">
            <a:spLocks noChangeArrowheads="1"/>
          </p:cNvSpPr>
          <p:nvPr/>
        </p:nvSpPr>
        <p:spPr bwMode="auto">
          <a:xfrm>
            <a:off x="7715272" y="6072206"/>
            <a:ext cx="1251689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олень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285728"/>
            <a:ext cx="8643966" cy="61863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Вот на опушке пугливый олень,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Траву щипать ему не лень.</a:t>
            </a:r>
          </a:p>
          <a:p>
            <a:pPr algn="ctr"/>
            <a:endParaRPr lang="ru-RU" sz="4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400" b="1" i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 </a:t>
            </a:r>
            <a:endParaRPr lang="ru-RU" sz="4400" b="1" dirty="0" smtClean="0">
              <a:ln w="31550" cmpd="sng">
                <a:gradFill>
                  <a:gsLst>
                    <a:gs pos="25000">
                      <a:schemeClr val="accent1">
                        <a:shade val="25000"/>
                        <a:satMod val="190000"/>
                      </a:schemeClr>
                    </a:gs>
                    <a:gs pos="80000">
                      <a:schemeClr val="accent1">
                        <a:tint val="75000"/>
                        <a:satMod val="19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rgbClr val="FFFFFF"/>
              </a:solidFill>
              <a:effectLst>
                <a:glow rad="228600">
                  <a:schemeClr val="accent6">
                    <a:satMod val="175000"/>
                    <a:alpha val="40000"/>
                  </a:schemeClr>
                </a:glow>
                <a:outerShdw blurRad="41275" dist="12700" dir="12000000" algn="tl" rotWithShape="0">
                  <a:srgbClr val="000000">
                    <a:alpha val="40000"/>
                  </a:srgbClr>
                </a:outerShdw>
              </a:effectLst>
            </a:endParaRPr>
          </a:p>
          <a:p>
            <a:pPr algn="ctr"/>
            <a:r>
              <a:rPr lang="ru-RU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Чем питается олень </a:t>
            </a:r>
            <a:r>
              <a:rPr lang="en-US" sz="4400" b="1" i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FF"/>
                </a:solidFill>
                <a:effectLst>
                  <a:glow rad="228600">
                    <a:schemeClr val="accent6">
                      <a:satMod val="175000"/>
                      <a:alpha val="40000"/>
                    </a:schemeClr>
                  </a:glow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</a:rPr>
              <a:t>?</a:t>
            </a:r>
            <a:endParaRPr lang="ru-RU" sz="4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0_15d58_fdc6cb8a_XL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1142984"/>
            <a:ext cx="5357850" cy="4803802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Text Box 6"/>
          <p:cNvSpPr txBox="1">
            <a:spLocks noChangeArrowheads="1"/>
          </p:cNvSpPr>
          <p:nvPr/>
        </p:nvSpPr>
        <p:spPr bwMode="auto">
          <a:xfrm>
            <a:off x="7215206" y="6072206"/>
            <a:ext cx="1692707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полёвка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2285984" y="2643182"/>
            <a:ext cx="435771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9600" b="1" i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полёвка</a:t>
            </a:r>
            <a:endParaRPr lang="ru-RU" sz="9600" b="1" i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0034" y="357166"/>
            <a:ext cx="8143931" cy="6740307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Под ногами зашуршало,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То полевка пробежала.</a:t>
            </a:r>
          </a:p>
          <a:p>
            <a:pPr algn="ctr"/>
            <a:endParaRPr lang="ru-RU" sz="4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1" i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 </a:t>
            </a:r>
            <a:endParaRPr lang="ru-RU" sz="4800" b="1" dirty="0" smtClean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4800" b="1" i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Чем питается полевка?</a:t>
            </a:r>
            <a:endParaRPr lang="ru-RU" sz="48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/>
      <p:bldP spid="5" grpId="1"/>
      <p:bldP spid="6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1" name="Picture 5" descr="0_105da_93a8a756_XL"/>
          <p:cNvPicPr>
            <a:picLocks noChangeAspect="1" noChangeArrowheads="1"/>
          </p:cNvPicPr>
          <p:nvPr/>
        </p:nvPicPr>
        <p:blipFill>
          <a:blip r:embed="rId2" cstate="email"/>
          <a:stretch>
            <a:fillRect/>
          </a:stretch>
        </p:blipFill>
        <p:spPr bwMode="auto">
          <a:xfrm>
            <a:off x="1857356" y="500042"/>
            <a:ext cx="6125279" cy="4971240"/>
          </a:xfrm>
          <a:prstGeom prst="rect">
            <a:avLst/>
          </a:prstGeom>
          <a:noFill/>
          <a:ln>
            <a:noFill/>
          </a:ln>
          <a:scene3d>
            <a:camera prst="perspectiveBelow"/>
            <a:lightRig rig="threePt" dir="t"/>
          </a:scene3d>
        </p:spPr>
      </p:pic>
      <p:sp>
        <p:nvSpPr>
          <p:cNvPr id="21508" name="TextBox 5"/>
          <p:cNvSpPr txBox="1">
            <a:spLocks noChangeArrowheads="1"/>
          </p:cNvSpPr>
          <p:nvPr/>
        </p:nvSpPr>
        <p:spPr bwMode="auto">
          <a:xfrm>
            <a:off x="7643834" y="6072206"/>
            <a:ext cx="12144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32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волк</a:t>
            </a:r>
          </a:p>
        </p:txBody>
      </p:sp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214282" y="188913"/>
            <a:ext cx="8715436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  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Хищники  - это животные, которые охотятся на других</a:t>
            </a:r>
          </a:p>
          <a:p>
            <a:pPr algn="ctr"/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животных и питаются их мясом</a:t>
            </a:r>
            <a:r>
              <a:rPr lang="ru-RU" sz="2800" b="1" dirty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.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357158" y="5143512"/>
            <a:ext cx="835824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Что за хищник страшный?</a:t>
            </a:r>
            <a:endParaRPr lang="ru-RU" b="1" dirty="0" smtClean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Серый и опасный?</a:t>
            </a:r>
            <a:endParaRPr lang="ru-RU" b="1" dirty="0" smtClean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 </a:t>
            </a:r>
            <a:endParaRPr lang="ru-RU" b="1" dirty="0" smtClean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  <a:p>
            <a:pPr algn="ctr"/>
            <a:r>
              <a:rPr lang="ru-RU" b="1" i="1" dirty="0" smtClean="0">
                <a:ln w="11430"/>
                <a:solidFill>
                  <a:srgbClr val="FFFF00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Чем питается волк?</a:t>
            </a:r>
            <a:endParaRPr lang="ru-RU" b="1" dirty="0">
              <a:ln w="11430"/>
              <a:solidFill>
                <a:srgbClr val="FFFF00"/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15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50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5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15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245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8" grpId="0"/>
      <p:bldP spid="2150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14282" y="1000108"/>
            <a:ext cx="8572560" cy="5214974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i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Этим животным помогают питаться зубы, которые откусывают, пережевывают, перетирают пищу.</a:t>
            </a:r>
            <a:endParaRPr lang="ru-RU" sz="5400" b="1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738</TotalTime>
  <Words>704</Words>
  <Application>Microsoft Office PowerPoint</Application>
  <PresentationFormat>Экран (4:3)</PresentationFormat>
  <Paragraphs>134</Paragraphs>
  <Slides>25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Поток</vt:lpstr>
      <vt:lpstr>Слайд 1</vt:lpstr>
      <vt:lpstr>Цели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Паук - крестовик</vt:lpstr>
      <vt:lpstr>Слайд 13</vt:lpstr>
      <vt:lpstr>Пчела</vt:lpstr>
      <vt:lpstr>Слайд 15</vt:lpstr>
      <vt:lpstr>Прудовик</vt:lpstr>
      <vt:lpstr>Слайд 17</vt:lpstr>
      <vt:lpstr>Речной рак</vt:lpstr>
      <vt:lpstr>Кит</vt:lpstr>
      <vt:lpstr>Слайд 20</vt:lpstr>
      <vt:lpstr>Подумай!</vt:lpstr>
      <vt:lpstr>Проверь себя!</vt:lpstr>
      <vt:lpstr>Игра-путаница</vt:lpstr>
      <vt:lpstr>Ответ:</vt:lpstr>
      <vt:lpstr>Домашнее задание</vt:lpstr>
    </vt:vector>
  </TitlesOfParts>
  <Company>Samsung Electronics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ЭКСКУРСИЯ КАК ПИТАУТСЯ РАЗНЫЕ ЖИВОТНЫЕ</dc:title>
  <dc:creator>SEC</dc:creator>
  <cp:lastModifiedBy>SEC</cp:lastModifiedBy>
  <cp:revision>78</cp:revision>
  <dcterms:created xsi:type="dcterms:W3CDTF">2010-01-20T05:57:38Z</dcterms:created>
  <dcterms:modified xsi:type="dcterms:W3CDTF">2011-12-14T11:18:43Z</dcterms:modified>
</cp:coreProperties>
</file>