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6" r:id="rId2"/>
    <p:sldId id="299" r:id="rId3"/>
    <p:sldId id="300" r:id="rId4"/>
    <p:sldId id="301" r:id="rId5"/>
    <p:sldId id="305" r:id="rId6"/>
    <p:sldId id="290" r:id="rId7"/>
    <p:sldId id="278" r:id="rId8"/>
    <p:sldId id="257" r:id="rId9"/>
    <p:sldId id="291" r:id="rId10"/>
    <p:sldId id="302" r:id="rId11"/>
    <p:sldId id="293" r:id="rId12"/>
    <p:sldId id="292" r:id="rId13"/>
    <p:sldId id="294" r:id="rId14"/>
    <p:sldId id="289" r:id="rId15"/>
    <p:sldId id="272" r:id="rId16"/>
    <p:sldId id="287" r:id="rId17"/>
    <p:sldId id="286" r:id="rId18"/>
    <p:sldId id="303" r:id="rId19"/>
    <p:sldId id="295" r:id="rId20"/>
    <p:sldId id="306" r:id="rId21"/>
    <p:sldId id="269" r:id="rId22"/>
    <p:sldId id="296" r:id="rId23"/>
    <p:sldId id="298" r:id="rId24"/>
    <p:sldId id="304"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33CCFF"/>
    <a:srgbClr val="6699FF"/>
    <a:srgbClr val="FF9966"/>
    <a:srgbClr val="FF0066"/>
    <a:srgbClr val="9933FF"/>
    <a:srgbClr val="0066FF"/>
    <a:srgbClr val="9999FF"/>
    <a:srgbClr val="A77E19"/>
    <a:srgbClr val="DD71B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FD8DE-75D0-4F27-BA60-F9353B8AE19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DFD40B3-A57E-4747-9CE6-A48FDAD02640}">
      <dgm:prSet/>
      <dgm:spPr/>
      <dgm:t>
        <a:bodyPr/>
        <a:lstStyle/>
        <a:p>
          <a:pPr algn="ctr" rtl="0"/>
          <a:r>
            <a:rPr lang="ru-RU" dirty="0" smtClean="0"/>
            <a:t>Проблема</a:t>
          </a:r>
          <a:endParaRPr lang="ru-RU" dirty="0"/>
        </a:p>
      </dgm:t>
    </dgm:pt>
    <dgm:pt modelId="{21FC7D26-CAAE-4543-AB10-012B5919C14C}" type="parTrans" cxnId="{DB83A523-68FF-4CD9-9729-3B595522BD3B}">
      <dgm:prSet/>
      <dgm:spPr/>
      <dgm:t>
        <a:bodyPr/>
        <a:lstStyle/>
        <a:p>
          <a:endParaRPr lang="ru-RU"/>
        </a:p>
      </dgm:t>
    </dgm:pt>
    <dgm:pt modelId="{F837B723-1469-499D-9744-B6BCC01458B3}" type="sibTrans" cxnId="{DB83A523-68FF-4CD9-9729-3B595522BD3B}">
      <dgm:prSet/>
      <dgm:spPr/>
      <dgm:t>
        <a:bodyPr/>
        <a:lstStyle/>
        <a:p>
          <a:endParaRPr lang="ru-RU"/>
        </a:p>
      </dgm:t>
    </dgm:pt>
    <dgm:pt modelId="{83D7638B-3F93-4700-954F-3F22A75ED773}" type="pres">
      <dgm:prSet presAssocID="{358FD8DE-75D0-4F27-BA60-F9353B8AE19E}" presName="linear" presStyleCnt="0">
        <dgm:presLayoutVars>
          <dgm:animLvl val="lvl"/>
          <dgm:resizeHandles val="exact"/>
        </dgm:presLayoutVars>
      </dgm:prSet>
      <dgm:spPr/>
      <dgm:t>
        <a:bodyPr/>
        <a:lstStyle/>
        <a:p>
          <a:endParaRPr lang="ru-RU"/>
        </a:p>
      </dgm:t>
    </dgm:pt>
    <dgm:pt modelId="{6E5E4AB5-3C51-4789-B621-FE5921EF84EE}" type="pres">
      <dgm:prSet presAssocID="{EDFD40B3-A57E-4747-9CE6-A48FDAD02640}" presName="parentText" presStyleLbl="node1" presStyleIdx="0" presStyleCnt="1">
        <dgm:presLayoutVars>
          <dgm:chMax val="0"/>
          <dgm:bulletEnabled val="1"/>
        </dgm:presLayoutVars>
      </dgm:prSet>
      <dgm:spPr/>
      <dgm:t>
        <a:bodyPr/>
        <a:lstStyle/>
        <a:p>
          <a:endParaRPr lang="ru-RU"/>
        </a:p>
      </dgm:t>
    </dgm:pt>
  </dgm:ptLst>
  <dgm:cxnLst>
    <dgm:cxn modelId="{DB83A523-68FF-4CD9-9729-3B595522BD3B}" srcId="{358FD8DE-75D0-4F27-BA60-F9353B8AE19E}" destId="{EDFD40B3-A57E-4747-9CE6-A48FDAD02640}" srcOrd="0" destOrd="0" parTransId="{21FC7D26-CAAE-4543-AB10-012B5919C14C}" sibTransId="{F837B723-1469-499D-9744-B6BCC01458B3}"/>
    <dgm:cxn modelId="{C7448FA5-67B1-43A6-8A05-359E9EEB0FE9}" type="presOf" srcId="{358FD8DE-75D0-4F27-BA60-F9353B8AE19E}" destId="{83D7638B-3F93-4700-954F-3F22A75ED773}" srcOrd="0" destOrd="0" presId="urn:microsoft.com/office/officeart/2005/8/layout/vList2"/>
    <dgm:cxn modelId="{F5472EFE-C26D-4E02-A50F-F26ED36027A5}" type="presOf" srcId="{EDFD40B3-A57E-4747-9CE6-A48FDAD02640}" destId="{6E5E4AB5-3C51-4789-B621-FE5921EF84EE}" srcOrd="0" destOrd="0" presId="urn:microsoft.com/office/officeart/2005/8/layout/vList2"/>
    <dgm:cxn modelId="{ADCDF57F-D782-4476-A7F6-56C6C824200E}" type="presParOf" srcId="{83D7638B-3F93-4700-954F-3F22A75ED773}" destId="{6E5E4AB5-3C51-4789-B621-FE5921EF84EE}"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D619E-CD05-43A3-B58E-074940010DC4}" type="datetimeFigureOut">
              <a:rPr lang="ru-RU" smtClean="0"/>
              <a:pPr/>
              <a:t>31.01.2012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E9648-12B2-434A-98BC-A05C1BDECCC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C8E9648-12B2-434A-98BC-A05C1BDECCC4}"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CA295F2-193D-46C8-9143-4B35D05A226A}" type="datetimeFigureOut">
              <a:rPr lang="ru-RU" smtClean="0"/>
              <a:pPr/>
              <a:t>31.01.2012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4434823-93AC-459B-A261-3580AEC03D5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plus/>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A295F2-193D-46C8-9143-4B35D05A226A}" type="datetimeFigureOut">
              <a:rPr lang="ru-RU" smtClean="0"/>
              <a:pPr/>
              <a:t>31.01.2012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transition spd="med">
    <p:plus/>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A295F2-193D-46C8-9143-4B35D05A226A}" type="datetimeFigureOut">
              <a:rPr lang="ru-RU" smtClean="0"/>
              <a:pPr/>
              <a:t>31.01.2012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transition spd="med">
    <p:plus/>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A295F2-193D-46C8-9143-4B35D05A226A}" type="datetimeFigureOut">
              <a:rPr lang="ru-RU" smtClean="0"/>
              <a:pPr/>
              <a:t>31.01.2012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transition spd="med">
    <p:plus/>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CA295F2-193D-46C8-9143-4B35D05A226A}" type="datetimeFigureOut">
              <a:rPr lang="ru-RU" smtClean="0"/>
              <a:pPr/>
              <a:t>31.01.2012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4823-93AC-459B-A261-3580AEC03D5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plus/>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CA295F2-193D-46C8-9143-4B35D05A226A}" type="datetimeFigureOut">
              <a:rPr lang="ru-RU" smtClean="0"/>
              <a:pPr/>
              <a:t>31.01.2012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transition spd="med">
    <p:plus/>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CA295F2-193D-46C8-9143-4B35D05A226A}" type="datetimeFigureOut">
              <a:rPr lang="ru-RU" smtClean="0"/>
              <a:pPr/>
              <a:t>31.01.2012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transition spd="med">
    <p:plus/>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FCA295F2-193D-46C8-9143-4B35D05A226A}" type="datetimeFigureOut">
              <a:rPr lang="ru-RU" smtClean="0"/>
              <a:pPr/>
              <a:t>31.01.2012</a:t>
            </a:fld>
            <a:endParaRPr lang="ru-RU"/>
          </a:p>
        </p:txBody>
      </p:sp>
      <p:sp>
        <p:nvSpPr>
          <p:cNvPr id="8" name="Номер слайда 7"/>
          <p:cNvSpPr>
            <a:spLocks noGrp="1"/>
          </p:cNvSpPr>
          <p:nvPr>
            <p:ph type="sldNum" sz="quarter" idx="11"/>
          </p:nvPr>
        </p:nvSpPr>
        <p:spPr/>
        <p:txBody>
          <a:bodyPr/>
          <a:lstStyle/>
          <a:p>
            <a:fld id="{B4434823-93AC-459B-A261-3580AEC03D5F}"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transition spd="med">
    <p:plus/>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A295F2-193D-46C8-9143-4B35D05A226A}" type="datetimeFigureOut">
              <a:rPr lang="ru-RU" smtClean="0"/>
              <a:pPr/>
              <a:t>31.01.2012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transition spd="med">
    <p:plus/>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CA295F2-193D-46C8-9143-4B35D05A226A}" type="datetimeFigureOut">
              <a:rPr lang="ru-RU" smtClean="0"/>
              <a:pPr/>
              <a:t>31.01.2012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4434823-93AC-459B-A261-3580AEC03D5F}" type="slidenum">
              <a:rPr lang="ru-RU" smtClean="0"/>
              <a:pPr/>
              <a:t>‹#›</a:t>
            </a:fld>
            <a:endParaRPr lang="ru-RU"/>
          </a:p>
        </p:txBody>
      </p:sp>
    </p:spTree>
  </p:cSld>
  <p:clrMapOvr>
    <a:masterClrMapping/>
  </p:clrMapOvr>
  <p:transition spd="med">
    <p:plus/>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FCA295F2-193D-46C8-9143-4B35D05A226A}" type="datetimeFigureOut">
              <a:rPr lang="ru-RU" smtClean="0"/>
              <a:pPr/>
              <a:t>31.01.2012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transition spd="med">
    <p:plus/>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CA295F2-193D-46C8-9143-4B35D05A226A}" type="datetimeFigureOut">
              <a:rPr lang="ru-RU" smtClean="0"/>
              <a:pPr/>
              <a:t>31.01.2012</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4434823-93AC-459B-A261-3580AEC03D5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plus/>
    <p:sndAc>
      <p:stSnd>
        <p:snd r:embed="rId13" name="chimes.wav" builtIn="1"/>
      </p:stSnd>
    </p:sndAc>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audio" Target="../media/audio1.wav"/><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C:\Users\samsung\Desktop\5%20Computers%20and%20INTERNET.ppt"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file:///C:\Users\samsung\Desktop\6%20A%20car%20is%20the%20most%20important%20invention%20in.ppt"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gif"/><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wmf"/></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5984" y="3071810"/>
            <a:ext cx="4572032" cy="2357454"/>
          </a:xfrm>
        </p:spPr>
        <p:txBody>
          <a:bodyPr>
            <a:normAutofit fontScale="90000"/>
          </a:bodyPr>
          <a:lstStyle/>
          <a:p>
            <a:pPr algn="ctr"/>
            <a:r>
              <a:rPr lang="ru-RU" sz="2200" b="0" dirty="0" smtClean="0">
                <a:solidFill>
                  <a:srgbClr val="0070C0"/>
                </a:solidFill>
                <a:effectLst/>
              </a:rPr>
              <a:t>Презентация к интегрированному уроку по теме </a:t>
            </a:r>
            <a:br>
              <a:rPr lang="ru-RU" sz="2200" b="0" dirty="0" smtClean="0">
                <a:solidFill>
                  <a:srgbClr val="0070C0"/>
                </a:solidFill>
                <a:effectLst/>
              </a:rPr>
            </a:br>
            <a:r>
              <a:rPr lang="ru-RU" sz="2200" b="0" dirty="0" smtClean="0">
                <a:solidFill>
                  <a:srgbClr val="0070C0"/>
                </a:solidFill>
                <a:effectLst/>
              </a:rPr>
              <a:t>«Изобретатели и изобретения» </a:t>
            </a:r>
            <a:br>
              <a:rPr lang="ru-RU" sz="2200" b="0" dirty="0" smtClean="0">
                <a:solidFill>
                  <a:srgbClr val="0070C0"/>
                </a:solidFill>
                <a:effectLst/>
              </a:rPr>
            </a:br>
            <a:r>
              <a:rPr lang="en-US" dirty="0" smtClean="0"/>
              <a:t/>
            </a:r>
            <a:br>
              <a:rPr lang="en-US" dirty="0" smtClean="0"/>
            </a:br>
            <a:r>
              <a:rPr lang="en-US" dirty="0" smtClean="0"/>
              <a:t/>
            </a:r>
            <a:br>
              <a:rPr lang="en-US" dirty="0" smtClean="0"/>
            </a:br>
            <a:endParaRPr lang="ru-RU" dirty="0"/>
          </a:p>
        </p:txBody>
      </p:sp>
      <p:sp>
        <p:nvSpPr>
          <p:cNvPr id="8" name="Подзаголовок 7"/>
          <p:cNvSpPr>
            <a:spLocks noGrp="1"/>
          </p:cNvSpPr>
          <p:nvPr>
            <p:ph type="subTitle" idx="1"/>
          </p:nvPr>
        </p:nvSpPr>
        <p:spPr>
          <a:xfrm>
            <a:off x="1428728" y="2071678"/>
            <a:ext cx="6143668" cy="928694"/>
          </a:xfrm>
        </p:spPr>
        <p:txBody>
          <a:bodyPr>
            <a:normAutofit lnSpcReduction="10000"/>
          </a:bodyPr>
          <a:lstStyle/>
          <a:p>
            <a:pPr algn="ctr"/>
            <a:r>
              <a:rPr lang="en-US" sz="3200" dirty="0" smtClean="0">
                <a:solidFill>
                  <a:srgbClr val="9933FF"/>
                </a:solidFill>
              </a:rPr>
              <a:t>INVENTIONS</a:t>
            </a:r>
            <a:r>
              <a:rPr lang="ru-RU" sz="3200" dirty="0" smtClean="0">
                <a:solidFill>
                  <a:srgbClr val="9933FF"/>
                </a:solidFill>
              </a:rPr>
              <a:t> </a:t>
            </a:r>
            <a:r>
              <a:rPr lang="en-US" sz="3200" dirty="0" smtClean="0">
                <a:solidFill>
                  <a:srgbClr val="9933FF"/>
                </a:solidFill>
              </a:rPr>
              <a:t>AND INVENTORS</a:t>
            </a:r>
            <a:endParaRPr lang="ru-RU" sz="3200" dirty="0">
              <a:solidFill>
                <a:srgbClr val="9933FF"/>
              </a:solidFill>
            </a:endParaRPr>
          </a:p>
        </p:txBody>
      </p:sp>
      <p:pic>
        <p:nvPicPr>
          <p:cNvPr id="3" name="Содержимое 3" descr="brati_rite.jpg"/>
          <p:cNvPicPr>
            <a:picLocks noChangeAspect="1"/>
          </p:cNvPicPr>
          <p:nvPr/>
        </p:nvPicPr>
        <p:blipFill>
          <a:blip r:embed="rId3"/>
          <a:srcRect/>
          <a:stretch>
            <a:fillRect/>
          </a:stretch>
        </p:blipFill>
        <p:spPr>
          <a:xfrm>
            <a:off x="7572396" y="2214554"/>
            <a:ext cx="1407126" cy="1786027"/>
          </a:xfrm>
          <a:prstGeom prst="rect">
            <a:avLst/>
          </a:prstGeom>
        </p:spPr>
      </p:pic>
      <p:pic>
        <p:nvPicPr>
          <p:cNvPr id="6" name="Picture 4" descr="Alex_Bell"/>
          <p:cNvPicPr>
            <a:picLocks noChangeAspect="1" noChangeArrowheads="1"/>
          </p:cNvPicPr>
          <p:nvPr/>
        </p:nvPicPr>
        <p:blipFill>
          <a:blip r:embed="rId4"/>
          <a:srcRect/>
          <a:stretch>
            <a:fillRect/>
          </a:stretch>
        </p:blipFill>
        <p:spPr bwMode="auto">
          <a:xfrm>
            <a:off x="6286512" y="357166"/>
            <a:ext cx="1065876" cy="1537533"/>
          </a:xfrm>
          <a:prstGeom prst="rect">
            <a:avLst/>
          </a:prstGeom>
          <a:noFill/>
          <a:ln w="9525">
            <a:noFill/>
            <a:miter lim="800000"/>
            <a:headEnd/>
            <a:tailEnd/>
          </a:ln>
        </p:spPr>
      </p:pic>
      <p:pic>
        <p:nvPicPr>
          <p:cNvPr id="7" name="Picture 11" descr="C:\Documents and Settings\user\Рабочий стол\Alexander_Graham_Bell_Biography_2.jpg"/>
          <p:cNvPicPr>
            <a:picLocks noChangeAspect="1" noChangeArrowheads="1"/>
          </p:cNvPicPr>
          <p:nvPr/>
        </p:nvPicPr>
        <p:blipFill>
          <a:blip r:embed="rId5"/>
          <a:srcRect/>
          <a:stretch>
            <a:fillRect/>
          </a:stretch>
        </p:blipFill>
        <p:spPr bwMode="auto">
          <a:xfrm>
            <a:off x="7643834" y="4357694"/>
            <a:ext cx="1285884" cy="1869279"/>
          </a:xfrm>
          <a:prstGeom prst="rect">
            <a:avLst/>
          </a:prstGeom>
          <a:noFill/>
        </p:spPr>
      </p:pic>
      <p:pic>
        <p:nvPicPr>
          <p:cNvPr id="9" name="Picture 6" descr="niepce"/>
          <p:cNvPicPr>
            <a:picLocks noChangeAspect="1" noChangeArrowheads="1"/>
          </p:cNvPicPr>
          <p:nvPr/>
        </p:nvPicPr>
        <p:blipFill>
          <a:blip r:embed="rId6"/>
          <a:srcRect l="6709" t="5669" r="6709" b="5669"/>
          <a:stretch>
            <a:fillRect/>
          </a:stretch>
        </p:blipFill>
        <p:spPr bwMode="auto">
          <a:xfrm>
            <a:off x="7530749" y="315527"/>
            <a:ext cx="1306223" cy="1583476"/>
          </a:xfrm>
          <a:prstGeom prst="rect">
            <a:avLst/>
          </a:prstGeom>
          <a:noFill/>
        </p:spPr>
      </p:pic>
      <p:pic>
        <p:nvPicPr>
          <p:cNvPr id="10" name="Picture 12" descr="C:\Documents and Settings\user\Рабочий стол\11.jpeg"/>
          <p:cNvPicPr>
            <a:picLocks noChangeAspect="1" noChangeArrowheads="1"/>
          </p:cNvPicPr>
          <p:nvPr/>
        </p:nvPicPr>
        <p:blipFill>
          <a:blip r:embed="rId7"/>
          <a:srcRect l="2509" t="1928" r="2509" b="1928"/>
          <a:stretch>
            <a:fillRect/>
          </a:stretch>
        </p:blipFill>
        <p:spPr bwMode="auto">
          <a:xfrm>
            <a:off x="317976" y="317984"/>
            <a:ext cx="1221371" cy="1608275"/>
          </a:xfrm>
          <a:prstGeom prst="rect">
            <a:avLst/>
          </a:prstGeom>
          <a:noFill/>
        </p:spPr>
      </p:pic>
      <p:pic>
        <p:nvPicPr>
          <p:cNvPr id="11" name="Picture 9" descr="C:\Documents and Settings\user\Рабочий стол\180px-Fratelli_Lumiere.jpg"/>
          <p:cNvPicPr>
            <a:picLocks noChangeAspect="1" noChangeArrowheads="1"/>
          </p:cNvPicPr>
          <p:nvPr/>
        </p:nvPicPr>
        <p:blipFill>
          <a:blip r:embed="rId8"/>
          <a:srcRect/>
          <a:stretch>
            <a:fillRect/>
          </a:stretch>
        </p:blipFill>
        <p:spPr bwMode="auto">
          <a:xfrm>
            <a:off x="285720" y="2143116"/>
            <a:ext cx="1214446" cy="1639561"/>
          </a:xfrm>
          <a:prstGeom prst="rect">
            <a:avLst/>
          </a:prstGeom>
          <a:noFill/>
        </p:spPr>
      </p:pic>
      <p:pic>
        <p:nvPicPr>
          <p:cNvPr id="12" name="Picture 4" descr="Spangler_James190h"/>
          <p:cNvPicPr>
            <a:picLocks noChangeAspect="1" noChangeArrowheads="1"/>
          </p:cNvPicPr>
          <p:nvPr/>
        </p:nvPicPr>
        <p:blipFill>
          <a:blip r:embed="rId9"/>
          <a:srcRect/>
          <a:stretch>
            <a:fillRect/>
          </a:stretch>
        </p:blipFill>
        <p:spPr bwMode="auto">
          <a:xfrm rot="60000">
            <a:off x="3387849" y="295212"/>
            <a:ext cx="1207847" cy="1571855"/>
          </a:xfrm>
          <a:prstGeom prst="rect">
            <a:avLst/>
          </a:prstGeom>
          <a:noFill/>
        </p:spPr>
      </p:pic>
      <p:pic>
        <p:nvPicPr>
          <p:cNvPr id="13" name="Picture 10" descr="C:\Documents and Settings\user\Рабочий стол\Henry_Ford.jpg"/>
          <p:cNvPicPr>
            <a:picLocks noChangeAspect="1" noChangeArrowheads="1"/>
          </p:cNvPicPr>
          <p:nvPr/>
        </p:nvPicPr>
        <p:blipFill>
          <a:blip r:embed="rId10"/>
          <a:srcRect/>
          <a:stretch>
            <a:fillRect/>
          </a:stretch>
        </p:blipFill>
        <p:spPr bwMode="auto">
          <a:xfrm>
            <a:off x="4857752" y="357166"/>
            <a:ext cx="1204816" cy="1537345"/>
          </a:xfrm>
          <a:prstGeom prst="rect">
            <a:avLst/>
          </a:prstGeom>
          <a:noFill/>
        </p:spPr>
      </p:pic>
      <p:pic>
        <p:nvPicPr>
          <p:cNvPr id="14" name="Picture 9" descr="C:\Documents and Settings\user\Рабочий стол\Richard_Drew.gif"/>
          <p:cNvPicPr>
            <a:picLocks noChangeAspect="1" noChangeArrowheads="1"/>
          </p:cNvPicPr>
          <p:nvPr/>
        </p:nvPicPr>
        <p:blipFill>
          <a:blip r:embed="rId11"/>
          <a:srcRect b="11306"/>
          <a:stretch>
            <a:fillRect/>
          </a:stretch>
        </p:blipFill>
        <p:spPr bwMode="auto">
          <a:xfrm>
            <a:off x="1857356" y="285728"/>
            <a:ext cx="1190633" cy="1584028"/>
          </a:xfrm>
          <a:prstGeom prst="rect">
            <a:avLst/>
          </a:prstGeom>
          <a:noFill/>
        </p:spPr>
      </p:pic>
      <p:pic>
        <p:nvPicPr>
          <p:cNvPr id="15" name="Picture 4" descr="C:\Documents and Settings\user\Рабочий стол\2.jpeg"/>
          <p:cNvPicPr>
            <a:picLocks noChangeAspect="1" noChangeArrowheads="1"/>
          </p:cNvPicPr>
          <p:nvPr/>
        </p:nvPicPr>
        <p:blipFill>
          <a:blip r:embed="rId12"/>
          <a:srcRect/>
          <a:stretch>
            <a:fillRect/>
          </a:stretch>
        </p:blipFill>
        <p:spPr bwMode="auto">
          <a:xfrm>
            <a:off x="285721" y="4071942"/>
            <a:ext cx="1205850" cy="785817"/>
          </a:xfrm>
          <a:prstGeom prst="rect">
            <a:avLst/>
          </a:prstGeom>
          <a:noFill/>
        </p:spPr>
      </p:pic>
      <p:pic>
        <p:nvPicPr>
          <p:cNvPr id="16" name="Picture 7" descr="C:\Documents and Settings\user\Рабочий стол\6.jpeg"/>
          <p:cNvPicPr>
            <a:picLocks noChangeAspect="1" noChangeArrowheads="1"/>
          </p:cNvPicPr>
          <p:nvPr/>
        </p:nvPicPr>
        <p:blipFill>
          <a:blip r:embed="rId13"/>
          <a:srcRect l="425" t="145" r="656" b="145"/>
          <a:stretch>
            <a:fillRect/>
          </a:stretch>
        </p:blipFill>
        <p:spPr bwMode="auto">
          <a:xfrm>
            <a:off x="285720" y="5000636"/>
            <a:ext cx="1202972" cy="1616827"/>
          </a:xfrm>
          <a:prstGeom prst="rect">
            <a:avLst/>
          </a:prstGeom>
          <a:noFill/>
        </p:spPr>
      </p:pic>
      <p:pic>
        <p:nvPicPr>
          <p:cNvPr id="17" name="Picture 6" descr="C:\Documents and Settings\user\Рабочий стол\5.jpeg"/>
          <p:cNvPicPr>
            <a:picLocks noChangeAspect="1" noChangeArrowheads="1"/>
          </p:cNvPicPr>
          <p:nvPr/>
        </p:nvPicPr>
        <p:blipFill>
          <a:blip r:embed="rId14"/>
          <a:srcRect/>
          <a:stretch>
            <a:fillRect/>
          </a:stretch>
        </p:blipFill>
        <p:spPr bwMode="auto">
          <a:xfrm>
            <a:off x="4214810" y="5643578"/>
            <a:ext cx="941683" cy="923035"/>
          </a:xfrm>
          <a:prstGeom prst="rect">
            <a:avLst/>
          </a:prstGeom>
          <a:noFill/>
        </p:spPr>
      </p:pic>
      <p:pic>
        <p:nvPicPr>
          <p:cNvPr id="18" name="Picture 2" descr="C:\Documents and Settings\user\Рабочий стол\200px-Bill_Gates_World_Economic_Forum_2007.jpg"/>
          <p:cNvPicPr>
            <a:picLocks noChangeAspect="1" noChangeArrowheads="1"/>
          </p:cNvPicPr>
          <p:nvPr/>
        </p:nvPicPr>
        <p:blipFill>
          <a:blip r:embed="rId15"/>
          <a:srcRect/>
          <a:stretch>
            <a:fillRect/>
          </a:stretch>
        </p:blipFill>
        <p:spPr bwMode="auto">
          <a:xfrm>
            <a:off x="6072198" y="5072074"/>
            <a:ext cx="1099285" cy="1571636"/>
          </a:xfrm>
          <a:prstGeom prst="rect">
            <a:avLst/>
          </a:prstGeom>
          <a:noFill/>
        </p:spPr>
      </p:pic>
      <p:pic>
        <p:nvPicPr>
          <p:cNvPr id="19" name="Picture 11" descr="C:\Documents and Settings\user\Рабочий стол\10.jpeg"/>
          <p:cNvPicPr>
            <a:picLocks noChangeAspect="1" noChangeArrowheads="1"/>
          </p:cNvPicPr>
          <p:nvPr/>
        </p:nvPicPr>
        <p:blipFill>
          <a:blip r:embed="rId16"/>
          <a:srcRect/>
          <a:stretch>
            <a:fillRect/>
          </a:stretch>
        </p:blipFill>
        <p:spPr bwMode="auto">
          <a:xfrm>
            <a:off x="2214546" y="5072074"/>
            <a:ext cx="1127915" cy="1510981"/>
          </a:xfrm>
          <a:prstGeom prst="rect">
            <a:avLst/>
          </a:prstGeom>
          <a:noFill/>
        </p:spPr>
      </p:pic>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4)">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strVal val="#ppt_w*0.70"/>
                                          </p:val>
                                        </p:tav>
                                        <p:tav tm="100000">
                                          <p:val>
                                            <p:strVal val="#ppt_w"/>
                                          </p:val>
                                        </p:tav>
                                      </p:tavLst>
                                    </p:anim>
                                    <p:anim calcmode="lin" valueType="num">
                                      <p:cBhvr>
                                        <p:cTn id="38" dur="1000" fill="hold"/>
                                        <p:tgtEl>
                                          <p:spTgt spid="14"/>
                                        </p:tgtEl>
                                        <p:attrNameLst>
                                          <p:attrName>ppt_h</p:attrName>
                                        </p:attrNameLst>
                                      </p:cBhvr>
                                      <p:tavLst>
                                        <p:tav tm="0">
                                          <p:val>
                                            <p:strVal val="#ppt_h"/>
                                          </p:val>
                                        </p:tav>
                                        <p:tav tm="100000">
                                          <p:val>
                                            <p:strVal val="#ppt_h"/>
                                          </p:val>
                                        </p:tav>
                                      </p:tavLst>
                                    </p:anim>
                                    <p:animEffect transition="in" filter="fade">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strVal val="#ppt_w*0.70"/>
                                          </p:val>
                                        </p:tav>
                                        <p:tav tm="100000">
                                          <p:val>
                                            <p:strVal val="#ppt_w"/>
                                          </p:val>
                                        </p:tav>
                                      </p:tavLst>
                                    </p:anim>
                                    <p:anim calcmode="lin" valueType="num">
                                      <p:cBhvr>
                                        <p:cTn id="45" dur="1000" fill="hold"/>
                                        <p:tgtEl>
                                          <p:spTgt spid="6"/>
                                        </p:tgtEl>
                                        <p:attrNameLst>
                                          <p:attrName>ppt_h</p:attrName>
                                        </p:attrNameLst>
                                      </p:cBhvr>
                                      <p:tavLst>
                                        <p:tav tm="0">
                                          <p:val>
                                            <p:strVal val="#ppt_h"/>
                                          </p:val>
                                        </p:tav>
                                        <p:tav tm="100000">
                                          <p:val>
                                            <p:strVal val="#ppt_h"/>
                                          </p:val>
                                        </p:tav>
                                      </p:tavLst>
                                    </p:anim>
                                    <p:animEffect transition="in" filter="fade">
                                      <p:cBhvr>
                                        <p:cTn id="46" dur="1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strVal val="#ppt_w*0.70"/>
                                          </p:val>
                                        </p:tav>
                                        <p:tav tm="100000">
                                          <p:val>
                                            <p:strVal val="#ppt_w"/>
                                          </p:val>
                                        </p:tav>
                                      </p:tavLst>
                                    </p:anim>
                                    <p:anim calcmode="lin" valueType="num">
                                      <p:cBhvr>
                                        <p:cTn id="52" dur="1000" fill="hold"/>
                                        <p:tgtEl>
                                          <p:spTgt spid="11"/>
                                        </p:tgtEl>
                                        <p:attrNameLst>
                                          <p:attrName>ppt_h</p:attrName>
                                        </p:attrNameLst>
                                      </p:cBhvr>
                                      <p:tavLst>
                                        <p:tav tm="0">
                                          <p:val>
                                            <p:strVal val="#ppt_h"/>
                                          </p:val>
                                        </p:tav>
                                        <p:tav tm="100000">
                                          <p:val>
                                            <p:strVal val="#ppt_h"/>
                                          </p:val>
                                        </p:tav>
                                      </p:tavLst>
                                    </p:anim>
                                    <p:animEffect transition="in" filter="fade">
                                      <p:cBhvr>
                                        <p:cTn id="53" dur="1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ppt_w</p:attrName>
                                        </p:attrNameLst>
                                      </p:cBhvr>
                                      <p:tavLst>
                                        <p:tav tm="0">
                                          <p:val>
                                            <p:strVal val="#ppt_w*0.70"/>
                                          </p:val>
                                        </p:tav>
                                        <p:tav tm="100000">
                                          <p:val>
                                            <p:strVal val="#ppt_w"/>
                                          </p:val>
                                        </p:tav>
                                      </p:tavLst>
                                    </p:anim>
                                    <p:anim calcmode="lin" valueType="num">
                                      <p:cBhvr>
                                        <p:cTn id="59" dur="1000" fill="hold"/>
                                        <p:tgtEl>
                                          <p:spTgt spid="3"/>
                                        </p:tgtEl>
                                        <p:attrNameLst>
                                          <p:attrName>ppt_h</p:attrName>
                                        </p:attrNameLst>
                                      </p:cBhvr>
                                      <p:tavLst>
                                        <p:tav tm="0">
                                          <p:val>
                                            <p:strVal val="#ppt_h"/>
                                          </p:val>
                                        </p:tav>
                                        <p:tav tm="100000">
                                          <p:val>
                                            <p:strVal val="#ppt_h"/>
                                          </p:val>
                                        </p:tav>
                                      </p:tavLst>
                                    </p:anim>
                                    <p:animEffect transition="in" filter="fade">
                                      <p:cBhvr>
                                        <p:cTn id="60" dur="10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diamond(in)">
                                      <p:cBhvr>
                                        <p:cTn id="65" dur="20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diamond(in)">
                                      <p:cBhvr>
                                        <p:cTn id="70" dur="20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box(in)">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box(in)">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24" presetClass="entr" presetSubtype="0"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 to="" calcmode="lin" valueType="num">
                                      <p:cBhvr>
                                        <p:cTn id="85" dur="1" fill="hold"/>
                                        <p:tgtEl>
                                          <p:spTgt spid="15"/>
                                        </p:tgtEl>
                                        <p:attrNameLst>
                                          <p:attrName/>
                                        </p:attrNameLst>
                                      </p:cBhvr>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8" name="Содержимое 7" descr="1316779355_3273.jpg"/>
          <p:cNvPicPr>
            <a:picLocks noGrp="1" noChangeAspect="1"/>
          </p:cNvPicPr>
          <p:nvPr>
            <p:ph sz="half" idx="1"/>
          </p:nvPr>
        </p:nvPicPr>
        <p:blipFill>
          <a:blip r:embed="rId3"/>
          <a:stretch>
            <a:fillRect/>
          </a:stretch>
        </p:blipFill>
        <p:spPr>
          <a:xfrm>
            <a:off x="357158" y="1643050"/>
            <a:ext cx="4286248" cy="4682821"/>
          </a:xfrm>
        </p:spPr>
      </p:pic>
      <p:pic>
        <p:nvPicPr>
          <p:cNvPr id="10" name="Содержимое 9" descr="old-paper-with-feather1.jpg"/>
          <p:cNvPicPr>
            <a:picLocks noGrp="1" noChangeAspect="1"/>
          </p:cNvPicPr>
          <p:nvPr>
            <p:ph sz="half" idx="2"/>
          </p:nvPr>
        </p:nvPicPr>
        <p:blipFill>
          <a:blip r:embed="rId4"/>
          <a:stretch>
            <a:fillRect/>
          </a:stretch>
        </p:blipFill>
        <p:spPr>
          <a:xfrm>
            <a:off x="4286248" y="1643050"/>
            <a:ext cx="4500594" cy="4653730"/>
          </a:xfrm>
        </p:spPr>
      </p:pic>
    </p:spTree>
  </p:cSld>
  <p:clrMapOvr>
    <a:masterClrMapping/>
  </p:clrMapOvr>
  <p:transition spd="med">
    <p:cover dir="d"/>
    <p:sndAc>
      <p:stSnd>
        <p:snd r:embed="rId2"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500694" y="1714488"/>
            <a:ext cx="3053868" cy="1253808"/>
          </a:xfrm>
        </p:spPr>
        <p:txBody>
          <a:bodyPr/>
          <a:lstStyle/>
          <a:p>
            <a:endParaRPr lang="ru-RU" dirty="0"/>
          </a:p>
        </p:txBody>
      </p:sp>
      <p:pic>
        <p:nvPicPr>
          <p:cNvPr id="7" name="Рисунок 6" descr="0_24426_49a18d1a_XL.jpeg"/>
          <p:cNvPicPr>
            <a:picLocks noGrp="1" noChangeAspect="1"/>
          </p:cNvPicPr>
          <p:nvPr>
            <p:ph type="pic" idx="1"/>
          </p:nvPr>
        </p:nvPicPr>
        <p:blipFill>
          <a:blip r:embed="rId3"/>
          <a:srcRect l="15937" r="15937"/>
          <a:stretch>
            <a:fillRect/>
          </a:stretch>
        </p:blipFill>
        <p:spPr>
          <a:xfrm>
            <a:off x="642910" y="928670"/>
            <a:ext cx="4471990" cy="5072098"/>
          </a:xfrm>
        </p:spPr>
      </p:pic>
      <p:sp>
        <p:nvSpPr>
          <p:cNvPr id="6" name="Текст 5"/>
          <p:cNvSpPr>
            <a:spLocks noGrp="1"/>
          </p:cNvSpPr>
          <p:nvPr>
            <p:ph type="body" sz="half" idx="2"/>
          </p:nvPr>
        </p:nvSpPr>
        <p:spPr>
          <a:xfrm>
            <a:off x="4929190" y="3429000"/>
            <a:ext cx="3714776" cy="3214710"/>
          </a:xfrm>
        </p:spPr>
        <p:txBody>
          <a:bodyPr>
            <a:normAutofit/>
          </a:bodyPr>
          <a:lstStyle/>
          <a:p>
            <a:r>
              <a:rPr lang="ru-RU" sz="1800" dirty="0" smtClean="0">
                <a:solidFill>
                  <a:srgbClr val="DD71B6"/>
                </a:solidFill>
              </a:rPr>
              <a:t>Ах, добрый день, мои друзья!</a:t>
            </a:r>
          </a:p>
          <a:p>
            <a:r>
              <a:rPr lang="ru-RU" sz="1800" dirty="0" smtClean="0">
                <a:solidFill>
                  <a:srgbClr val="DD71B6"/>
                </a:solidFill>
              </a:rPr>
              <a:t>Представиться хочу вам я,</a:t>
            </a:r>
          </a:p>
          <a:p>
            <a:r>
              <a:rPr lang="ru-RU" sz="1800" dirty="0" smtClean="0">
                <a:solidFill>
                  <a:srgbClr val="DD71B6"/>
                </a:solidFill>
              </a:rPr>
              <a:t>Я- стиль эмоций и эстетики,</a:t>
            </a:r>
          </a:p>
          <a:p>
            <a:r>
              <a:rPr lang="ru-RU" sz="1800" dirty="0" smtClean="0">
                <a:solidFill>
                  <a:srgbClr val="DD71B6"/>
                </a:solidFill>
              </a:rPr>
              <a:t>Стиль ярких красок и поэтики,</a:t>
            </a:r>
          </a:p>
          <a:p>
            <a:r>
              <a:rPr lang="ru-RU" sz="1800" dirty="0" smtClean="0">
                <a:solidFill>
                  <a:srgbClr val="DD71B6"/>
                </a:solidFill>
              </a:rPr>
              <a:t>Заставлю всех переживать,</a:t>
            </a:r>
          </a:p>
          <a:p>
            <a:r>
              <a:rPr lang="ru-RU" sz="1800" dirty="0" smtClean="0">
                <a:solidFill>
                  <a:srgbClr val="DD71B6"/>
                </a:solidFill>
              </a:rPr>
              <a:t>Смеяться, плакать и страдать. </a:t>
            </a:r>
          </a:p>
          <a:p>
            <a:r>
              <a:rPr lang="ru-RU" sz="1800" dirty="0" smtClean="0">
                <a:solidFill>
                  <a:srgbClr val="DD71B6"/>
                </a:solidFill>
              </a:rPr>
              <a:t>Я сухость сдал давно в утиль.</a:t>
            </a:r>
          </a:p>
          <a:p>
            <a:r>
              <a:rPr lang="ru-RU" sz="1800" dirty="0" smtClean="0">
                <a:solidFill>
                  <a:srgbClr val="DD71B6"/>
                </a:solidFill>
              </a:rPr>
              <a:t>Весь ваш… Художественный стиль</a:t>
            </a:r>
          </a:p>
          <a:p>
            <a:endParaRPr lang="ru-RU" sz="1600" dirty="0"/>
          </a:p>
        </p:txBody>
      </p:sp>
    </p:spTree>
  </p:cSld>
  <p:clrMapOvr>
    <a:masterClrMapping/>
  </p:clrMapOvr>
  <p:transition spd="med">
    <p:newsflash/>
    <p:sndAc>
      <p:stSnd>
        <p:snd r:embed="rId2" name="chimes.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r>
              <a:rPr lang="ru-RU" sz="1600" dirty="0" smtClean="0"/>
              <a:t> </a:t>
            </a:r>
            <a:r>
              <a:rPr lang="ru-RU" sz="2000" dirty="0" smtClean="0">
                <a:solidFill>
                  <a:srgbClr val="0070C0"/>
                </a:solidFill>
              </a:rPr>
              <a:t>-Определите, какие средства выразительности использованы авторами в следующих, хорошо известных вам примерах? Подчеркните слова или словосочетания и напишите  литературоведческий термин </a:t>
            </a:r>
            <a:r>
              <a:rPr lang="ru-RU" sz="2000" i="1" dirty="0" smtClean="0">
                <a:solidFill>
                  <a:srgbClr val="0070C0"/>
                </a:solidFill>
              </a:rPr>
              <a:t>(письменная самостоятельная работа)</a:t>
            </a:r>
            <a:r>
              <a:rPr lang="ru-RU" sz="2000" dirty="0" smtClean="0">
                <a:solidFill>
                  <a:srgbClr val="0070C0"/>
                </a:solidFill>
              </a:rPr>
              <a:t/>
            </a:r>
            <a:br>
              <a:rPr lang="ru-RU" sz="2000" dirty="0" smtClean="0">
                <a:solidFill>
                  <a:srgbClr val="0070C0"/>
                </a:solidFill>
              </a:rPr>
            </a:br>
            <a:endParaRPr lang="ru-RU" sz="2000" dirty="0">
              <a:solidFill>
                <a:srgbClr val="0070C0"/>
              </a:solidFill>
            </a:endParaRPr>
          </a:p>
        </p:txBody>
      </p:sp>
      <p:sp>
        <p:nvSpPr>
          <p:cNvPr id="7" name="Содержимое 6"/>
          <p:cNvSpPr>
            <a:spLocks noGrp="1"/>
          </p:cNvSpPr>
          <p:nvPr>
            <p:ph idx="1"/>
          </p:nvPr>
        </p:nvSpPr>
        <p:spPr/>
        <p:txBody>
          <a:bodyPr>
            <a:normAutofit fontScale="70000" lnSpcReduction="20000"/>
          </a:bodyPr>
          <a:lstStyle/>
          <a:p>
            <a:pPr>
              <a:buNone/>
            </a:pPr>
            <a:r>
              <a:rPr lang="ru-RU" dirty="0" smtClean="0">
                <a:solidFill>
                  <a:srgbClr val="FFFF00"/>
                </a:solidFill>
              </a:rPr>
              <a:t>1)Наступило </a:t>
            </a:r>
            <a:r>
              <a:rPr lang="ru-RU" b="1" dirty="0" smtClean="0">
                <a:solidFill>
                  <a:srgbClr val="FFFF00"/>
                </a:solidFill>
              </a:rPr>
              <a:t>вечное мгновение</a:t>
            </a:r>
            <a:r>
              <a:rPr lang="ru-RU" dirty="0" smtClean="0">
                <a:solidFill>
                  <a:srgbClr val="FFFF00"/>
                </a:solidFill>
              </a:rPr>
              <a:t>. (И.А.Бунин)  </a:t>
            </a:r>
          </a:p>
          <a:p>
            <a:pPr>
              <a:buNone/>
            </a:pPr>
            <a:r>
              <a:rPr lang="ru-RU" dirty="0" smtClean="0">
                <a:solidFill>
                  <a:srgbClr val="FFFF00"/>
                </a:solidFill>
              </a:rPr>
              <a:t>2)</a:t>
            </a:r>
            <a:r>
              <a:rPr lang="ru-RU" b="1" dirty="0" smtClean="0">
                <a:solidFill>
                  <a:srgbClr val="FFFF00"/>
                </a:solidFill>
              </a:rPr>
              <a:t>Чёрный</a:t>
            </a:r>
            <a:r>
              <a:rPr lang="ru-RU" dirty="0" smtClean="0">
                <a:solidFill>
                  <a:srgbClr val="FFFF00"/>
                </a:solidFill>
              </a:rPr>
              <a:t> вечер </a:t>
            </a:r>
            <a:r>
              <a:rPr lang="ru-RU" b="1" dirty="0" smtClean="0">
                <a:solidFill>
                  <a:srgbClr val="FFFF00"/>
                </a:solidFill>
              </a:rPr>
              <a:t>– белый</a:t>
            </a:r>
            <a:r>
              <a:rPr lang="ru-RU" dirty="0" smtClean="0">
                <a:solidFill>
                  <a:srgbClr val="FFFF00"/>
                </a:solidFill>
              </a:rPr>
              <a:t> снег. </a:t>
            </a:r>
            <a:r>
              <a:rPr lang="ru-RU" dirty="0" smtClean="0">
                <a:solidFill>
                  <a:srgbClr val="92D050"/>
                </a:solidFill>
              </a:rPr>
              <a:t>(А.А.Блок «Двенадцать»)      </a:t>
            </a:r>
          </a:p>
          <a:p>
            <a:pPr>
              <a:buNone/>
            </a:pPr>
            <a:r>
              <a:rPr lang="ru-RU" dirty="0" smtClean="0">
                <a:solidFill>
                  <a:srgbClr val="FFFF00"/>
                </a:solidFill>
              </a:rPr>
              <a:t>3)</a:t>
            </a:r>
            <a:r>
              <a:rPr lang="ru-RU" b="1" dirty="0" smtClean="0">
                <a:solidFill>
                  <a:srgbClr val="FFFF00"/>
                </a:solidFill>
              </a:rPr>
              <a:t>Ты и </a:t>
            </a:r>
            <a:r>
              <a:rPr lang="ru-RU" dirty="0" smtClean="0">
                <a:solidFill>
                  <a:srgbClr val="FFFF00"/>
                </a:solidFill>
              </a:rPr>
              <a:t>убогая,</a:t>
            </a:r>
          </a:p>
          <a:p>
            <a:pPr>
              <a:buNone/>
            </a:pPr>
            <a:r>
              <a:rPr lang="ru-RU" b="1" dirty="0" smtClean="0">
                <a:solidFill>
                  <a:srgbClr val="FFFF00"/>
                </a:solidFill>
              </a:rPr>
              <a:t>   Ты и </a:t>
            </a:r>
            <a:r>
              <a:rPr lang="ru-RU" dirty="0" smtClean="0">
                <a:solidFill>
                  <a:srgbClr val="FFFF00"/>
                </a:solidFill>
              </a:rPr>
              <a:t>обильная,</a:t>
            </a:r>
          </a:p>
          <a:p>
            <a:pPr>
              <a:buNone/>
            </a:pPr>
            <a:r>
              <a:rPr lang="ru-RU" b="1" dirty="0" smtClean="0">
                <a:solidFill>
                  <a:srgbClr val="FFFF00"/>
                </a:solidFill>
              </a:rPr>
              <a:t>   Ты и </a:t>
            </a:r>
            <a:r>
              <a:rPr lang="ru-RU" dirty="0" smtClean="0">
                <a:solidFill>
                  <a:srgbClr val="FFFF00"/>
                </a:solidFill>
              </a:rPr>
              <a:t>могучая,</a:t>
            </a:r>
            <a:r>
              <a:rPr lang="ru-RU" b="1" dirty="0" smtClean="0">
                <a:solidFill>
                  <a:srgbClr val="FFFF00"/>
                </a:solidFill>
              </a:rPr>
              <a:t> </a:t>
            </a:r>
            <a:endParaRPr lang="ru-RU" dirty="0" smtClean="0">
              <a:solidFill>
                <a:srgbClr val="FFFF00"/>
              </a:solidFill>
            </a:endParaRPr>
          </a:p>
          <a:p>
            <a:pPr>
              <a:buNone/>
            </a:pPr>
            <a:r>
              <a:rPr lang="ru-RU" b="1" dirty="0" smtClean="0">
                <a:solidFill>
                  <a:srgbClr val="FFFF00"/>
                </a:solidFill>
              </a:rPr>
              <a:t>   Ты и</a:t>
            </a:r>
            <a:r>
              <a:rPr lang="ru-RU" dirty="0" smtClean="0">
                <a:solidFill>
                  <a:srgbClr val="FFFF00"/>
                </a:solidFill>
              </a:rPr>
              <a:t> бессильная…                                         </a:t>
            </a:r>
          </a:p>
          <a:p>
            <a:pPr>
              <a:buNone/>
            </a:pPr>
            <a:r>
              <a:rPr lang="ru-RU" dirty="0" smtClean="0">
                <a:solidFill>
                  <a:srgbClr val="92D050"/>
                </a:solidFill>
              </a:rPr>
              <a:t>  ( Н.А. Некрасов « Кому на Руси жить хорошо » )</a:t>
            </a:r>
          </a:p>
          <a:p>
            <a:pPr>
              <a:buNone/>
            </a:pPr>
            <a:r>
              <a:rPr lang="ru-RU" dirty="0" smtClean="0">
                <a:solidFill>
                  <a:srgbClr val="FFFF00"/>
                </a:solidFill>
              </a:rPr>
              <a:t>4)</a:t>
            </a:r>
            <a:r>
              <a:rPr lang="ru-RU" b="1" dirty="0" smtClean="0">
                <a:solidFill>
                  <a:srgbClr val="FFFF00"/>
                </a:solidFill>
              </a:rPr>
              <a:t> И невозможное возможно,</a:t>
            </a:r>
            <a:endParaRPr lang="ru-RU" dirty="0" smtClean="0">
              <a:solidFill>
                <a:srgbClr val="FFFF00"/>
              </a:solidFill>
            </a:endParaRPr>
          </a:p>
          <a:p>
            <a:pPr>
              <a:buNone/>
            </a:pPr>
            <a:r>
              <a:rPr lang="ru-RU" dirty="0" smtClean="0">
                <a:solidFill>
                  <a:srgbClr val="FFFF00"/>
                </a:solidFill>
              </a:rPr>
              <a:t>    </a:t>
            </a:r>
            <a:r>
              <a:rPr lang="ru-RU" b="1" dirty="0" smtClean="0">
                <a:solidFill>
                  <a:srgbClr val="FFFF00"/>
                </a:solidFill>
              </a:rPr>
              <a:t>Дорога долгая</a:t>
            </a:r>
            <a:r>
              <a:rPr lang="ru-RU" dirty="0" smtClean="0">
                <a:solidFill>
                  <a:srgbClr val="FFFF00"/>
                </a:solidFill>
              </a:rPr>
              <a:t> легка,     </a:t>
            </a:r>
          </a:p>
          <a:p>
            <a:pPr>
              <a:buNone/>
            </a:pPr>
            <a:r>
              <a:rPr lang="ru-RU" dirty="0" smtClean="0">
                <a:solidFill>
                  <a:srgbClr val="FFFF00"/>
                </a:solidFill>
              </a:rPr>
              <a:t>    Когда </a:t>
            </a:r>
            <a:r>
              <a:rPr lang="ru-RU" b="1" dirty="0" smtClean="0">
                <a:solidFill>
                  <a:srgbClr val="FFFF00"/>
                </a:solidFill>
              </a:rPr>
              <a:t>блеснет</a:t>
            </a:r>
            <a:r>
              <a:rPr lang="ru-RU" dirty="0" smtClean="0">
                <a:solidFill>
                  <a:srgbClr val="FFFF00"/>
                </a:solidFill>
              </a:rPr>
              <a:t> в </a:t>
            </a:r>
            <a:r>
              <a:rPr lang="ru-RU" b="1" dirty="0" smtClean="0">
                <a:solidFill>
                  <a:srgbClr val="FFFF00"/>
                </a:solidFill>
              </a:rPr>
              <a:t>дали дорожной  </a:t>
            </a:r>
            <a:endParaRPr lang="ru-RU" dirty="0" smtClean="0">
              <a:solidFill>
                <a:srgbClr val="FFFF00"/>
              </a:solidFill>
            </a:endParaRPr>
          </a:p>
          <a:p>
            <a:pPr>
              <a:buNone/>
            </a:pPr>
            <a:r>
              <a:rPr lang="ru-RU" b="1" dirty="0" smtClean="0">
                <a:solidFill>
                  <a:srgbClr val="FFFF00"/>
                </a:solidFill>
              </a:rPr>
              <a:t>    Мгновенный</a:t>
            </a:r>
            <a:r>
              <a:rPr lang="ru-RU" dirty="0" smtClean="0">
                <a:solidFill>
                  <a:srgbClr val="FFFF00"/>
                </a:solidFill>
              </a:rPr>
              <a:t> </a:t>
            </a:r>
            <a:r>
              <a:rPr lang="ru-RU" b="1" dirty="0" smtClean="0">
                <a:solidFill>
                  <a:srgbClr val="FFFF00"/>
                </a:solidFill>
              </a:rPr>
              <a:t>взор</a:t>
            </a:r>
            <a:r>
              <a:rPr lang="ru-RU" dirty="0" smtClean="0">
                <a:solidFill>
                  <a:srgbClr val="FFFF00"/>
                </a:solidFill>
              </a:rPr>
              <a:t> издалека… </a:t>
            </a:r>
            <a:r>
              <a:rPr lang="ru-RU" dirty="0" smtClean="0">
                <a:solidFill>
                  <a:srgbClr val="FF0000"/>
                </a:solidFill>
              </a:rPr>
              <a:t>                                                                </a:t>
            </a:r>
            <a:r>
              <a:rPr lang="ru-RU" dirty="0" smtClean="0">
                <a:solidFill>
                  <a:srgbClr val="92D050"/>
                </a:solidFill>
              </a:rPr>
              <a:t>( А. Блок  « Россия » )                   </a:t>
            </a:r>
          </a:p>
          <a:p>
            <a:pPr>
              <a:buNone/>
            </a:pPr>
            <a:r>
              <a:rPr lang="ru-RU" dirty="0" smtClean="0">
                <a:solidFill>
                  <a:srgbClr val="FF0000"/>
                </a:solidFill>
              </a:rPr>
              <a:t> </a:t>
            </a:r>
            <a:endParaRPr lang="ru-RU" dirty="0">
              <a:solidFill>
                <a:srgbClr val="FF0000"/>
              </a:solidFill>
            </a:endParaRPr>
          </a:p>
        </p:txBody>
      </p:sp>
    </p:spTree>
  </p:cSld>
  <p:clrMapOvr>
    <a:masterClrMapping/>
  </p:clrMapOvr>
  <p:transition spd="med">
    <p:circle/>
    <p:sndAc>
      <p:stSnd>
        <p:snd r:embed="rId2"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55000" lnSpcReduction="20000"/>
          </a:bodyPr>
          <a:lstStyle/>
          <a:p>
            <a:pPr>
              <a:buNone/>
            </a:pPr>
            <a:endParaRPr lang="ru-RU" dirty="0" smtClean="0"/>
          </a:p>
          <a:p>
            <a:pPr>
              <a:buNone/>
            </a:pPr>
            <a:r>
              <a:rPr lang="ru-RU" dirty="0" smtClean="0">
                <a:solidFill>
                  <a:srgbClr val="FFFF00"/>
                </a:solidFill>
              </a:rPr>
              <a:t>1)Наступило </a:t>
            </a:r>
            <a:r>
              <a:rPr lang="ru-RU" b="1" dirty="0" smtClean="0">
                <a:solidFill>
                  <a:srgbClr val="FFFF00"/>
                </a:solidFill>
              </a:rPr>
              <a:t>вечное мгновение</a:t>
            </a:r>
            <a:r>
              <a:rPr lang="ru-RU" dirty="0" smtClean="0">
                <a:solidFill>
                  <a:srgbClr val="FFFF00"/>
                </a:solidFill>
              </a:rPr>
              <a:t>. (И.А.Бунин)     (</a:t>
            </a:r>
            <a:r>
              <a:rPr lang="ru-RU" i="1" dirty="0" smtClean="0">
                <a:solidFill>
                  <a:srgbClr val="FFFF00"/>
                </a:solidFill>
              </a:rPr>
              <a:t>Оксюморон</a:t>
            </a:r>
            <a:r>
              <a:rPr lang="ru-RU" dirty="0" smtClean="0">
                <a:solidFill>
                  <a:srgbClr val="FFFF00"/>
                </a:solidFill>
              </a:rPr>
              <a:t>).</a:t>
            </a:r>
          </a:p>
          <a:p>
            <a:pPr>
              <a:buNone/>
            </a:pPr>
            <a:r>
              <a:rPr lang="ru-RU" dirty="0" smtClean="0">
                <a:solidFill>
                  <a:srgbClr val="00B0F0"/>
                </a:solidFill>
              </a:rPr>
              <a:t>2)</a:t>
            </a:r>
            <a:r>
              <a:rPr lang="ru-RU" b="1" dirty="0" smtClean="0">
                <a:solidFill>
                  <a:srgbClr val="00B0F0"/>
                </a:solidFill>
              </a:rPr>
              <a:t>Чёрный</a:t>
            </a:r>
            <a:r>
              <a:rPr lang="ru-RU" dirty="0" smtClean="0">
                <a:solidFill>
                  <a:srgbClr val="00B0F0"/>
                </a:solidFill>
              </a:rPr>
              <a:t> вечер </a:t>
            </a:r>
            <a:r>
              <a:rPr lang="ru-RU" b="1" dirty="0" smtClean="0">
                <a:solidFill>
                  <a:srgbClr val="00B0F0"/>
                </a:solidFill>
              </a:rPr>
              <a:t>– белый</a:t>
            </a:r>
            <a:r>
              <a:rPr lang="ru-RU" dirty="0" smtClean="0">
                <a:solidFill>
                  <a:srgbClr val="00B0F0"/>
                </a:solidFill>
              </a:rPr>
              <a:t> снег. (А.А.Блок «Двенадцать»)      (</a:t>
            </a:r>
            <a:r>
              <a:rPr lang="ru-RU" i="1" dirty="0" smtClean="0">
                <a:solidFill>
                  <a:srgbClr val="00B0F0"/>
                </a:solidFill>
              </a:rPr>
              <a:t>Антитеза</a:t>
            </a:r>
            <a:r>
              <a:rPr lang="ru-RU" dirty="0" smtClean="0">
                <a:solidFill>
                  <a:srgbClr val="00B0F0"/>
                </a:solidFill>
              </a:rPr>
              <a:t>).</a:t>
            </a:r>
          </a:p>
          <a:p>
            <a:pPr>
              <a:buNone/>
            </a:pPr>
            <a:r>
              <a:rPr lang="ru-RU" dirty="0" smtClean="0"/>
              <a:t>3)</a:t>
            </a:r>
            <a:r>
              <a:rPr lang="ru-RU" b="1" dirty="0" smtClean="0"/>
              <a:t>Ты и </a:t>
            </a:r>
            <a:r>
              <a:rPr lang="ru-RU" dirty="0" smtClean="0"/>
              <a:t>убогая,</a:t>
            </a:r>
          </a:p>
          <a:p>
            <a:pPr>
              <a:buNone/>
            </a:pPr>
            <a:r>
              <a:rPr lang="ru-RU" b="1" dirty="0" smtClean="0"/>
              <a:t>   Ты и </a:t>
            </a:r>
            <a:r>
              <a:rPr lang="ru-RU" dirty="0" smtClean="0"/>
              <a:t>обильная,</a:t>
            </a:r>
          </a:p>
          <a:p>
            <a:pPr>
              <a:buNone/>
            </a:pPr>
            <a:r>
              <a:rPr lang="ru-RU" b="1" dirty="0" smtClean="0"/>
              <a:t>   Ты и </a:t>
            </a:r>
            <a:r>
              <a:rPr lang="ru-RU" dirty="0" smtClean="0"/>
              <a:t>могучая,</a:t>
            </a:r>
            <a:r>
              <a:rPr lang="ru-RU" b="1" dirty="0" smtClean="0"/>
              <a:t> </a:t>
            </a:r>
            <a:endParaRPr lang="ru-RU" dirty="0" smtClean="0"/>
          </a:p>
          <a:p>
            <a:pPr>
              <a:buNone/>
            </a:pPr>
            <a:r>
              <a:rPr lang="ru-RU" b="1" dirty="0" smtClean="0"/>
              <a:t>   Ты и</a:t>
            </a:r>
            <a:r>
              <a:rPr lang="ru-RU" dirty="0" smtClean="0"/>
              <a:t> бессильная…                                         </a:t>
            </a:r>
          </a:p>
          <a:p>
            <a:pPr>
              <a:buNone/>
            </a:pPr>
            <a:r>
              <a:rPr lang="ru-RU" dirty="0" smtClean="0"/>
              <a:t>                           ( Н.А. Некрасов « Кому на Руси жить хорошо » )    (</a:t>
            </a:r>
            <a:r>
              <a:rPr lang="ru-RU" i="1" dirty="0" smtClean="0"/>
              <a:t>Анафора</a:t>
            </a:r>
            <a:r>
              <a:rPr lang="ru-RU" dirty="0" smtClean="0"/>
              <a:t>)</a:t>
            </a:r>
          </a:p>
          <a:p>
            <a:pPr>
              <a:buNone/>
            </a:pPr>
            <a:r>
              <a:rPr lang="ru-RU" dirty="0" smtClean="0">
                <a:solidFill>
                  <a:srgbClr val="FF9966"/>
                </a:solidFill>
              </a:rPr>
              <a:t>4)</a:t>
            </a:r>
            <a:r>
              <a:rPr lang="ru-RU" b="1" dirty="0" smtClean="0">
                <a:solidFill>
                  <a:srgbClr val="FF9966"/>
                </a:solidFill>
              </a:rPr>
              <a:t> И невозможное возможно,  </a:t>
            </a:r>
            <a:r>
              <a:rPr lang="ru-RU" dirty="0" smtClean="0">
                <a:solidFill>
                  <a:srgbClr val="FF9966"/>
                </a:solidFill>
              </a:rPr>
              <a:t>(</a:t>
            </a:r>
            <a:r>
              <a:rPr lang="ru-RU" i="1" dirty="0" smtClean="0">
                <a:solidFill>
                  <a:srgbClr val="FF9966"/>
                </a:solidFill>
              </a:rPr>
              <a:t>Оксюморон</a:t>
            </a:r>
            <a:r>
              <a:rPr lang="ru-RU" dirty="0" smtClean="0">
                <a:solidFill>
                  <a:srgbClr val="FF9966"/>
                </a:solidFill>
              </a:rPr>
              <a:t>)</a:t>
            </a:r>
          </a:p>
          <a:p>
            <a:pPr>
              <a:buNone/>
            </a:pPr>
            <a:r>
              <a:rPr lang="ru-RU" dirty="0" smtClean="0">
                <a:solidFill>
                  <a:srgbClr val="FF9966"/>
                </a:solidFill>
              </a:rPr>
              <a:t>    </a:t>
            </a:r>
            <a:r>
              <a:rPr lang="ru-RU" b="1" dirty="0" smtClean="0">
                <a:solidFill>
                  <a:srgbClr val="FF9966"/>
                </a:solidFill>
              </a:rPr>
              <a:t>Дорога долгая</a:t>
            </a:r>
            <a:r>
              <a:rPr lang="ru-RU" dirty="0" smtClean="0">
                <a:solidFill>
                  <a:srgbClr val="FF9966"/>
                </a:solidFill>
              </a:rPr>
              <a:t> легка,       (</a:t>
            </a:r>
            <a:r>
              <a:rPr lang="ru-RU" i="1" dirty="0" smtClean="0">
                <a:solidFill>
                  <a:srgbClr val="FF9966"/>
                </a:solidFill>
              </a:rPr>
              <a:t>Инверсия</a:t>
            </a:r>
            <a:r>
              <a:rPr lang="ru-RU" dirty="0" smtClean="0">
                <a:solidFill>
                  <a:srgbClr val="FF9966"/>
                </a:solidFill>
              </a:rPr>
              <a:t>)</a:t>
            </a:r>
          </a:p>
          <a:p>
            <a:pPr>
              <a:buNone/>
            </a:pPr>
            <a:r>
              <a:rPr lang="ru-RU" dirty="0" smtClean="0">
                <a:solidFill>
                  <a:srgbClr val="FF9966"/>
                </a:solidFill>
              </a:rPr>
              <a:t>    Когда </a:t>
            </a:r>
            <a:r>
              <a:rPr lang="ru-RU" b="1" dirty="0" smtClean="0">
                <a:solidFill>
                  <a:srgbClr val="FF9966"/>
                </a:solidFill>
              </a:rPr>
              <a:t>блеснет</a:t>
            </a:r>
            <a:r>
              <a:rPr lang="ru-RU" dirty="0" smtClean="0">
                <a:solidFill>
                  <a:srgbClr val="FF9966"/>
                </a:solidFill>
              </a:rPr>
              <a:t> в </a:t>
            </a:r>
            <a:r>
              <a:rPr lang="ru-RU" b="1" dirty="0" smtClean="0">
                <a:solidFill>
                  <a:srgbClr val="FF9966"/>
                </a:solidFill>
              </a:rPr>
              <a:t>дали дорожной  </a:t>
            </a:r>
            <a:r>
              <a:rPr lang="ru-RU" i="1" dirty="0" smtClean="0">
                <a:solidFill>
                  <a:srgbClr val="FF9966"/>
                </a:solidFill>
              </a:rPr>
              <a:t>(Инверсия)</a:t>
            </a:r>
            <a:endParaRPr lang="ru-RU" dirty="0" smtClean="0">
              <a:solidFill>
                <a:srgbClr val="FF9966"/>
              </a:solidFill>
            </a:endParaRPr>
          </a:p>
          <a:p>
            <a:pPr>
              <a:buNone/>
            </a:pPr>
            <a:r>
              <a:rPr lang="ru-RU" b="1" dirty="0" smtClean="0">
                <a:solidFill>
                  <a:srgbClr val="FF9966"/>
                </a:solidFill>
              </a:rPr>
              <a:t>    Мгновенный</a:t>
            </a:r>
            <a:r>
              <a:rPr lang="ru-RU" dirty="0" smtClean="0">
                <a:solidFill>
                  <a:srgbClr val="FF9966"/>
                </a:solidFill>
              </a:rPr>
              <a:t> </a:t>
            </a:r>
            <a:r>
              <a:rPr lang="ru-RU" b="1" dirty="0" smtClean="0">
                <a:solidFill>
                  <a:srgbClr val="FF9966"/>
                </a:solidFill>
              </a:rPr>
              <a:t>взор</a:t>
            </a:r>
            <a:r>
              <a:rPr lang="ru-RU" dirty="0" smtClean="0">
                <a:solidFill>
                  <a:srgbClr val="FF9966"/>
                </a:solidFill>
              </a:rPr>
              <a:t> издалека…     </a:t>
            </a:r>
            <a:r>
              <a:rPr lang="ru-RU" i="1" dirty="0" smtClean="0">
                <a:solidFill>
                  <a:srgbClr val="FF9966"/>
                </a:solidFill>
              </a:rPr>
              <a:t>(Метафора</a:t>
            </a:r>
            <a:r>
              <a:rPr lang="ru-RU" dirty="0" smtClean="0">
                <a:solidFill>
                  <a:srgbClr val="FF9966"/>
                </a:solidFill>
              </a:rPr>
              <a:t>) (</a:t>
            </a:r>
            <a:r>
              <a:rPr lang="ru-RU" i="1" dirty="0" smtClean="0">
                <a:solidFill>
                  <a:srgbClr val="FF9966"/>
                </a:solidFill>
              </a:rPr>
              <a:t>эпитет</a:t>
            </a:r>
            <a:r>
              <a:rPr lang="ru-RU" dirty="0" smtClean="0">
                <a:solidFill>
                  <a:srgbClr val="FF9966"/>
                </a:solidFill>
              </a:rPr>
              <a:t>)                             </a:t>
            </a:r>
          </a:p>
          <a:p>
            <a:pPr>
              <a:buNone/>
            </a:pPr>
            <a:r>
              <a:rPr lang="ru-RU" dirty="0" smtClean="0">
                <a:solidFill>
                  <a:srgbClr val="FF9966"/>
                </a:solidFill>
              </a:rPr>
              <a:t>      ( А. Блок  « Россия » )  </a:t>
            </a:r>
            <a:r>
              <a:rPr lang="ru-RU" dirty="0" smtClean="0"/>
              <a:t>            </a:t>
            </a:r>
          </a:p>
          <a:p>
            <a:pPr>
              <a:buNone/>
            </a:pPr>
            <a:r>
              <a:rPr lang="ru-RU" dirty="0" smtClean="0"/>
              <a:t> </a:t>
            </a:r>
            <a:endParaRPr lang="ru-RU" dirty="0"/>
          </a:p>
        </p:txBody>
      </p:sp>
    </p:spTree>
  </p:cSld>
  <p:clrMapOvr>
    <a:masterClrMapping/>
  </p:clrMapOvr>
  <p:transition spd="med">
    <p:circle/>
    <p:sndAc>
      <p:stSnd>
        <p:snd r:embed="rId2" name="chimes.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dirty="0" smtClean="0">
                <a:solidFill>
                  <a:srgbClr val="9933FF"/>
                </a:solidFill>
                <a:latin typeface="Times New Roman" pitchFamily="18" charset="0"/>
                <a:cs typeface="Times New Roman" pitchFamily="18" charset="0"/>
              </a:rPr>
              <a:t>Find stylistic devices and expressive means in next texts</a:t>
            </a:r>
            <a:endParaRPr lang="ru-RU" sz="3200" dirty="0">
              <a:solidFill>
                <a:srgbClr val="9933FF"/>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1643026"/>
            <a:ext cx="8258204" cy="5214974"/>
          </a:xfrm>
        </p:spPr>
        <p:txBody>
          <a:bodyPr>
            <a:normAutofit fontScale="62500" lnSpcReduction="20000"/>
          </a:bodyPr>
          <a:lstStyle/>
          <a:p>
            <a:pPr lvl="0">
              <a:buNone/>
            </a:pPr>
            <a:endParaRPr lang="ru-RU" dirty="0" smtClean="0"/>
          </a:p>
          <a:p>
            <a:r>
              <a:rPr lang="en-US" u="sng" dirty="0" smtClean="0">
                <a:hlinkClick r:id="rId3"/>
              </a:rPr>
              <a:t>Computers and INTERNET</a:t>
            </a:r>
            <a:r>
              <a:rPr lang="en-US" dirty="0" smtClean="0"/>
              <a:t>)</a:t>
            </a:r>
            <a:endParaRPr lang="ru-RU" dirty="0" smtClean="0"/>
          </a:p>
          <a:p>
            <a:r>
              <a:rPr lang="en-US" dirty="0" smtClean="0"/>
              <a:t>  It is strange to think that one of </a:t>
            </a:r>
            <a:r>
              <a:rPr lang="en-US" b="1" dirty="0" smtClean="0"/>
              <a:t>the most powerful and richest businesses</a:t>
            </a:r>
            <a:r>
              <a:rPr lang="en-US" dirty="0" smtClean="0"/>
              <a:t> in the world is a bit more than 30 years old. I mean computer business. Computers are widely used in offices, banks, educational institutions and in households.</a:t>
            </a:r>
            <a:endParaRPr lang="ru-RU" dirty="0" smtClean="0"/>
          </a:p>
          <a:p>
            <a:r>
              <a:rPr lang="en-US" dirty="0" smtClean="0"/>
              <a:t>I’ve also got a computer. I use it all the time: as a typewriter and address book, for playing games, listening to music, watching films. Besides I can go on Internet and discover everything about anything. It is a </a:t>
            </a:r>
            <a:r>
              <a:rPr lang="en-US" b="1" i="1" dirty="0" smtClean="0"/>
              <a:t>brilliant source</a:t>
            </a:r>
            <a:r>
              <a:rPr lang="en-US" dirty="0" smtClean="0"/>
              <a:t> of information. </a:t>
            </a:r>
            <a:endParaRPr lang="ru-RU" dirty="0" smtClean="0"/>
          </a:p>
          <a:p>
            <a:r>
              <a:rPr lang="en-US" dirty="0" smtClean="0"/>
              <a:t>Though my parents say I can’t rely on all the Internet information because I don’t know where it’s coming from, computer is </a:t>
            </a:r>
            <a:r>
              <a:rPr lang="en-US" b="1" dirty="0" smtClean="0"/>
              <a:t>a beautiful monster</a:t>
            </a:r>
            <a:r>
              <a:rPr lang="en-US" dirty="0" smtClean="0"/>
              <a:t>… More than that, psychologists now recognize a new illness caused by computers: Internet Addiction Syndrome (IAS). It is similar to gambling, smoking, drinking. Many users spend up to 40 hours a week on the Internet. </a:t>
            </a:r>
            <a:r>
              <a:rPr lang="en-US" b="1" dirty="0" smtClean="0"/>
              <a:t>All this results in broken relationships and job losses and  financial ruin and even suicide</a:t>
            </a:r>
            <a:r>
              <a:rPr lang="en-US" dirty="0" smtClean="0"/>
              <a:t>.</a:t>
            </a:r>
            <a:endParaRPr lang="ru-RU" dirty="0" smtClean="0"/>
          </a:p>
          <a:p>
            <a:r>
              <a:rPr lang="en-US" dirty="0" smtClean="0"/>
              <a:t> </a:t>
            </a:r>
            <a:endParaRPr lang="ru-RU" dirty="0" smtClean="0"/>
          </a:p>
          <a:p>
            <a:pPr lvl="0"/>
            <a:endParaRPr lang="ru-RU" dirty="0" smtClean="0"/>
          </a:p>
          <a:p>
            <a:endParaRPr lang="ru-RU" dirty="0"/>
          </a:p>
        </p:txBody>
      </p:sp>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57356" y="274638"/>
            <a:ext cx="5214974" cy="1143000"/>
          </a:xfrm>
        </p:spPr>
        <p:txBody>
          <a:bodyPr>
            <a:normAutofit fontScale="90000"/>
          </a:bodyPr>
          <a:lstStyle/>
          <a:p>
            <a:pPr algn="ctr"/>
            <a:r>
              <a:rPr lang="en-US" sz="3200" u="sng" dirty="0" smtClean="0">
                <a:hlinkClick r:id="rId3"/>
              </a:rPr>
              <a:t>A car is</a:t>
            </a:r>
            <a:r>
              <a:rPr lang="en-US" sz="3200" u="sng" dirty="0" smtClean="0"/>
              <a:t> </a:t>
            </a:r>
            <a:r>
              <a:rPr lang="en-US" sz="3200" u="sng" dirty="0" smtClean="0">
                <a:hlinkClick r:id="rId3"/>
              </a:rPr>
              <a:t>the most important invention in</a:t>
            </a:r>
            <a:r>
              <a:rPr lang="ru-RU" sz="3200" dirty="0" smtClean="0"/>
              <a:t/>
            </a:r>
            <a:br>
              <a:rPr lang="ru-RU" sz="3200" dirty="0" smtClean="0"/>
            </a:br>
            <a:endParaRPr lang="ru-RU" sz="3200" dirty="0">
              <a:solidFill>
                <a:srgbClr val="9933FF"/>
              </a:solidFill>
              <a:latin typeface="Times New Roman" pitchFamily="18" charset="0"/>
              <a:cs typeface="Times New Roman" pitchFamily="18" charset="0"/>
            </a:endParaRPr>
          </a:p>
        </p:txBody>
      </p:sp>
      <p:sp>
        <p:nvSpPr>
          <p:cNvPr id="7" name="Содержимое 6"/>
          <p:cNvSpPr>
            <a:spLocks noGrp="1"/>
          </p:cNvSpPr>
          <p:nvPr>
            <p:ph idx="1"/>
          </p:nvPr>
        </p:nvSpPr>
        <p:spPr>
          <a:xfrm>
            <a:off x="1928794" y="1857364"/>
            <a:ext cx="4714908" cy="2471742"/>
          </a:xfrm>
        </p:spPr>
        <p:txBody>
          <a:bodyPr>
            <a:normAutofit fontScale="25000" lnSpcReduction="20000"/>
          </a:bodyPr>
          <a:lstStyle/>
          <a:p>
            <a:pPr>
              <a:buNone/>
            </a:pPr>
            <a:r>
              <a:rPr lang="en-US" dirty="0" smtClean="0"/>
              <a:t>		</a:t>
            </a:r>
            <a:endParaRPr lang="en-US" sz="6600" u="sng" dirty="0" smtClean="0">
              <a:hlinkClick r:id="rId3"/>
            </a:endParaRPr>
          </a:p>
          <a:p>
            <a:pPr>
              <a:buNone/>
            </a:pPr>
            <a:r>
              <a:rPr lang="en-US" sz="6600" dirty="0" smtClean="0"/>
              <a:t>A car is one of the most useful inventions in our life. The world’s first petrol-driven car was produced by </a:t>
            </a:r>
            <a:r>
              <a:rPr lang="en-US" sz="6600" b="1" dirty="0" smtClean="0"/>
              <a:t>magnificent </a:t>
            </a:r>
            <a:r>
              <a:rPr lang="en-US" sz="6600" dirty="0" smtClean="0"/>
              <a:t>Karl Benz in Germany in 1885. The first Russian automobile was designed by </a:t>
            </a:r>
            <a:r>
              <a:rPr lang="en-US" sz="6600" dirty="0" err="1" smtClean="0"/>
              <a:t>P.A.Frez</a:t>
            </a:r>
            <a:r>
              <a:rPr lang="en-US" sz="6600" dirty="0" smtClean="0"/>
              <a:t> and </a:t>
            </a:r>
            <a:r>
              <a:rPr lang="en-US" sz="6600" dirty="0" err="1" smtClean="0"/>
              <a:t>E.A.Yakovlev</a:t>
            </a:r>
            <a:r>
              <a:rPr lang="en-US" sz="6600" dirty="0" smtClean="0"/>
              <a:t>. It had been built by May 1896.</a:t>
            </a:r>
            <a:r>
              <a:rPr lang="ru-RU" sz="6600" dirty="0" smtClean="0"/>
              <a:t/>
            </a:r>
            <a:br>
              <a:rPr lang="ru-RU" sz="6600" dirty="0" smtClean="0"/>
            </a:br>
            <a:r>
              <a:rPr lang="en-US" sz="6600" dirty="0" smtClean="0"/>
              <a:t>An American technological genius Henry Ford built an automobile which had a speed of 25 miles per hour in 1896. He established the Ford Motor Company and first used an assembly line. It was a revolution in cars production. </a:t>
            </a:r>
            <a:r>
              <a:rPr lang="en-US" sz="6600" b="1" i="1" dirty="0" smtClean="0"/>
              <a:t>Oh, he was a God of automobiles!!! </a:t>
            </a:r>
            <a:r>
              <a:rPr lang="en-US" sz="6600" dirty="0" smtClean="0"/>
              <a:t>Henry Ford had more than 1 billion US dollars and spent more than 40 million dollars on charities .Nowadays people couldn’t possibly live without cars.</a:t>
            </a:r>
            <a:r>
              <a:rPr lang="ru-RU" sz="6600" dirty="0" smtClean="0"/>
              <a:t/>
            </a:r>
            <a:br>
              <a:rPr lang="ru-RU" sz="6600" dirty="0" smtClean="0"/>
            </a:br>
            <a:endParaRPr lang="ru-RU" sz="6400" dirty="0">
              <a:latin typeface="Times New Roman" pitchFamily="18" charset="0"/>
              <a:cs typeface="Times New Roman" pitchFamily="18" charset="0"/>
            </a:endParaRPr>
          </a:p>
        </p:txBody>
      </p:sp>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heel(4)">
                                      <p:cBhvr>
                                        <p:cTn id="13" dur="20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heel(4)">
                                      <p:cBhvr>
                                        <p:cTn id="18"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786050" y="357166"/>
            <a:ext cx="5643602" cy="1143000"/>
          </a:xfrm>
        </p:spPr>
        <p:txBody>
          <a:bodyPr>
            <a:normAutofit/>
          </a:bodyPr>
          <a:lstStyle/>
          <a:p>
            <a:pPr algn="ctr"/>
            <a:r>
              <a:rPr lang="en-US" sz="3200" dirty="0" smtClean="0">
                <a:solidFill>
                  <a:srgbClr val="9933FF"/>
                </a:solidFill>
                <a:latin typeface="Times New Roman" pitchFamily="18" charset="0"/>
                <a:cs typeface="Times New Roman" pitchFamily="18" charset="0"/>
              </a:rPr>
              <a:t>Karl Friedrich Benz</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(1844 – 1929)</a:t>
            </a:r>
            <a:endParaRPr lang="ru-RU" sz="3200" dirty="0">
              <a:solidFill>
                <a:srgbClr val="9933FF"/>
              </a:solidFill>
              <a:latin typeface="Times New Roman" pitchFamily="18" charset="0"/>
              <a:cs typeface="Times New Roman" pitchFamily="18" charset="0"/>
            </a:endParaRPr>
          </a:p>
        </p:txBody>
      </p:sp>
      <p:sp>
        <p:nvSpPr>
          <p:cNvPr id="8" name="Содержимое 7"/>
          <p:cNvSpPr>
            <a:spLocks noGrp="1"/>
          </p:cNvSpPr>
          <p:nvPr>
            <p:ph idx="1"/>
          </p:nvPr>
        </p:nvSpPr>
        <p:spPr>
          <a:xfrm>
            <a:off x="2714612" y="2285992"/>
            <a:ext cx="5572164" cy="1785950"/>
          </a:xfrm>
        </p:spPr>
        <p:txBody>
          <a:bodyPr>
            <a:normAutofit/>
          </a:bodyPr>
          <a:lstStyle/>
          <a:p>
            <a:pPr>
              <a:buNone/>
            </a:pPr>
            <a:r>
              <a:rPr lang="en-US" dirty="0" smtClean="0"/>
              <a:t>	</a:t>
            </a:r>
            <a:r>
              <a:rPr lang="en-US" sz="23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Karl Friedrich Benz was a German engine designer and automobile engineer, generally regarded as the inventor of the petrol-powered automobile and pioneering founder of the automobile manufacturer, Mercedes-Benz.</a:t>
            </a:r>
            <a:endParaRPr lang="ru-RU" sz="2000" dirty="0" smtClean="0">
              <a:latin typeface="Times New Roman" pitchFamily="18" charset="0"/>
              <a:cs typeface="Times New Roman" pitchFamily="18" charset="0"/>
            </a:endParaRPr>
          </a:p>
          <a:p>
            <a:endParaRPr lang="ru-RU" dirty="0"/>
          </a:p>
        </p:txBody>
      </p:sp>
      <p:pic>
        <p:nvPicPr>
          <p:cNvPr id="3" name="Picture 12" descr="C:\Documents and Settings\user\Рабочий стол\11.jpeg"/>
          <p:cNvPicPr>
            <a:picLocks noChangeAspect="1" noChangeArrowheads="1"/>
          </p:cNvPicPr>
          <p:nvPr/>
        </p:nvPicPr>
        <p:blipFill>
          <a:blip r:embed="rId3"/>
          <a:srcRect l="2509" t="1928" r="5017" b="1928"/>
          <a:stretch>
            <a:fillRect/>
          </a:stretch>
        </p:blipFill>
        <p:spPr bwMode="auto">
          <a:xfrm>
            <a:off x="571472" y="857232"/>
            <a:ext cx="2000264" cy="2705337"/>
          </a:xfrm>
          <a:prstGeom prst="rect">
            <a:avLst/>
          </a:prstGeom>
          <a:noFill/>
        </p:spPr>
      </p:pic>
      <p:pic>
        <p:nvPicPr>
          <p:cNvPr id="4" name="Picture 15" descr="C:\Documents and Settings\user\Рабочий стол\14.jpeg"/>
          <p:cNvPicPr>
            <a:picLocks noChangeAspect="1" noChangeArrowheads="1"/>
          </p:cNvPicPr>
          <p:nvPr/>
        </p:nvPicPr>
        <p:blipFill>
          <a:blip r:embed="rId4"/>
          <a:srcRect/>
          <a:stretch>
            <a:fillRect/>
          </a:stretch>
        </p:blipFill>
        <p:spPr bwMode="auto">
          <a:xfrm>
            <a:off x="6858016" y="4857760"/>
            <a:ext cx="1871548" cy="1509715"/>
          </a:xfrm>
          <a:prstGeom prst="rect">
            <a:avLst/>
          </a:prstGeom>
          <a:noFill/>
        </p:spPr>
      </p:pic>
      <p:pic>
        <p:nvPicPr>
          <p:cNvPr id="5" name="Picture 13" descr="C:\Documents and Settings\user\Рабочий стол\12.jpeg"/>
          <p:cNvPicPr>
            <a:picLocks noChangeAspect="1" noChangeArrowheads="1"/>
          </p:cNvPicPr>
          <p:nvPr/>
        </p:nvPicPr>
        <p:blipFill>
          <a:blip r:embed="rId5"/>
          <a:srcRect/>
          <a:stretch>
            <a:fillRect/>
          </a:stretch>
        </p:blipFill>
        <p:spPr bwMode="auto">
          <a:xfrm>
            <a:off x="857224" y="4786322"/>
            <a:ext cx="1928826" cy="1543061"/>
          </a:xfrm>
          <a:prstGeom prst="rect">
            <a:avLst/>
          </a:prstGeom>
          <a:noFill/>
        </p:spPr>
      </p:pic>
      <p:pic>
        <p:nvPicPr>
          <p:cNvPr id="6" name="Picture 16" descr="C:\Documents and Settings\user\Рабочий стол\15.jpeg"/>
          <p:cNvPicPr>
            <a:picLocks noChangeAspect="1" noChangeArrowheads="1"/>
          </p:cNvPicPr>
          <p:nvPr/>
        </p:nvPicPr>
        <p:blipFill>
          <a:blip r:embed="rId6"/>
          <a:srcRect/>
          <a:stretch>
            <a:fillRect/>
          </a:stretch>
        </p:blipFill>
        <p:spPr bwMode="auto">
          <a:xfrm>
            <a:off x="4214810" y="5357826"/>
            <a:ext cx="1134120" cy="847726"/>
          </a:xfrm>
          <a:prstGeom prst="rect">
            <a:avLst/>
          </a:prstGeom>
          <a:noFill/>
        </p:spPr>
      </p:pic>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heel(4)">
                                      <p:cBhvr>
                                        <p:cTn id="18" dur="20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0.70"/>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1000" fill="hold"/>
                                        <p:tgtEl>
                                          <p:spTgt spid="6"/>
                                        </p:tgtEl>
                                        <p:attrNameLst>
                                          <p:attrName>ppt_x</p:attrName>
                                        </p:attrNameLst>
                                      </p:cBhvr>
                                      <p:tavLst>
                                        <p:tav tm="0">
                                          <p:val>
                                            <p:strVal val="#ppt_x"/>
                                          </p:val>
                                        </p:tav>
                                        <p:tav tm="100000">
                                          <p:val>
                                            <p:strVal val="#ppt_x"/>
                                          </p:val>
                                        </p:tav>
                                      </p:tavLst>
                                    </p:anim>
                                    <p:anim calcmode="lin" valueType="num">
                                      <p:cBhvr additive="base">
                                        <p:cTn id="3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Documents and Settings\user\Рабочий стол\6.jpeg"/>
          <p:cNvPicPr>
            <a:picLocks noChangeAspect="1" noChangeArrowheads="1"/>
          </p:cNvPicPr>
          <p:nvPr/>
        </p:nvPicPr>
        <p:blipFill>
          <a:blip r:embed="rId3"/>
          <a:srcRect l="540" t="289" r="733" b="434"/>
          <a:stretch>
            <a:fillRect/>
          </a:stretch>
        </p:blipFill>
        <p:spPr bwMode="auto">
          <a:xfrm>
            <a:off x="357158" y="1071546"/>
            <a:ext cx="1410556" cy="1891259"/>
          </a:xfrm>
          <a:prstGeom prst="rect">
            <a:avLst/>
          </a:prstGeom>
          <a:noFill/>
        </p:spPr>
      </p:pic>
      <p:pic>
        <p:nvPicPr>
          <p:cNvPr id="1032" name="Picture 8" descr="C:\Documents and Settings\user\Рабочий стол\7.jpeg"/>
          <p:cNvPicPr>
            <a:picLocks noChangeAspect="1" noChangeArrowheads="1"/>
          </p:cNvPicPr>
          <p:nvPr/>
        </p:nvPicPr>
        <p:blipFill>
          <a:blip r:embed="rId4"/>
          <a:srcRect/>
          <a:stretch>
            <a:fillRect/>
          </a:stretch>
        </p:blipFill>
        <p:spPr bwMode="auto">
          <a:xfrm>
            <a:off x="3714744" y="4786322"/>
            <a:ext cx="1928826" cy="1325248"/>
          </a:xfrm>
          <a:prstGeom prst="rect">
            <a:avLst/>
          </a:prstGeom>
          <a:noFill/>
        </p:spPr>
      </p:pic>
      <p:pic>
        <p:nvPicPr>
          <p:cNvPr id="18" name="Рисунок 17" descr="159989_m.jpg"/>
          <p:cNvPicPr>
            <a:picLocks noChangeAspect="1"/>
          </p:cNvPicPr>
          <p:nvPr/>
        </p:nvPicPr>
        <p:blipFill>
          <a:blip r:embed="rId5"/>
          <a:srcRect l="3150" t="1256" r="22677" b="7115"/>
          <a:stretch>
            <a:fillRect/>
          </a:stretch>
        </p:blipFill>
        <p:spPr>
          <a:xfrm>
            <a:off x="7215206" y="4286256"/>
            <a:ext cx="1430673" cy="2078045"/>
          </a:xfrm>
          <a:prstGeom prst="rect">
            <a:avLst/>
          </a:prstGeom>
        </p:spPr>
      </p:pic>
      <p:sp>
        <p:nvSpPr>
          <p:cNvPr id="19" name="Заголовок 18"/>
          <p:cNvSpPr>
            <a:spLocks noGrp="1"/>
          </p:cNvSpPr>
          <p:nvPr>
            <p:ph type="title"/>
          </p:nvPr>
        </p:nvSpPr>
        <p:spPr/>
        <p:txBody>
          <a:bodyPr>
            <a:normAutofit/>
          </a:bodyPr>
          <a:lstStyle/>
          <a:p>
            <a:pPr algn="ctr"/>
            <a:r>
              <a:rPr lang="en-US" sz="3200" dirty="0" smtClean="0">
                <a:solidFill>
                  <a:srgbClr val="9933FF"/>
                </a:solidFill>
                <a:latin typeface="Times New Roman" pitchFamily="18" charset="0"/>
                <a:cs typeface="Times New Roman" pitchFamily="18" charset="0"/>
              </a:rPr>
              <a:t>Sergey </a:t>
            </a:r>
            <a:r>
              <a:rPr lang="en-US" sz="3200" dirty="0" err="1" smtClean="0">
                <a:solidFill>
                  <a:srgbClr val="9933FF"/>
                </a:solidFill>
                <a:latin typeface="Times New Roman" pitchFamily="18" charset="0"/>
                <a:cs typeface="Times New Roman" pitchFamily="18" charset="0"/>
              </a:rPr>
              <a:t>Pavlovich</a:t>
            </a:r>
            <a:r>
              <a:rPr lang="en-US" sz="3200" dirty="0" smtClean="0">
                <a:solidFill>
                  <a:srgbClr val="9933FF"/>
                </a:solidFill>
                <a:latin typeface="Times New Roman" pitchFamily="18" charset="0"/>
                <a:cs typeface="Times New Roman" pitchFamily="18" charset="0"/>
              </a:rPr>
              <a:t> </a:t>
            </a:r>
            <a:r>
              <a:rPr lang="en-US" sz="3200" dirty="0" err="1" smtClean="0">
                <a:solidFill>
                  <a:srgbClr val="9933FF"/>
                </a:solidFill>
                <a:latin typeface="Times New Roman" pitchFamily="18" charset="0"/>
                <a:cs typeface="Times New Roman" pitchFamily="18" charset="0"/>
              </a:rPr>
              <a:t>Korolyov</a:t>
            </a:r>
            <a:r>
              <a:rPr lang="en-US" sz="3200" dirty="0" smtClean="0">
                <a:solidFill>
                  <a:srgbClr val="9933FF"/>
                </a:solidFill>
                <a:latin typeface="Times New Roman" pitchFamily="18" charset="0"/>
                <a:cs typeface="Times New Roman" pitchFamily="18" charset="0"/>
              </a:rPr>
              <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(1907 – 1966)</a:t>
            </a:r>
            <a:endParaRPr lang="ru-RU" sz="3200" dirty="0">
              <a:solidFill>
                <a:srgbClr val="9933FF"/>
              </a:solidFill>
              <a:latin typeface="Times New Roman" pitchFamily="18" charset="0"/>
              <a:cs typeface="Times New Roman" pitchFamily="18" charset="0"/>
            </a:endParaRPr>
          </a:p>
        </p:txBody>
      </p:sp>
      <p:sp>
        <p:nvSpPr>
          <p:cNvPr id="20" name="Содержимое 19"/>
          <p:cNvSpPr>
            <a:spLocks noGrp="1"/>
          </p:cNvSpPr>
          <p:nvPr>
            <p:ph idx="1"/>
          </p:nvPr>
        </p:nvSpPr>
        <p:spPr>
          <a:xfrm>
            <a:off x="1571604" y="2285992"/>
            <a:ext cx="5572164" cy="2143140"/>
          </a:xfrm>
        </p:spPr>
        <p:txBody>
          <a:bodyPr>
            <a:normAutofit/>
          </a:bodyPr>
          <a:lstStyle/>
          <a:p>
            <a:pPr>
              <a:buNone/>
            </a:pPr>
            <a:r>
              <a:rPr lang="en-US" sz="1600" dirty="0" smtClean="0"/>
              <a:t>	</a:t>
            </a:r>
            <a:r>
              <a:rPr lang="en-US" sz="2000" dirty="0" smtClean="0">
                <a:latin typeface="Times New Roman" pitchFamily="18" charset="0"/>
                <a:cs typeface="Times New Roman" pitchFamily="18" charset="0"/>
              </a:rPr>
              <a:t>	Sergey </a:t>
            </a:r>
            <a:r>
              <a:rPr lang="en-US" sz="2000" dirty="0" err="1" smtClean="0">
                <a:latin typeface="Times New Roman" pitchFamily="18" charset="0"/>
                <a:cs typeface="Times New Roman" pitchFamily="18" charset="0"/>
              </a:rPr>
              <a:t>Pavlovich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Korolyov</a:t>
            </a:r>
            <a:r>
              <a:rPr lang="en-US" sz="2000" dirty="0" smtClean="0">
                <a:latin typeface="Times New Roman" pitchFamily="18" charset="0"/>
                <a:cs typeface="Times New Roman" pitchFamily="18" charset="0"/>
              </a:rPr>
              <a:t> was the head Soviet rocket engineer and designer during the Space Race between the United States and the Soviet Union in the 1950s and 1960s. He is considered by many as the father of practical astronautics.</a:t>
            </a:r>
            <a:endParaRPr lang="ru-RU" sz="2000" dirty="0" smtClean="0">
              <a:latin typeface="Times New Roman" pitchFamily="18" charset="0"/>
              <a:cs typeface="Times New Roman" pitchFamily="18" charset="0"/>
            </a:endParaRPr>
          </a:p>
        </p:txBody>
      </p:sp>
      <p:pic>
        <p:nvPicPr>
          <p:cNvPr id="7" name="Picture 14" descr="C:\Documents and Settings\user\Рабочий стол\НЛО.gif"/>
          <p:cNvPicPr>
            <a:picLocks noChangeAspect="1" noChangeArrowheads="1" noCrop="1"/>
          </p:cNvPicPr>
          <p:nvPr/>
        </p:nvPicPr>
        <p:blipFill>
          <a:blip r:embed="rId6"/>
          <a:srcRect/>
          <a:stretch>
            <a:fillRect/>
          </a:stretch>
        </p:blipFill>
        <p:spPr bwMode="auto">
          <a:xfrm>
            <a:off x="428596" y="4714884"/>
            <a:ext cx="2214578" cy="1413560"/>
          </a:xfrm>
          <a:prstGeom prst="rect">
            <a:avLst/>
          </a:prstGeom>
          <a:noFill/>
        </p:spPr>
      </p:pic>
      <p:pic>
        <p:nvPicPr>
          <p:cNvPr id="8" name="Picture 15" descr="C:\Documents and Settings\user\Рабочий стол\05.gif"/>
          <p:cNvPicPr>
            <a:picLocks noChangeAspect="1" noChangeArrowheads="1" noCrop="1"/>
          </p:cNvPicPr>
          <p:nvPr/>
        </p:nvPicPr>
        <p:blipFill>
          <a:blip r:embed="rId7"/>
          <a:srcRect/>
          <a:stretch>
            <a:fillRect/>
          </a:stretch>
        </p:blipFill>
        <p:spPr bwMode="auto">
          <a:xfrm>
            <a:off x="7433092" y="1000108"/>
            <a:ext cx="1229626" cy="1214446"/>
          </a:xfrm>
          <a:prstGeom prst="rect">
            <a:avLst/>
          </a:prstGeom>
          <a:noFill/>
        </p:spPr>
      </p:pic>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1+#ppt_w/2"/>
                                          </p:val>
                                        </p:tav>
                                        <p:tav tm="100000">
                                          <p:val>
                                            <p:strVal val="#ppt_x"/>
                                          </p:val>
                                        </p:tav>
                                      </p:tavLst>
                                    </p:anim>
                                    <p:anim calcmode="lin" valueType="num">
                                      <p:cBhvr additive="base">
                                        <p:cTn id="8" dur="2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dissolve">
                                      <p:cBhvr>
                                        <p:cTn id="13" dur="1000"/>
                                        <p:tgtEl>
                                          <p:spTgt spid="103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heel(4)">
                                      <p:cBhvr>
                                        <p:cTn id="18" dur="2000"/>
                                        <p:tgtEl>
                                          <p:spTgt spid="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to="" calcmode="lin" valueType="num">
                                      <p:cBhvr>
                                        <p:cTn id="23" dur="1" fill="hold"/>
                                        <p:tgtEl>
                                          <p:spTgt spid="18"/>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32"/>
                                        </p:tgtEl>
                                        <p:attrNameLst>
                                          <p:attrName>style.visibility</p:attrName>
                                        </p:attrNameLst>
                                      </p:cBhvr>
                                      <p:to>
                                        <p:strVal val="visible"/>
                                      </p:to>
                                    </p:set>
                                    <p:animEffect transition="in" filter="wipe(down)">
                                      <p:cBhvr>
                                        <p:cTn id="33" dur="1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_24426_49a18d1a_XL.jpeg"/>
          <p:cNvPicPr>
            <a:picLocks noGrp="1" noChangeAspect="1"/>
          </p:cNvPicPr>
          <p:nvPr>
            <p:ph idx="1"/>
          </p:nvPr>
        </p:nvPicPr>
        <p:blipFill>
          <a:blip r:embed="rId3"/>
          <a:stretch>
            <a:fillRect/>
          </a:stretch>
        </p:blipFill>
        <p:spPr>
          <a:xfrm>
            <a:off x="869192" y="1600200"/>
            <a:ext cx="6643615" cy="452596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circle/>
    <p:sndAc>
      <p:stSnd>
        <p:snd r:embed="rId2" name="chimes.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Ответы</a:t>
            </a:r>
            <a:endParaRPr lang="ru-RU" dirty="0">
              <a:solidFill>
                <a:srgbClr val="C00000"/>
              </a:solidFill>
            </a:endParaRPr>
          </a:p>
        </p:txBody>
      </p:sp>
      <p:sp>
        <p:nvSpPr>
          <p:cNvPr id="3" name="Содержимое 2"/>
          <p:cNvSpPr>
            <a:spLocks noGrp="1"/>
          </p:cNvSpPr>
          <p:nvPr>
            <p:ph idx="1"/>
          </p:nvPr>
        </p:nvSpPr>
        <p:spPr/>
        <p:txBody>
          <a:bodyPr>
            <a:normAutofit/>
          </a:bodyPr>
          <a:lstStyle/>
          <a:p>
            <a:r>
              <a:rPr lang="ru-RU" sz="8800" b="1" i="1" dirty="0" smtClean="0">
                <a:solidFill>
                  <a:srgbClr val="6699FF"/>
                </a:solidFill>
              </a:rPr>
              <a:t>1,8,9,3</a:t>
            </a:r>
            <a:endParaRPr lang="ru-RU" sz="8800" dirty="0">
              <a:solidFill>
                <a:srgbClr val="6699FF"/>
              </a:solidFill>
            </a:endParaRPr>
          </a:p>
        </p:txBody>
      </p:sp>
    </p:spTree>
  </p:cSld>
  <p:clrMapOvr>
    <a:masterClrMapping/>
  </p:clrMapOvr>
  <p:transition spd="med">
    <p:diamond/>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b="1" i="1" dirty="0" smtClean="0"/>
              <a:t> </a:t>
            </a:r>
            <a:r>
              <a:rPr lang="ru-RU" b="1" i="1" dirty="0" smtClean="0">
                <a:solidFill>
                  <a:srgbClr val="33CCFF"/>
                </a:solidFill>
              </a:rPr>
              <a:t>Не владея топором, и дерева не срубишь,</a:t>
            </a:r>
            <a:endParaRPr lang="ru-RU" dirty="0" smtClean="0">
              <a:solidFill>
                <a:srgbClr val="33CCFF"/>
              </a:solidFill>
            </a:endParaRPr>
          </a:p>
          <a:p>
            <a:pPr>
              <a:buNone/>
            </a:pPr>
            <a:r>
              <a:rPr lang="ru-RU" b="1" i="1" dirty="0" smtClean="0">
                <a:solidFill>
                  <a:srgbClr val="33CCFF"/>
                </a:solidFill>
              </a:rPr>
              <a:t> а  ведь язык -  тоже инструмент, музыкальный</a:t>
            </a:r>
            <a:endParaRPr lang="ru-RU" dirty="0" smtClean="0">
              <a:solidFill>
                <a:srgbClr val="33CCFF"/>
              </a:solidFill>
            </a:endParaRPr>
          </a:p>
          <a:p>
            <a:pPr>
              <a:buNone/>
            </a:pPr>
            <a:r>
              <a:rPr lang="ru-RU" b="1" i="1" dirty="0" smtClean="0">
                <a:solidFill>
                  <a:srgbClr val="33CCFF"/>
                </a:solidFill>
              </a:rPr>
              <a:t> инструмент, и надобно учиться легко и красиво</a:t>
            </a:r>
            <a:endParaRPr lang="ru-RU" dirty="0" smtClean="0">
              <a:solidFill>
                <a:srgbClr val="33CCFF"/>
              </a:solidFill>
            </a:endParaRPr>
          </a:p>
          <a:p>
            <a:pPr>
              <a:buNone/>
            </a:pPr>
            <a:r>
              <a:rPr lang="ru-RU" b="1" i="1" dirty="0" smtClean="0">
                <a:solidFill>
                  <a:srgbClr val="33CCFF"/>
                </a:solidFill>
              </a:rPr>
              <a:t>  владеть им</a:t>
            </a:r>
            <a:r>
              <a:rPr lang="ru-RU" b="1" dirty="0" smtClean="0">
                <a:solidFill>
                  <a:srgbClr val="33CCFF"/>
                </a:solidFill>
              </a:rPr>
              <a:t>. </a:t>
            </a:r>
          </a:p>
          <a:p>
            <a:pPr>
              <a:buNone/>
            </a:pPr>
            <a:r>
              <a:rPr lang="ru-RU" dirty="0" smtClean="0"/>
              <a:t>М. Горький</a:t>
            </a:r>
            <a:endParaRPr lang="ru-RU" dirty="0"/>
          </a:p>
        </p:txBody>
      </p:sp>
    </p:spTree>
  </p:cSld>
  <p:clrMapOvr>
    <a:masterClrMapping/>
  </p:clrMapOvr>
  <p:transition spd="med">
    <p:push dir="u"/>
    <p:sndAc>
      <p:stSnd>
        <p:snd r:embed="rId2" name="chimes.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400" dirty="0" smtClean="0"/>
              <a:t/>
            </a:r>
            <a:br>
              <a:rPr lang="ru-RU" sz="2400" dirty="0" smtClean="0"/>
            </a:br>
            <a:r>
              <a:rPr lang="ru-RU" sz="2400" dirty="0" smtClean="0"/>
              <a:t/>
            </a:r>
            <a:br>
              <a:rPr lang="ru-RU" sz="2400" dirty="0" smtClean="0"/>
            </a:br>
            <a:r>
              <a:rPr lang="ru-RU" sz="4000" dirty="0" smtClean="0"/>
              <a:t>Н </a:t>
            </a:r>
            <a:r>
              <a:rPr lang="ru-RU" sz="4000" dirty="0" smtClean="0"/>
              <a:t>а </a:t>
            </a:r>
            <a:r>
              <a:rPr lang="ru-RU" sz="4000" dirty="0" err="1" smtClean="0"/>
              <a:t>ш</a:t>
            </a:r>
            <a:r>
              <a:rPr lang="ru-RU" sz="4000" dirty="0" smtClean="0"/>
              <a:t>   с и </a:t>
            </a:r>
            <a:r>
              <a:rPr lang="ru-RU" sz="4000" dirty="0" err="1" smtClean="0"/>
              <a:t>н</a:t>
            </a:r>
            <a:r>
              <a:rPr lang="ru-RU" sz="4000" dirty="0" smtClean="0"/>
              <a:t> к в е </a:t>
            </a:r>
            <a:r>
              <a:rPr lang="ru-RU" sz="4000" dirty="0" err="1" smtClean="0"/>
              <a:t>й</a:t>
            </a:r>
            <a:r>
              <a:rPr lang="ru-RU" sz="4000" dirty="0" smtClean="0"/>
              <a:t> </a:t>
            </a:r>
            <a:r>
              <a:rPr lang="ru-RU" sz="4000" dirty="0" err="1" smtClean="0"/>
              <a:t>н</a:t>
            </a:r>
            <a:r>
              <a:rPr lang="ru-RU" sz="4000" dirty="0" smtClean="0"/>
              <a:t>:</a:t>
            </a:r>
            <a:br>
              <a:rPr lang="ru-RU" sz="4000" dirty="0" smtClean="0"/>
            </a:br>
            <a:r>
              <a:rPr lang="ru-RU" sz="4000" dirty="0" smtClean="0"/>
              <a:t> </a:t>
            </a:r>
            <a:br>
              <a:rPr lang="ru-RU" sz="4000" dirty="0" smtClean="0"/>
            </a:br>
            <a:endParaRPr lang="ru-RU" sz="4000" dirty="0"/>
          </a:p>
        </p:txBody>
      </p:sp>
      <p:sp>
        <p:nvSpPr>
          <p:cNvPr id="3" name="Содержимое 2"/>
          <p:cNvSpPr>
            <a:spLocks noGrp="1"/>
          </p:cNvSpPr>
          <p:nvPr>
            <p:ph idx="1"/>
          </p:nvPr>
        </p:nvSpPr>
        <p:spPr/>
        <p:txBody>
          <a:bodyPr/>
          <a:lstStyle/>
          <a:p>
            <a:pPr lvl="0">
              <a:buNone/>
            </a:pPr>
            <a:r>
              <a:rPr lang="ru-RU" dirty="0" smtClean="0">
                <a:solidFill>
                  <a:srgbClr val="FFC000"/>
                </a:solidFill>
              </a:rPr>
              <a:t>Тема</a:t>
            </a:r>
            <a:endParaRPr lang="ru-RU" dirty="0" smtClean="0">
              <a:solidFill>
                <a:srgbClr val="FFC000"/>
              </a:solidFill>
            </a:endParaRPr>
          </a:p>
          <a:p>
            <a:pPr lvl="0">
              <a:buNone/>
            </a:pPr>
            <a:r>
              <a:rPr lang="ru-RU" dirty="0" smtClean="0">
                <a:solidFill>
                  <a:srgbClr val="FFC000"/>
                </a:solidFill>
              </a:rPr>
              <a:t>Прилагательные (2-3)</a:t>
            </a:r>
          </a:p>
          <a:p>
            <a:pPr lvl="0">
              <a:buNone/>
            </a:pPr>
            <a:r>
              <a:rPr lang="ru-RU" dirty="0" smtClean="0">
                <a:solidFill>
                  <a:srgbClr val="FFC000"/>
                </a:solidFill>
              </a:rPr>
              <a:t>Глаголы (2-3)</a:t>
            </a:r>
          </a:p>
          <a:p>
            <a:pPr lvl="0">
              <a:buNone/>
            </a:pPr>
            <a:r>
              <a:rPr lang="ru-RU" dirty="0" smtClean="0">
                <a:solidFill>
                  <a:srgbClr val="FFC000"/>
                </a:solidFill>
              </a:rPr>
              <a:t>Моё отношение</a:t>
            </a:r>
          </a:p>
          <a:p>
            <a:pPr lvl="0">
              <a:buNone/>
            </a:pPr>
            <a:r>
              <a:rPr lang="ru-RU" dirty="0" smtClean="0">
                <a:solidFill>
                  <a:srgbClr val="FFC000"/>
                </a:solidFill>
              </a:rPr>
              <a:t>Вывод</a:t>
            </a:r>
          </a:p>
          <a:p>
            <a:pPr>
              <a:buNone/>
            </a:pPr>
            <a:endParaRPr lang="ru-RU" dirty="0"/>
          </a:p>
        </p:txBody>
      </p:sp>
    </p:spTree>
  </p:cSld>
  <p:clrMapOvr>
    <a:masterClrMapping/>
  </p:clrMapOvr>
  <p:transition spd="med">
    <p:plus/>
    <p:sndAc>
      <p:stSnd>
        <p:snd r:embed="rId2" name="chimes.wav" builtIn="1"/>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785794"/>
            <a:ext cx="7772400" cy="1357322"/>
          </a:xfrm>
        </p:spPr>
        <p:txBody>
          <a:bodyPr>
            <a:normAutofit fontScale="90000"/>
          </a:bodyPr>
          <a:lstStyle/>
          <a:p>
            <a:pPr algn="ctr"/>
            <a:r>
              <a:rPr lang="en-US" sz="4800" dirty="0" smtClean="0">
                <a:solidFill>
                  <a:srgbClr val="00B050"/>
                </a:solidFill>
              </a:rPr>
              <a:t>HOMEWORK: </a:t>
            </a:r>
            <a:br>
              <a:rPr lang="en-US" sz="4800" dirty="0" smtClean="0">
                <a:solidFill>
                  <a:srgbClr val="00B050"/>
                </a:solidFill>
              </a:rPr>
            </a:br>
            <a:r>
              <a:rPr lang="en-US" sz="4800" dirty="0" smtClean="0">
                <a:solidFill>
                  <a:srgbClr val="00B050"/>
                </a:solidFill>
              </a:rPr>
              <a:t/>
            </a:r>
            <a:br>
              <a:rPr lang="en-US" sz="4800" dirty="0" smtClean="0">
                <a:solidFill>
                  <a:srgbClr val="00B050"/>
                </a:solidFill>
              </a:rPr>
            </a:br>
            <a:r>
              <a:rPr lang="ru-RU" sz="4800" dirty="0" smtClean="0">
                <a:solidFill>
                  <a:srgbClr val="00B050"/>
                </a:solidFill>
              </a:rPr>
              <a:t/>
            </a:r>
            <a:br>
              <a:rPr lang="ru-RU" sz="4800" dirty="0" smtClean="0">
                <a:solidFill>
                  <a:srgbClr val="00B050"/>
                </a:solidFill>
              </a:rPr>
            </a:br>
            <a:r>
              <a:rPr lang="en-US" sz="4000" dirty="0" smtClean="0">
                <a:solidFill>
                  <a:srgbClr val="FF0000"/>
                </a:solidFill>
              </a:rPr>
              <a:t>PROJECT:</a:t>
            </a:r>
            <a:endParaRPr lang="ru-RU" sz="4000" dirty="0">
              <a:solidFill>
                <a:srgbClr val="FF0000"/>
              </a:solidFill>
            </a:endParaRPr>
          </a:p>
        </p:txBody>
      </p:sp>
      <p:sp>
        <p:nvSpPr>
          <p:cNvPr id="3" name="Содержимое 2"/>
          <p:cNvSpPr>
            <a:spLocks noGrp="1"/>
          </p:cNvSpPr>
          <p:nvPr>
            <p:ph idx="1"/>
          </p:nvPr>
        </p:nvSpPr>
        <p:spPr>
          <a:xfrm>
            <a:off x="357158" y="3000372"/>
            <a:ext cx="8329642" cy="1643074"/>
          </a:xfrm>
        </p:spPr>
        <p:txBody>
          <a:bodyPr>
            <a:normAutofit/>
          </a:bodyPr>
          <a:lstStyle/>
          <a:p>
            <a:pPr algn="ctr">
              <a:buNone/>
            </a:pPr>
            <a:r>
              <a:rPr lang="ru-RU" sz="3200" dirty="0" smtClean="0">
                <a:solidFill>
                  <a:srgbClr val="FFC000"/>
                </a:solidFill>
              </a:rPr>
              <a:t>«</a:t>
            </a:r>
            <a:r>
              <a:rPr lang="en-US" sz="3200" dirty="0" smtClean="0">
                <a:solidFill>
                  <a:srgbClr val="FFC000"/>
                </a:solidFill>
              </a:rPr>
              <a:t>WHAT WOULD YOU LIKE TO INVENT?</a:t>
            </a:r>
            <a:r>
              <a:rPr lang="ru-RU" sz="3200" dirty="0" smtClean="0">
                <a:solidFill>
                  <a:srgbClr val="FFC000"/>
                </a:solidFill>
              </a:rPr>
              <a:t>»</a:t>
            </a:r>
            <a:endParaRPr lang="ru-RU" sz="3200" dirty="0">
              <a:solidFill>
                <a:srgbClr val="FFC000"/>
              </a:solidFill>
            </a:endParaRPr>
          </a:p>
        </p:txBody>
      </p:sp>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Домашнее задание</a:t>
            </a:r>
            <a:endParaRPr lang="ru-RU" dirty="0"/>
          </a:p>
        </p:txBody>
      </p:sp>
      <p:sp>
        <p:nvSpPr>
          <p:cNvPr id="3" name="Содержимое 2"/>
          <p:cNvSpPr>
            <a:spLocks noGrp="1"/>
          </p:cNvSpPr>
          <p:nvPr>
            <p:ph idx="1"/>
          </p:nvPr>
        </p:nvSpPr>
        <p:spPr/>
        <p:txBody>
          <a:bodyPr/>
          <a:lstStyle/>
          <a:p>
            <a:pPr algn="ctr"/>
            <a:r>
              <a:rPr lang="ru-RU" sz="4800" dirty="0" smtClean="0">
                <a:solidFill>
                  <a:srgbClr val="FF0000"/>
                </a:solidFill>
              </a:rPr>
              <a:t>Вариант 1--5 : выполнить  задание В8.</a:t>
            </a:r>
          </a:p>
          <a:p>
            <a:endParaRPr lang="ru-RU" dirty="0"/>
          </a:p>
        </p:txBody>
      </p:sp>
    </p:spTree>
  </p:cSld>
  <p:clrMapOvr>
    <a:masterClrMapping/>
  </p:clrMapOvr>
  <p:transition spd="med">
    <p:push dir="d"/>
    <p:sndAc>
      <p:stSnd>
        <p:snd r:embed="rId2" name="chimes.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WordArt 4"/>
          <p:cNvSpPr>
            <a:spLocks noChangeArrowheads="1" noChangeShapeType="1" noTextEdit="1"/>
          </p:cNvSpPr>
          <p:nvPr/>
        </p:nvSpPr>
        <p:spPr bwMode="auto">
          <a:xfrm>
            <a:off x="2339975" y="1989138"/>
            <a:ext cx="4392613" cy="2735262"/>
          </a:xfrm>
          <a:prstGeom prst="rect">
            <a:avLst/>
          </a:prstGeom>
        </p:spPr>
        <p:txBody>
          <a:bodyPr wrap="none" fromWordArt="1">
            <a:prstTxWarp prst="textPlain">
              <a:avLst>
                <a:gd name="adj" fmla="val 50000"/>
              </a:avLst>
            </a:prstTxWarp>
          </a:bodyPr>
          <a:lstStyle/>
          <a:p>
            <a:pPr algn="ctr"/>
            <a:endParaRPr lang="ru-RU" sz="3600" kern="10" dirty="0">
              <a:ln w="19050">
                <a:solidFill>
                  <a:srgbClr val="3366FF"/>
                </a:solidFill>
                <a:round/>
                <a:headEnd/>
                <a:tailEnd/>
              </a:ln>
              <a:solidFill>
                <a:srgbClr val="00FFFF"/>
              </a:solidFill>
              <a:effectLst>
                <a:outerShdw dist="35921" dir="2700000" algn="ctr" rotWithShape="0">
                  <a:srgbClr val="990000"/>
                </a:outerShdw>
              </a:effectLst>
              <a:latin typeface="Impact"/>
            </a:endParaRPr>
          </a:p>
        </p:txBody>
      </p:sp>
      <p:sp>
        <p:nvSpPr>
          <p:cNvPr id="6" name="Заголовок 5"/>
          <p:cNvSpPr>
            <a:spLocks noGrp="1"/>
          </p:cNvSpPr>
          <p:nvPr>
            <p:ph type="title"/>
          </p:nvPr>
        </p:nvSpPr>
        <p:spPr/>
        <p:txBody>
          <a:bodyPr/>
          <a:lstStyle/>
          <a:p>
            <a:endParaRPr lang="ru-RU"/>
          </a:p>
        </p:txBody>
      </p:sp>
      <p:sp>
        <p:nvSpPr>
          <p:cNvPr id="7" name="Содержимое 6"/>
          <p:cNvSpPr>
            <a:spLocks noGrp="1"/>
          </p:cNvSpPr>
          <p:nvPr>
            <p:ph sz="half" idx="1"/>
          </p:nvPr>
        </p:nvSpPr>
        <p:spPr/>
        <p:txBody>
          <a:bodyPr>
            <a:normAutofit/>
          </a:bodyPr>
          <a:lstStyle/>
          <a:p>
            <a:pPr algn="ctr">
              <a:buNone/>
            </a:pPr>
            <a:r>
              <a:rPr lang="en-US" sz="6000" kern="10" dirty="0" smtClean="0">
                <a:ln w="19050">
                  <a:solidFill>
                    <a:srgbClr val="3366FF"/>
                  </a:solidFill>
                  <a:round/>
                  <a:headEnd/>
                  <a:tailEnd/>
                </a:ln>
                <a:solidFill>
                  <a:srgbClr val="00FFFF"/>
                </a:solidFill>
                <a:effectLst>
                  <a:outerShdw dist="35921" dir="2700000" algn="ctr" rotWithShape="0">
                    <a:srgbClr val="990000"/>
                  </a:outerShdw>
                </a:effectLst>
                <a:latin typeface="Impact"/>
              </a:rPr>
              <a:t>Thank you </a:t>
            </a:r>
          </a:p>
          <a:p>
            <a:pPr algn="ctr">
              <a:buNone/>
            </a:pPr>
            <a:r>
              <a:rPr lang="en-US" sz="6000" kern="10" dirty="0" smtClean="0">
                <a:ln w="19050">
                  <a:solidFill>
                    <a:srgbClr val="3366FF"/>
                  </a:solidFill>
                  <a:round/>
                  <a:headEnd/>
                  <a:tailEnd/>
                </a:ln>
                <a:solidFill>
                  <a:srgbClr val="00FFFF"/>
                </a:solidFill>
                <a:effectLst>
                  <a:outerShdw dist="35921" dir="2700000" algn="ctr" rotWithShape="0">
                    <a:srgbClr val="990000"/>
                  </a:outerShdw>
                </a:effectLst>
                <a:latin typeface="Impact"/>
              </a:rPr>
              <a:t>for  the lesson</a:t>
            </a:r>
            <a:endParaRPr lang="ru-RU" sz="6000" kern="10" dirty="0" smtClean="0">
              <a:ln w="19050">
                <a:solidFill>
                  <a:srgbClr val="3366FF"/>
                </a:solidFill>
                <a:round/>
                <a:headEnd/>
                <a:tailEnd/>
              </a:ln>
              <a:solidFill>
                <a:srgbClr val="00FFFF"/>
              </a:solidFill>
              <a:effectLst>
                <a:outerShdw dist="35921" dir="2700000" algn="ctr" rotWithShape="0">
                  <a:srgbClr val="990000"/>
                </a:outerShdw>
              </a:effectLst>
              <a:latin typeface="Impact"/>
            </a:endParaRPr>
          </a:p>
          <a:p>
            <a:endParaRPr lang="ru-RU" sz="6000" dirty="0"/>
          </a:p>
        </p:txBody>
      </p:sp>
      <p:pic>
        <p:nvPicPr>
          <p:cNvPr id="9" name="Содержимое 8" descr="default.jpeg"/>
          <p:cNvPicPr>
            <a:picLocks noGrp="1" noChangeAspect="1"/>
          </p:cNvPicPr>
          <p:nvPr>
            <p:ph sz="half" idx="2"/>
          </p:nvPr>
        </p:nvPicPr>
        <p:blipFill>
          <a:blip r:embed="rId3"/>
          <a:stretch>
            <a:fillRect/>
          </a:stretch>
        </p:blipFill>
        <p:spPr>
          <a:xfrm>
            <a:off x="3857620" y="428604"/>
            <a:ext cx="5000660" cy="6143668"/>
          </a:xfrm>
        </p:spPr>
      </p:pic>
    </p:spTree>
  </p:cSld>
  <p:clrMapOvr>
    <a:masterClrMapping/>
  </p:clrMapOvr>
  <p:transition spd="med">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57348"/>
                                        </p:tgtEl>
                                        <p:attrNameLst>
                                          <p:attrName>style.visibility</p:attrName>
                                        </p:attrNameLst>
                                      </p:cBhvr>
                                      <p:to>
                                        <p:strVal val="visible"/>
                                      </p:to>
                                    </p:set>
                                    <p:anim calcmode="lin" valueType="num">
                                      <p:cBhvr>
                                        <p:cTn id="7" dur="500" fill="hold"/>
                                        <p:tgtEl>
                                          <p:spTgt spid="57348"/>
                                        </p:tgtEl>
                                        <p:attrNameLst>
                                          <p:attrName>ppt_w</p:attrName>
                                        </p:attrNameLst>
                                      </p:cBhvr>
                                      <p:tavLst>
                                        <p:tav tm="0">
                                          <p:val>
                                            <p:fltVal val="0"/>
                                          </p:val>
                                        </p:tav>
                                        <p:tav tm="100000">
                                          <p:val>
                                            <p:strVal val="#ppt_w"/>
                                          </p:val>
                                        </p:tav>
                                      </p:tavLst>
                                    </p:anim>
                                    <p:anim calcmode="lin" valueType="num">
                                      <p:cBhvr>
                                        <p:cTn id="8" dur="500" fill="hold"/>
                                        <p:tgtEl>
                                          <p:spTgt spid="573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025-025-Spasibo-za-vnimanie.jpg"/>
          <p:cNvPicPr>
            <a:picLocks noGrp="1" noChangeAspect="1"/>
          </p:cNvPicPr>
          <p:nvPr>
            <p:ph idx="1"/>
          </p:nvPr>
        </p:nvPicPr>
        <p:blipFill>
          <a:blip r:embed="rId3"/>
          <a:stretch>
            <a:fillRect/>
          </a:stretch>
        </p:blipFill>
        <p:spPr>
          <a:xfrm>
            <a:off x="357158" y="285728"/>
            <a:ext cx="8215370" cy="635798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plus/>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33CC33"/>
                </a:solidFill>
              </a:rPr>
              <a:t>Тема урока</a:t>
            </a:r>
            <a:endParaRPr lang="ru-RU" dirty="0">
              <a:solidFill>
                <a:srgbClr val="33CC33"/>
              </a:solidFill>
            </a:endParaRPr>
          </a:p>
        </p:txBody>
      </p:sp>
      <p:sp>
        <p:nvSpPr>
          <p:cNvPr id="3" name="Содержимое 2"/>
          <p:cNvSpPr>
            <a:spLocks noGrp="1"/>
          </p:cNvSpPr>
          <p:nvPr>
            <p:ph idx="1"/>
          </p:nvPr>
        </p:nvSpPr>
        <p:spPr/>
        <p:txBody>
          <a:bodyPr/>
          <a:lstStyle/>
          <a:p>
            <a:pPr algn="ctr">
              <a:buNone/>
            </a:pPr>
            <a:r>
              <a:rPr lang="ru-RU" sz="4000" dirty="0" smtClean="0">
                <a:solidFill>
                  <a:srgbClr val="FFFF00"/>
                </a:solidFill>
              </a:rPr>
              <a:t>« Средства выразительности в </a:t>
            </a:r>
            <a:r>
              <a:rPr lang="ru-RU" sz="4000" b="1" dirty="0" smtClean="0">
                <a:solidFill>
                  <a:srgbClr val="FFFF00"/>
                </a:solidFill>
              </a:rPr>
              <a:t>английских и русских текстах по теме: </a:t>
            </a:r>
            <a:endParaRPr lang="ru-RU" sz="4000" dirty="0" smtClean="0">
              <a:solidFill>
                <a:srgbClr val="FFFF00"/>
              </a:solidFill>
            </a:endParaRPr>
          </a:p>
          <a:p>
            <a:pPr algn="ctr">
              <a:buNone/>
            </a:pPr>
            <a:r>
              <a:rPr lang="ru-RU" sz="4000" b="1" dirty="0" smtClean="0">
                <a:solidFill>
                  <a:srgbClr val="FFFF00"/>
                </a:solidFill>
              </a:rPr>
              <a:t>«Изобретение и изобретатели».»</a:t>
            </a:r>
            <a:endParaRPr lang="ru-RU" sz="4000" dirty="0" smtClean="0">
              <a:solidFill>
                <a:srgbClr val="FFFF00"/>
              </a:solidFill>
            </a:endParaRPr>
          </a:p>
          <a:p>
            <a:pPr>
              <a:buNone/>
            </a:pPr>
            <a:endParaRPr lang="ru-RU" dirty="0">
              <a:solidFill>
                <a:srgbClr val="FFFF00"/>
              </a:solidFill>
            </a:endParaRPr>
          </a:p>
        </p:txBody>
      </p:sp>
    </p:spTree>
  </p:cSld>
  <p:clrMapOvr>
    <a:masterClrMapping/>
  </p:clrMapOvr>
  <p:transition spd="med">
    <p:plus/>
    <p:sndAc>
      <p:stSnd>
        <p:snd r:embed="rId2" name="chimes.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t>Эпиграф к уроку</a:t>
            </a:r>
            <a:endParaRPr lang="ru-RU" dirty="0"/>
          </a:p>
        </p:txBody>
      </p:sp>
      <p:pic>
        <p:nvPicPr>
          <p:cNvPr id="7" name="Содержимое 6" descr="64686655_26.jpg"/>
          <p:cNvPicPr>
            <a:picLocks noGrp="1" noChangeAspect="1"/>
          </p:cNvPicPr>
          <p:nvPr>
            <p:ph sz="half" idx="1"/>
          </p:nvPr>
        </p:nvPicPr>
        <p:blipFill>
          <a:blip r:embed="rId3"/>
          <a:stretch>
            <a:fillRect/>
          </a:stretch>
        </p:blipFill>
        <p:spPr>
          <a:xfrm>
            <a:off x="738187" y="1862931"/>
            <a:ext cx="3095625" cy="4000500"/>
          </a:xfrm>
        </p:spPr>
      </p:pic>
      <p:sp>
        <p:nvSpPr>
          <p:cNvPr id="6" name="Содержимое 5"/>
          <p:cNvSpPr>
            <a:spLocks noGrp="1"/>
          </p:cNvSpPr>
          <p:nvPr>
            <p:ph sz="half" idx="2"/>
          </p:nvPr>
        </p:nvSpPr>
        <p:spPr/>
        <p:txBody>
          <a:bodyPr>
            <a:normAutofit/>
          </a:bodyPr>
          <a:lstStyle/>
          <a:p>
            <a:pPr>
              <a:buNone/>
            </a:pPr>
            <a:r>
              <a:rPr lang="ru-RU" sz="2400" dirty="0" smtClean="0">
                <a:solidFill>
                  <a:srgbClr val="00B0F0"/>
                </a:solidFill>
              </a:rPr>
              <a:t>Очень полезно оттачивать и шлифовать свой ум об умы других</a:t>
            </a:r>
          </a:p>
          <a:p>
            <a:pPr>
              <a:buNone/>
            </a:pPr>
            <a:r>
              <a:rPr lang="ru-RU" sz="2400" dirty="0" smtClean="0">
                <a:solidFill>
                  <a:srgbClr val="FFC000"/>
                </a:solidFill>
              </a:rPr>
              <a:t>М. Монтень</a:t>
            </a:r>
            <a:endParaRPr lang="ru-RU" dirty="0" smtClean="0">
              <a:solidFill>
                <a:srgbClr val="FF0000"/>
              </a:solidFill>
            </a:endParaRPr>
          </a:p>
          <a:p>
            <a:endParaRPr lang="ru-RU" dirty="0"/>
          </a:p>
        </p:txBody>
      </p:sp>
    </p:spTree>
  </p:cSld>
  <p:clrMapOvr>
    <a:masterClrMapping/>
  </p:clrMapOvr>
  <p:transition spd="med">
    <p:strips dir="ru"/>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solidFill>
                  <a:srgbClr val="FFFF00"/>
                </a:solidFill>
              </a:rPr>
              <a:t>Задача урока</a:t>
            </a:r>
            <a:endParaRPr lang="ru-RU" dirty="0">
              <a:solidFill>
                <a:srgbClr val="FFFF00"/>
              </a:solidFill>
            </a:endParaRPr>
          </a:p>
        </p:txBody>
      </p:sp>
      <p:sp>
        <p:nvSpPr>
          <p:cNvPr id="6" name="Содержимое 5"/>
          <p:cNvSpPr>
            <a:spLocks noGrp="1"/>
          </p:cNvSpPr>
          <p:nvPr>
            <p:ph idx="1"/>
          </p:nvPr>
        </p:nvSpPr>
        <p:spPr/>
        <p:txBody>
          <a:bodyPr/>
          <a:lstStyle/>
          <a:p>
            <a:pPr>
              <a:buNone/>
            </a:pPr>
            <a:r>
              <a:rPr lang="ru-RU" i="1" dirty="0" smtClean="0"/>
              <a:t>Повторить знания о стилистике, о художественном стиле языка.</a:t>
            </a:r>
            <a:endParaRPr lang="ru-RU" i="1" smtClean="0"/>
          </a:p>
          <a:p>
            <a:pPr>
              <a:buNone/>
            </a:pPr>
            <a:r>
              <a:rPr lang="ru-RU" i="1" smtClean="0"/>
              <a:t>Знать </a:t>
            </a:r>
            <a:r>
              <a:rPr lang="ru-RU" i="1" dirty="0" smtClean="0"/>
              <a:t>особенности художественного стиля, выразительные средства языка, уметь находить выразительные средства языка и использовать их в собственной речи</a:t>
            </a:r>
            <a:endParaRPr lang="ru-RU" dirty="0"/>
          </a:p>
        </p:txBody>
      </p:sp>
    </p:spTree>
  </p:cSld>
  <p:clrMapOvr>
    <a:masterClrMapping/>
  </p:clrMapOvr>
  <p:transition spd="med">
    <p:newsflash/>
    <p:sndAc>
      <p:stSnd>
        <p:snd r:embed="rId2" name="chimes.wav" builtIn="1"/>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7467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Содержимое 2"/>
          <p:cNvSpPr>
            <a:spLocks noGrp="1"/>
          </p:cNvSpPr>
          <p:nvPr>
            <p:ph idx="1"/>
          </p:nvPr>
        </p:nvSpPr>
        <p:spPr/>
        <p:txBody>
          <a:bodyPr>
            <a:normAutofit/>
          </a:bodyPr>
          <a:lstStyle/>
          <a:p>
            <a:r>
              <a:rPr lang="ru-RU" sz="3600" i="1" dirty="0" smtClean="0">
                <a:solidFill>
                  <a:srgbClr val="9933FF"/>
                </a:solidFill>
              </a:rPr>
              <a:t>Как сделать так, чтобы язык был лучшим из того, что есть на свете – красивым, величественным, выразительным?</a:t>
            </a:r>
            <a:endParaRPr lang="ru-RU" sz="3600" dirty="0">
              <a:solidFill>
                <a:srgbClr val="9933FF"/>
              </a:solidFill>
            </a:endParaRPr>
          </a:p>
        </p:txBody>
      </p:sp>
    </p:spTree>
  </p:cSld>
  <p:clrMapOvr>
    <a:masterClrMapping/>
  </p:clrMapOvr>
  <p:transition spd="med">
    <p:plus/>
    <p:sndAc>
      <p:stSnd>
        <p:snd r:embed="rId2" name="chimes.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4638"/>
            <a:ext cx="7143800" cy="1143000"/>
          </a:xfrm>
        </p:spPr>
        <p:txBody>
          <a:bodyPr/>
          <a:lstStyle/>
          <a:p>
            <a:pPr algn="ctr"/>
            <a:r>
              <a:rPr lang="ru-RU" dirty="0" smtClean="0">
                <a:solidFill>
                  <a:srgbClr val="9933FF"/>
                </a:solidFill>
              </a:rPr>
              <a:t>Фонетическая зарядка</a:t>
            </a:r>
            <a:r>
              <a:rPr lang="en-US" dirty="0" smtClean="0">
                <a:solidFill>
                  <a:srgbClr val="9933FF"/>
                </a:solidFill>
              </a:rPr>
              <a:t> </a:t>
            </a:r>
            <a:endParaRPr lang="ru-RU" dirty="0">
              <a:solidFill>
                <a:srgbClr val="9933FF"/>
              </a:solidFill>
            </a:endParaRPr>
          </a:p>
        </p:txBody>
      </p:sp>
      <p:sp>
        <p:nvSpPr>
          <p:cNvPr id="3" name="Содержимое 2"/>
          <p:cNvSpPr>
            <a:spLocks noGrp="1"/>
          </p:cNvSpPr>
          <p:nvPr>
            <p:ph idx="1"/>
          </p:nvPr>
        </p:nvSpPr>
        <p:spPr>
          <a:xfrm>
            <a:off x="457200" y="1928803"/>
            <a:ext cx="8186766" cy="3214710"/>
          </a:xfrm>
        </p:spPr>
        <p:txBody>
          <a:bodyPr>
            <a:normAutofit/>
          </a:bodyPr>
          <a:lstStyle/>
          <a:p>
            <a:pPr>
              <a:buNone/>
            </a:pPr>
            <a:r>
              <a:rPr lang="en-US" dirty="0" smtClean="0"/>
              <a:t>		If you want to be somebody, somebody really special, be yourself</a:t>
            </a:r>
          </a:p>
          <a:p>
            <a:pPr>
              <a:buNone/>
            </a:pPr>
            <a:r>
              <a:rPr lang="en-US" dirty="0" smtClean="0">
                <a:solidFill>
                  <a:srgbClr val="FF0000"/>
                </a:solidFill>
              </a:rPr>
              <a:t>Language exerts hidden power, like the moon on the tides</a:t>
            </a:r>
            <a:endParaRPr lang="ru-RU" dirty="0" smtClean="0">
              <a:solidFill>
                <a:srgbClr val="FF0000"/>
              </a:solidFill>
            </a:endParaRPr>
          </a:p>
        </p:txBody>
      </p:sp>
      <p:pic>
        <p:nvPicPr>
          <p:cNvPr id="4" name="Picture 7" descr="C:\Documents and Settings\user\Рабочий стол\Flieger0.gif"/>
          <p:cNvPicPr>
            <a:picLocks noChangeAspect="1" noChangeArrowheads="1" noCrop="1"/>
          </p:cNvPicPr>
          <p:nvPr/>
        </p:nvPicPr>
        <p:blipFill>
          <a:blip r:embed="rId3"/>
          <a:srcRect/>
          <a:stretch>
            <a:fillRect/>
          </a:stretch>
        </p:blipFill>
        <p:spPr bwMode="auto">
          <a:xfrm>
            <a:off x="428596" y="1142984"/>
            <a:ext cx="996559" cy="789354"/>
          </a:xfrm>
          <a:prstGeom prst="rect">
            <a:avLst/>
          </a:prstGeom>
          <a:noFill/>
        </p:spPr>
      </p:pic>
      <p:pic>
        <p:nvPicPr>
          <p:cNvPr id="5" name="Рисунок 4" descr="159989_m.jpg"/>
          <p:cNvPicPr>
            <a:picLocks noChangeAspect="1"/>
          </p:cNvPicPr>
          <p:nvPr/>
        </p:nvPicPr>
        <p:blipFill>
          <a:blip r:embed="rId4" cstate="print"/>
          <a:srcRect l="5202" t="4430" r="15606" b="6646"/>
          <a:stretch>
            <a:fillRect/>
          </a:stretch>
        </p:blipFill>
        <p:spPr>
          <a:xfrm>
            <a:off x="7858148" y="500042"/>
            <a:ext cx="1094432" cy="1444945"/>
          </a:xfrm>
          <a:prstGeom prst="rect">
            <a:avLst/>
          </a:prstGeom>
        </p:spPr>
      </p:pic>
      <p:pic>
        <p:nvPicPr>
          <p:cNvPr id="6" name="Рисунок 5" descr="20d.jpg"/>
          <p:cNvPicPr>
            <a:picLocks noChangeAspect="1"/>
          </p:cNvPicPr>
          <p:nvPr/>
        </p:nvPicPr>
        <p:blipFill>
          <a:blip r:embed="rId5" cstate="print"/>
          <a:stretch>
            <a:fillRect/>
          </a:stretch>
        </p:blipFill>
        <p:spPr>
          <a:xfrm>
            <a:off x="5572132" y="5929330"/>
            <a:ext cx="664049" cy="714380"/>
          </a:xfrm>
          <a:prstGeom prst="rect">
            <a:avLst/>
          </a:prstGeom>
        </p:spPr>
      </p:pic>
      <p:pic>
        <p:nvPicPr>
          <p:cNvPr id="7" name="Picture 2" descr="C:\Documents and Settings\user\Рабочий стол\2.jpeg"/>
          <p:cNvPicPr>
            <a:picLocks noChangeAspect="1" noChangeArrowheads="1"/>
          </p:cNvPicPr>
          <p:nvPr/>
        </p:nvPicPr>
        <p:blipFill>
          <a:blip r:embed="rId6"/>
          <a:srcRect/>
          <a:stretch>
            <a:fillRect/>
          </a:stretch>
        </p:blipFill>
        <p:spPr bwMode="auto">
          <a:xfrm>
            <a:off x="6500826" y="5072074"/>
            <a:ext cx="1020774" cy="753050"/>
          </a:xfrm>
          <a:prstGeom prst="rect">
            <a:avLst/>
          </a:prstGeom>
          <a:noFill/>
        </p:spPr>
      </p:pic>
      <p:pic>
        <p:nvPicPr>
          <p:cNvPr id="8" name="Рисунок 7" descr="bbk3209s.jpg"/>
          <p:cNvPicPr>
            <a:picLocks noChangeAspect="1"/>
          </p:cNvPicPr>
          <p:nvPr/>
        </p:nvPicPr>
        <p:blipFill>
          <a:blip r:embed="rId7" cstate="print"/>
          <a:stretch>
            <a:fillRect/>
          </a:stretch>
        </p:blipFill>
        <p:spPr>
          <a:xfrm>
            <a:off x="4214810" y="5000636"/>
            <a:ext cx="922156" cy="844841"/>
          </a:xfrm>
          <a:prstGeom prst="rect">
            <a:avLst/>
          </a:prstGeom>
        </p:spPr>
      </p:pic>
      <p:pic>
        <p:nvPicPr>
          <p:cNvPr id="9" name="Picture 5" descr="C:\Documents and Settings\user\Рабочий стол\Открытый урок\УРОК\МЕБЕЛЬ\плита.jpg"/>
          <p:cNvPicPr>
            <a:picLocks noChangeAspect="1" noChangeArrowheads="1"/>
          </p:cNvPicPr>
          <p:nvPr/>
        </p:nvPicPr>
        <p:blipFill>
          <a:blip r:embed="rId8"/>
          <a:srcRect/>
          <a:stretch>
            <a:fillRect/>
          </a:stretch>
        </p:blipFill>
        <p:spPr bwMode="auto">
          <a:xfrm>
            <a:off x="3000364" y="5857892"/>
            <a:ext cx="785813" cy="785813"/>
          </a:xfrm>
          <a:prstGeom prst="rect">
            <a:avLst/>
          </a:prstGeom>
          <a:noFill/>
        </p:spPr>
      </p:pic>
      <p:pic>
        <p:nvPicPr>
          <p:cNvPr id="10" name="Рисунок 9" descr="mp3_pleer_sansa_e260_4_gb_with_am_fm.jpg"/>
          <p:cNvPicPr>
            <a:picLocks noChangeAspect="1"/>
          </p:cNvPicPr>
          <p:nvPr/>
        </p:nvPicPr>
        <p:blipFill>
          <a:blip r:embed="rId9" cstate="print"/>
          <a:stretch>
            <a:fillRect/>
          </a:stretch>
        </p:blipFill>
        <p:spPr>
          <a:xfrm>
            <a:off x="2143108" y="5072074"/>
            <a:ext cx="642942" cy="642942"/>
          </a:xfrm>
          <a:prstGeom prst="rect">
            <a:avLst/>
          </a:prstGeom>
        </p:spPr>
      </p:pic>
      <p:pic>
        <p:nvPicPr>
          <p:cNvPr id="11" name="Рисунок 10" descr="FC9164.jpg"/>
          <p:cNvPicPr>
            <a:picLocks noChangeAspect="1"/>
          </p:cNvPicPr>
          <p:nvPr/>
        </p:nvPicPr>
        <p:blipFill>
          <a:blip r:embed="rId10" cstate="print"/>
          <a:stretch>
            <a:fillRect/>
          </a:stretch>
        </p:blipFill>
        <p:spPr>
          <a:xfrm>
            <a:off x="357158" y="5214950"/>
            <a:ext cx="1044420" cy="1143008"/>
          </a:xfrm>
          <a:prstGeom prst="rect">
            <a:avLst/>
          </a:prstGeom>
        </p:spPr>
      </p:pic>
      <p:pic>
        <p:nvPicPr>
          <p:cNvPr id="12" name="Picture 4" descr="C:\Documents and Settings\user\Рабочий стол\Открытый урок\УРОК\МЕБЕЛЬ\холод.jpg"/>
          <p:cNvPicPr>
            <a:picLocks noChangeAspect="1" noChangeArrowheads="1"/>
          </p:cNvPicPr>
          <p:nvPr/>
        </p:nvPicPr>
        <p:blipFill>
          <a:blip r:embed="rId11"/>
          <a:srcRect/>
          <a:stretch>
            <a:fillRect/>
          </a:stretch>
        </p:blipFill>
        <p:spPr bwMode="auto">
          <a:xfrm>
            <a:off x="7929586" y="4357694"/>
            <a:ext cx="1001141" cy="2352682"/>
          </a:xfrm>
          <a:prstGeom prst="rect">
            <a:avLst/>
          </a:prstGeom>
          <a:noFill/>
        </p:spPr>
      </p:pic>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ppt_x"/>
                                          </p:val>
                                        </p:tav>
                                        <p:tav tm="100000">
                                          <p:val>
                                            <p:strVal val="#ppt_x"/>
                                          </p:val>
                                        </p:tav>
                                      </p:tavLst>
                                    </p:anim>
                                    <p:anim calcmode="lin" valueType="num">
                                      <p:cBhvr additive="base">
                                        <p:cTn id="4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3"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
                                        <p:tgtEl>
                                          <p:spTgt spid="9"/>
                                        </p:tgtEl>
                                      </p:cBhvr>
                                    </p:animEffect>
                                    <p:anim calcmode="lin" valueType="num">
                                      <p:cBhvr>
                                        <p:cTn id="46" dur="400" fill="hold"/>
                                        <p:tgtEl>
                                          <p:spTgt spid="9"/>
                                        </p:tgtEl>
                                        <p:attrNameLst>
                                          <p:attrName>ppt_x</p:attrName>
                                        </p:attrNameLst>
                                      </p:cBhvr>
                                      <p:tavLst>
                                        <p:tav tm="0">
                                          <p:val>
                                            <p:strVal val="#ppt_x"/>
                                          </p:val>
                                        </p:tav>
                                        <p:tav tm="100000">
                                          <p:val>
                                            <p:strVal val="#ppt_x"/>
                                          </p:val>
                                        </p:tav>
                                      </p:tavLst>
                                    </p:anim>
                                    <p:anim calcmode="lin" valueType="num">
                                      <p:cBhvr>
                                        <p:cTn id="47" dur="400" fill="hold"/>
                                        <p:tgtEl>
                                          <p:spTgt spid="9"/>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ox(in)">
                                      <p:cBhvr>
                                        <p:cTn id="54" dur="1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ox(in)">
                                      <p:cBhvr>
                                        <p:cTn id="59" dur="1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 to="" calcmode="lin" valueType="num">
                                      <p:cBhvr>
                                        <p:cTn id="64"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274638"/>
            <a:ext cx="6686568" cy="1143000"/>
          </a:xfrm>
        </p:spPr>
        <p:txBody>
          <a:bodyPr>
            <a:normAutofit/>
          </a:bodyPr>
          <a:lstStyle/>
          <a:p>
            <a:pPr algn="ctr"/>
            <a:r>
              <a:rPr lang="ru-RU" sz="3200" dirty="0" smtClean="0">
                <a:solidFill>
                  <a:srgbClr val="9933FF"/>
                </a:solidFill>
              </a:rPr>
              <a:t> Синтаксическая пятиминутка</a:t>
            </a:r>
            <a:endParaRPr lang="ru-RU" sz="3200" dirty="0">
              <a:solidFill>
                <a:srgbClr val="9933FF"/>
              </a:solidFill>
            </a:endParaRPr>
          </a:p>
        </p:txBody>
      </p:sp>
      <p:sp>
        <p:nvSpPr>
          <p:cNvPr id="3" name="Содержимое 2"/>
          <p:cNvSpPr>
            <a:spLocks noGrp="1"/>
          </p:cNvSpPr>
          <p:nvPr>
            <p:ph sz="half" idx="1"/>
          </p:nvPr>
        </p:nvSpPr>
        <p:spPr>
          <a:xfrm>
            <a:off x="457200" y="1600201"/>
            <a:ext cx="3657600" cy="3043246"/>
          </a:xfrm>
        </p:spPr>
        <p:txBody>
          <a:bodyPr>
            <a:normAutofit fontScale="25000" lnSpcReduction="20000"/>
          </a:bodyPr>
          <a:lstStyle/>
          <a:p>
            <a:pPr marL="582930" indent="-514350">
              <a:buNone/>
            </a:pPr>
            <a:endParaRPr lang="ru-RU" sz="2000" dirty="0"/>
          </a:p>
        </p:txBody>
      </p:sp>
      <p:sp>
        <p:nvSpPr>
          <p:cNvPr id="11" name="Содержимое 10"/>
          <p:cNvSpPr>
            <a:spLocks noGrp="1"/>
          </p:cNvSpPr>
          <p:nvPr>
            <p:ph sz="half" idx="2"/>
          </p:nvPr>
        </p:nvSpPr>
        <p:spPr>
          <a:xfrm>
            <a:off x="3357554" y="1600201"/>
            <a:ext cx="5143536" cy="3400436"/>
          </a:xfrm>
        </p:spPr>
        <p:txBody>
          <a:bodyPr>
            <a:normAutofit fontScale="25000" lnSpcReduction="20000"/>
          </a:bodyPr>
          <a:lstStyle/>
          <a:p>
            <a:pPr marL="1211580" indent="-1143000">
              <a:buNone/>
            </a:pPr>
            <a:r>
              <a:rPr lang="ru-RU" sz="11200" dirty="0" smtClean="0">
                <a:solidFill>
                  <a:srgbClr val="0066FF"/>
                </a:solidFill>
              </a:rPr>
              <a:t>Очень полезно оттачивать и шлифовать свой ум об умы других</a:t>
            </a:r>
          </a:p>
          <a:p>
            <a:pPr marL="1211580" indent="-1143000">
              <a:buNone/>
            </a:pPr>
            <a:r>
              <a:rPr lang="ru-RU" sz="11200" dirty="0" smtClean="0"/>
              <a:t>Не владея топором, и дерева не срубишь, а ведь язык – тоже инструмент, музыкальный инструмент, и надобно учиться легко и красиво владеть им</a:t>
            </a:r>
          </a:p>
          <a:p>
            <a:pPr marL="1211580" indent="-1143000">
              <a:buNone/>
            </a:pPr>
            <a:endParaRPr lang="en-US" sz="6400" dirty="0" smtClean="0"/>
          </a:p>
          <a:p>
            <a:pPr marL="1211580" indent="-1143000">
              <a:buNone/>
            </a:pPr>
            <a:endParaRPr lang="ru-RU" sz="6400" dirty="0" smtClean="0"/>
          </a:p>
          <a:p>
            <a:pPr marL="582930" indent="-514350">
              <a:buNone/>
            </a:pPr>
            <a:endParaRPr lang="ru-RU" dirty="0"/>
          </a:p>
        </p:txBody>
      </p:sp>
      <p:pic>
        <p:nvPicPr>
          <p:cNvPr id="6" name="Picture 5" descr="C:\Program Files\Microsoft Office\MEDIA\CAGCAT10\j0285750.wmf"/>
          <p:cNvPicPr>
            <a:picLocks noChangeAspect="1" noChangeArrowheads="1"/>
          </p:cNvPicPr>
          <p:nvPr/>
        </p:nvPicPr>
        <p:blipFill>
          <a:blip r:embed="rId4"/>
          <a:srcRect/>
          <a:stretch>
            <a:fillRect/>
          </a:stretch>
        </p:blipFill>
        <p:spPr bwMode="auto">
          <a:xfrm>
            <a:off x="7215206" y="285728"/>
            <a:ext cx="1824037" cy="1120775"/>
          </a:xfrm>
          <a:prstGeom prst="rect">
            <a:avLst/>
          </a:prstGeom>
          <a:noFill/>
        </p:spPr>
      </p:pic>
      <p:pic>
        <p:nvPicPr>
          <p:cNvPr id="7" name="Picture 9" descr="C:\Documents and Settings\user\Local Settings\Temporary Internet Files\Content.IE5\9UO7OYR4\MCj04399980000[1].png"/>
          <p:cNvPicPr>
            <a:picLocks noChangeAspect="1" noChangeArrowheads="1"/>
          </p:cNvPicPr>
          <p:nvPr/>
        </p:nvPicPr>
        <p:blipFill>
          <a:blip r:embed="rId5"/>
          <a:srcRect/>
          <a:stretch>
            <a:fillRect/>
          </a:stretch>
        </p:blipFill>
        <p:spPr bwMode="auto">
          <a:xfrm>
            <a:off x="642910" y="5000636"/>
            <a:ext cx="3071834" cy="1535917"/>
          </a:xfrm>
          <a:prstGeom prst="rect">
            <a:avLst/>
          </a:prstGeom>
          <a:noFill/>
        </p:spPr>
      </p:pic>
    </p:spTree>
  </p:cSld>
  <p:clrMapOvr>
    <a:masterClrMapping/>
  </p:clrMapOvr>
  <p:transition spd="med">
    <p:plus/>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ppt_w*0.70"/>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to="" calcmode="lin" valueType="num">
                                      <p:cBhvr>
                                        <p:cTn id="2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6699FF"/>
                </a:solidFill>
              </a:rPr>
              <a:t>Синтаксический разбор предложений</a:t>
            </a:r>
            <a:endParaRPr lang="ru-RU" dirty="0">
              <a:solidFill>
                <a:srgbClr val="6699FF"/>
              </a:solidFill>
            </a:endParaRPr>
          </a:p>
        </p:txBody>
      </p:sp>
      <p:sp>
        <p:nvSpPr>
          <p:cNvPr id="3" name="Содержимое 2"/>
          <p:cNvSpPr>
            <a:spLocks noGrp="1"/>
          </p:cNvSpPr>
          <p:nvPr>
            <p:ph idx="1"/>
          </p:nvPr>
        </p:nvSpPr>
        <p:spPr/>
        <p:txBody>
          <a:bodyPr>
            <a:normAutofit fontScale="70000" lnSpcReduction="20000"/>
          </a:bodyPr>
          <a:lstStyle/>
          <a:p>
            <a:r>
              <a:rPr lang="ru-RU" b="1" dirty="0" err="1" smtClean="0">
                <a:solidFill>
                  <a:srgbClr val="FFFF00"/>
                </a:solidFill>
              </a:rPr>
              <a:t>1.Очень</a:t>
            </a:r>
            <a:r>
              <a:rPr lang="ru-RU" b="1" dirty="0" smtClean="0">
                <a:solidFill>
                  <a:srgbClr val="FFFF00"/>
                </a:solidFill>
              </a:rPr>
              <a:t> полезно оттачивать и шлифовать свой ум об умы других.</a:t>
            </a:r>
            <a:r>
              <a:rPr lang="ru-RU" b="1" dirty="0" smtClean="0"/>
              <a:t> </a:t>
            </a:r>
            <a:r>
              <a:rPr lang="ru-RU" dirty="0" smtClean="0"/>
              <a:t>(</a:t>
            </a:r>
            <a:r>
              <a:rPr lang="ru-RU" dirty="0" err="1" smtClean="0"/>
              <a:t>Повеств</a:t>
            </a:r>
            <a:r>
              <a:rPr lang="ru-RU" dirty="0" smtClean="0"/>
              <a:t>., </a:t>
            </a:r>
            <a:r>
              <a:rPr lang="ru-RU" dirty="0" err="1" smtClean="0"/>
              <a:t>невосклиц</a:t>
            </a:r>
            <a:r>
              <a:rPr lang="ru-RU" dirty="0" smtClean="0"/>
              <a:t>., простое, односоставное, с </a:t>
            </a:r>
            <a:r>
              <a:rPr lang="ru-RU" dirty="0" err="1" smtClean="0"/>
              <a:t>однородн</a:t>
            </a:r>
            <a:r>
              <a:rPr lang="ru-RU" dirty="0" smtClean="0"/>
              <a:t>. сказуемыми, </a:t>
            </a:r>
            <a:r>
              <a:rPr lang="ru-RU" dirty="0" err="1" smtClean="0"/>
              <a:t>распростр</a:t>
            </a:r>
            <a:r>
              <a:rPr lang="ru-RU" dirty="0" smtClean="0"/>
              <a:t>. )  </a:t>
            </a:r>
          </a:p>
          <a:p>
            <a:r>
              <a:rPr lang="ru-RU" b="1" i="1" dirty="0" smtClean="0"/>
              <a:t>2. </a:t>
            </a:r>
            <a:r>
              <a:rPr lang="ru-RU" b="1" i="1" dirty="0" smtClean="0">
                <a:solidFill>
                  <a:srgbClr val="FFFF00"/>
                </a:solidFill>
              </a:rPr>
              <a:t>Не владея топором, и дерева не срубишь,  а  ведь язык -  тоже инструмент, музыкальный                                   инструмент, и надобно учиться легко и красиво   владеть им.</a:t>
            </a:r>
            <a:r>
              <a:rPr lang="ru-RU" dirty="0" smtClean="0"/>
              <a:t> (</a:t>
            </a:r>
            <a:r>
              <a:rPr lang="ru-RU" dirty="0" err="1" smtClean="0"/>
              <a:t>Повеств</a:t>
            </a:r>
            <a:r>
              <a:rPr lang="ru-RU" dirty="0" smtClean="0"/>
              <a:t>., </a:t>
            </a:r>
            <a:r>
              <a:rPr lang="ru-RU" dirty="0" err="1" smtClean="0"/>
              <a:t>невоскл</a:t>
            </a:r>
            <a:r>
              <a:rPr lang="ru-RU" dirty="0" smtClean="0"/>
              <a:t>., сложное. состоит из 3 простых </a:t>
            </a:r>
            <a:r>
              <a:rPr lang="ru-RU" dirty="0" err="1" smtClean="0"/>
              <a:t>предл</a:t>
            </a:r>
            <a:r>
              <a:rPr lang="ru-RU" dirty="0" smtClean="0"/>
              <a:t>.)</a:t>
            </a:r>
          </a:p>
          <a:p>
            <a:r>
              <a:rPr lang="ru-RU" dirty="0" smtClean="0">
                <a:solidFill>
                  <a:srgbClr val="33CCFF"/>
                </a:solidFill>
              </a:rPr>
              <a:t>1)прост., </a:t>
            </a:r>
            <a:r>
              <a:rPr lang="ru-RU" dirty="0" err="1" smtClean="0">
                <a:solidFill>
                  <a:srgbClr val="33CCFF"/>
                </a:solidFill>
              </a:rPr>
              <a:t>односост</a:t>
            </a:r>
            <a:r>
              <a:rPr lang="ru-RU" dirty="0" smtClean="0">
                <a:solidFill>
                  <a:srgbClr val="33CCFF"/>
                </a:solidFill>
              </a:rPr>
              <a:t>. </a:t>
            </a:r>
            <a:r>
              <a:rPr lang="ru-RU" dirty="0" err="1" smtClean="0">
                <a:solidFill>
                  <a:srgbClr val="33CCFF"/>
                </a:solidFill>
              </a:rPr>
              <a:t>обобщ.-личн</a:t>
            </a:r>
            <a:r>
              <a:rPr lang="ru-RU" dirty="0" smtClean="0">
                <a:solidFill>
                  <a:srgbClr val="33CCFF"/>
                </a:solidFill>
              </a:rPr>
              <a:t>., </a:t>
            </a:r>
            <a:r>
              <a:rPr lang="ru-RU" dirty="0" err="1" smtClean="0">
                <a:solidFill>
                  <a:srgbClr val="33CCFF"/>
                </a:solidFill>
              </a:rPr>
              <a:t>осложн</a:t>
            </a:r>
            <a:r>
              <a:rPr lang="ru-RU" dirty="0" smtClean="0">
                <a:solidFill>
                  <a:srgbClr val="33CCFF"/>
                </a:solidFill>
              </a:rPr>
              <a:t>. </a:t>
            </a:r>
            <a:r>
              <a:rPr lang="ru-RU" dirty="0" err="1" smtClean="0">
                <a:solidFill>
                  <a:srgbClr val="33CCFF"/>
                </a:solidFill>
              </a:rPr>
              <a:t>дееприч</a:t>
            </a:r>
            <a:r>
              <a:rPr lang="ru-RU" dirty="0" smtClean="0">
                <a:solidFill>
                  <a:srgbClr val="33CCFF"/>
                </a:solidFill>
              </a:rPr>
              <a:t>. оборотом, </a:t>
            </a:r>
          </a:p>
          <a:p>
            <a:r>
              <a:rPr lang="ru-RU" dirty="0" smtClean="0">
                <a:solidFill>
                  <a:srgbClr val="33CC33"/>
                </a:solidFill>
              </a:rPr>
              <a:t>2)прост., </a:t>
            </a:r>
            <a:r>
              <a:rPr lang="ru-RU" dirty="0" err="1" smtClean="0">
                <a:solidFill>
                  <a:srgbClr val="33CC33"/>
                </a:solidFill>
              </a:rPr>
              <a:t>распр</a:t>
            </a:r>
            <a:r>
              <a:rPr lang="ru-RU" dirty="0" smtClean="0">
                <a:solidFill>
                  <a:srgbClr val="33CC33"/>
                </a:solidFill>
              </a:rPr>
              <a:t>, с </a:t>
            </a:r>
            <a:r>
              <a:rPr lang="ru-RU" dirty="0" err="1" smtClean="0">
                <a:solidFill>
                  <a:srgbClr val="33CC33"/>
                </a:solidFill>
              </a:rPr>
              <a:t>уточн</a:t>
            </a:r>
            <a:r>
              <a:rPr lang="ru-RU" dirty="0" smtClean="0">
                <a:solidFill>
                  <a:srgbClr val="33CC33"/>
                </a:solidFill>
              </a:rPr>
              <a:t>. членом предложения, </a:t>
            </a:r>
            <a:r>
              <a:rPr lang="ru-RU" dirty="0" err="1" smtClean="0">
                <a:solidFill>
                  <a:srgbClr val="33CC33"/>
                </a:solidFill>
              </a:rPr>
              <a:t>ослож</a:t>
            </a:r>
            <a:r>
              <a:rPr lang="ru-RU" dirty="0" smtClean="0">
                <a:solidFill>
                  <a:srgbClr val="33CC33"/>
                </a:solidFill>
              </a:rPr>
              <a:t>. тем, что между подл. и сказ. стоит тире, 3)простое. односоставное. </a:t>
            </a:r>
            <a:r>
              <a:rPr lang="ru-RU" dirty="0" err="1" smtClean="0">
                <a:solidFill>
                  <a:srgbClr val="33CC33"/>
                </a:solidFill>
              </a:rPr>
              <a:t>безлич</a:t>
            </a:r>
            <a:r>
              <a:rPr lang="ru-RU" dirty="0" smtClean="0">
                <a:solidFill>
                  <a:srgbClr val="33CC33"/>
                </a:solidFill>
              </a:rPr>
              <a:t>., распр.;</a:t>
            </a:r>
          </a:p>
          <a:p>
            <a:r>
              <a:rPr lang="ru-RU" dirty="0" smtClean="0">
                <a:solidFill>
                  <a:srgbClr val="33CC33"/>
                </a:solidFill>
              </a:rPr>
              <a:t>           все </a:t>
            </a:r>
            <a:r>
              <a:rPr lang="ru-RU" dirty="0" err="1" smtClean="0">
                <a:solidFill>
                  <a:srgbClr val="33CC33"/>
                </a:solidFill>
              </a:rPr>
              <a:t>предл</a:t>
            </a:r>
            <a:r>
              <a:rPr lang="ru-RU" dirty="0" smtClean="0">
                <a:solidFill>
                  <a:srgbClr val="33CC33"/>
                </a:solidFill>
              </a:rPr>
              <a:t>. </a:t>
            </a:r>
            <a:r>
              <a:rPr lang="ru-RU" dirty="0" err="1" smtClean="0">
                <a:solidFill>
                  <a:srgbClr val="33CC33"/>
                </a:solidFill>
              </a:rPr>
              <a:t>соедин</a:t>
            </a:r>
            <a:r>
              <a:rPr lang="ru-RU" dirty="0" smtClean="0">
                <a:solidFill>
                  <a:srgbClr val="33CC33"/>
                </a:solidFill>
              </a:rPr>
              <a:t>. </a:t>
            </a:r>
            <a:r>
              <a:rPr lang="ru-RU" dirty="0" err="1" smtClean="0">
                <a:solidFill>
                  <a:srgbClr val="33CC33"/>
                </a:solidFill>
              </a:rPr>
              <a:t>сочин</a:t>
            </a:r>
            <a:r>
              <a:rPr lang="ru-RU" dirty="0" smtClean="0">
                <a:solidFill>
                  <a:srgbClr val="33CC33"/>
                </a:solidFill>
              </a:rPr>
              <a:t>. союз, т.е. </a:t>
            </a:r>
            <a:r>
              <a:rPr lang="ru-RU" dirty="0" err="1" smtClean="0">
                <a:solidFill>
                  <a:srgbClr val="33CC33"/>
                </a:solidFill>
              </a:rPr>
              <a:t>слож</a:t>
            </a:r>
            <a:r>
              <a:rPr lang="ru-RU" dirty="0" smtClean="0">
                <a:solidFill>
                  <a:srgbClr val="33CC33"/>
                </a:solidFill>
              </a:rPr>
              <a:t>. </a:t>
            </a:r>
            <a:r>
              <a:rPr lang="ru-RU" dirty="0" err="1" smtClean="0">
                <a:solidFill>
                  <a:srgbClr val="33CC33"/>
                </a:solidFill>
              </a:rPr>
              <a:t>предл</a:t>
            </a:r>
            <a:r>
              <a:rPr lang="ru-RU" dirty="0" smtClean="0">
                <a:solidFill>
                  <a:srgbClr val="33CC33"/>
                </a:solidFill>
              </a:rPr>
              <a:t>. с сочинит. связью.)</a:t>
            </a:r>
            <a:endParaRPr lang="ru-RU" dirty="0">
              <a:solidFill>
                <a:srgbClr val="33CC33"/>
              </a:solidFill>
            </a:endParaRPr>
          </a:p>
        </p:txBody>
      </p:sp>
    </p:spTree>
  </p:cSld>
  <p:clrMapOvr>
    <a:masterClrMapping/>
  </p:clrMapOvr>
  <p:transition spd="med">
    <p:plus/>
    <p:sndAc>
      <p:stSnd>
        <p:snd r:embed="rId2" name="chimes.wav" builtIn="1"/>
      </p:stSnd>
    </p:sndAc>
  </p:transition>
  <p:timing>
    <p:tnLst>
      <p:par>
        <p:cTn id="1" dur="indefinite" restart="never" nodeType="tmRoot"/>
      </p:par>
    </p:tnLst>
  </p:timing>
</p:sld>
</file>

<file path=ppt/theme/theme1.xml><?xml version="1.0" encoding="utf-8"?>
<a:theme xmlns:a="http://schemas.openxmlformats.org/drawingml/2006/main" name="Изобретения 11 класс">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Изобретения 11 класс</Template>
  <TotalTime>133</TotalTime>
  <Words>831</Words>
  <Application>Microsoft Office PowerPoint</Application>
  <PresentationFormat>Экран (4:3)</PresentationFormat>
  <Paragraphs>95</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Изобретения 11 класс</vt:lpstr>
      <vt:lpstr>Презентация к интегрированному уроку по теме  «Изобретатели и изобретения»    </vt:lpstr>
      <vt:lpstr>Слайд 2</vt:lpstr>
      <vt:lpstr>Тема урока</vt:lpstr>
      <vt:lpstr>Эпиграф к уроку</vt:lpstr>
      <vt:lpstr>Задача урока</vt:lpstr>
      <vt:lpstr>Слайд 6</vt:lpstr>
      <vt:lpstr>Фонетическая зарядка </vt:lpstr>
      <vt:lpstr> Синтаксическая пятиминутка</vt:lpstr>
      <vt:lpstr>Синтаксический разбор предложений</vt:lpstr>
      <vt:lpstr>Слайд 10</vt:lpstr>
      <vt:lpstr>Слайд 11</vt:lpstr>
      <vt:lpstr> -Определите, какие средства выразительности использованы авторами в следующих, хорошо известных вам примерах? Подчеркните слова или словосочетания и напишите  литературоведческий термин (письменная самостоятельная работа) </vt:lpstr>
      <vt:lpstr>Слайд 13</vt:lpstr>
      <vt:lpstr>Find stylistic devices and expressive means in next texts</vt:lpstr>
      <vt:lpstr>A car is the most important invention in </vt:lpstr>
      <vt:lpstr>Karl Friedrich Benz (1844 – 1929)</vt:lpstr>
      <vt:lpstr>Sergey Pavlovich Korolyov (1907 – 1966)</vt:lpstr>
      <vt:lpstr>Слайд 18</vt:lpstr>
      <vt:lpstr>Ответы</vt:lpstr>
      <vt:lpstr>  Н а ш   с и н к в е й н:   </vt:lpstr>
      <vt:lpstr>HOMEWORK:    PROJECT:</vt:lpstr>
      <vt:lpstr>Домашнее задание</vt:lpstr>
      <vt:lpstr>Слайд 23</vt:lpstr>
      <vt:lpstr>Слайд 24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 интегрированному уроку по теме  «Изобретатели и изобретения»    </dc:title>
  <dc:creator>samsung</dc:creator>
  <cp:lastModifiedBy>samsung</cp:lastModifiedBy>
  <cp:revision>31</cp:revision>
  <dcterms:created xsi:type="dcterms:W3CDTF">2012-01-29T09:19:50Z</dcterms:created>
  <dcterms:modified xsi:type="dcterms:W3CDTF">2012-01-31T13:24:19Z</dcterms:modified>
</cp:coreProperties>
</file>