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jpe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F62A-A2DF-4DF2-92C3-77FF71CE32F7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E9E3-58A4-4699-8B66-65789C85FF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F62A-A2DF-4DF2-92C3-77FF71CE32F7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E9E3-58A4-4699-8B66-65789C85F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F62A-A2DF-4DF2-92C3-77FF71CE32F7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E9E3-58A4-4699-8B66-65789C85F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F62A-A2DF-4DF2-92C3-77FF71CE32F7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E9E3-58A4-4699-8B66-65789C85F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F62A-A2DF-4DF2-92C3-77FF71CE32F7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781E9E3-58A4-4699-8B66-65789C85F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F62A-A2DF-4DF2-92C3-77FF71CE32F7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E9E3-58A4-4699-8B66-65789C85F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F62A-A2DF-4DF2-92C3-77FF71CE32F7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E9E3-58A4-4699-8B66-65789C85F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F62A-A2DF-4DF2-92C3-77FF71CE32F7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E9E3-58A4-4699-8B66-65789C85F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F62A-A2DF-4DF2-92C3-77FF71CE32F7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E9E3-58A4-4699-8B66-65789C85F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F62A-A2DF-4DF2-92C3-77FF71CE32F7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E9E3-58A4-4699-8B66-65789C85F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F62A-A2DF-4DF2-92C3-77FF71CE32F7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E9E3-58A4-4699-8B66-65789C85F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847F62A-A2DF-4DF2-92C3-77FF71CE32F7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781E9E3-58A4-4699-8B66-65789C85F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8229600" cy="1828800"/>
          </a:xfrm>
        </p:spPr>
        <p:txBody>
          <a:bodyPr/>
          <a:lstStyle/>
          <a:p>
            <a:r>
              <a:rPr lang="ru-RU" dirty="0" smtClean="0"/>
              <a:t>Информационная компетенция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6314" y="5500702"/>
            <a:ext cx="4089423" cy="107157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Подготовила:  </a:t>
            </a:r>
            <a:r>
              <a:rPr lang="ru-RU" dirty="0" err="1" smtClean="0"/>
              <a:t>Ятова</a:t>
            </a:r>
            <a:r>
              <a:rPr lang="ru-RU" dirty="0" smtClean="0"/>
              <a:t> Е.Г.</a:t>
            </a:r>
          </a:p>
          <a:p>
            <a:r>
              <a:rPr lang="ru-RU" dirty="0" smtClean="0"/>
              <a:t>Учитель физики</a:t>
            </a:r>
          </a:p>
          <a:p>
            <a:r>
              <a:rPr lang="ru-RU" dirty="0" smtClean="0"/>
              <a:t> </a:t>
            </a:r>
            <a:r>
              <a:rPr lang="ru-RU" dirty="0" smtClean="0"/>
              <a:t>МБОУ СОШ №68</a:t>
            </a:r>
            <a:endParaRPr lang="ru-RU" dirty="0"/>
          </a:p>
        </p:txBody>
      </p:sp>
      <p:pic>
        <p:nvPicPr>
          <p:cNvPr id="19460" name="Picture 4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29021"/>
            <a:ext cx="3473457" cy="4028979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Блок специальных компонентов информационной компетентности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80624"/>
          </a:xfrm>
        </p:spPr>
        <p:txBody>
          <a:bodyPr>
            <a:normAutofit fontScale="62500" lnSpcReduction="20000"/>
          </a:bodyPr>
          <a:lstStyle/>
          <a:p>
            <a:r>
              <a:rPr lang="ru-RU" u="sng" dirty="0" smtClean="0"/>
              <a:t>Гностический компонент</a:t>
            </a:r>
            <a:r>
              <a:rPr lang="ru-RU" dirty="0" smtClean="0"/>
              <a:t> (от греч. </a:t>
            </a:r>
            <a:r>
              <a:rPr lang="ru-RU" dirty="0" err="1" smtClean="0"/>
              <a:t>гнозис</a:t>
            </a:r>
            <a:r>
              <a:rPr lang="ru-RU" dirty="0" smtClean="0"/>
              <a:t> - познание) относится к сфере знаний педагога, он включает в себя изучение объекта своей деятельности (ученика), содержания, средств, форм и методов, с помощью которых эта деятельность осуществляется, достоинств и недостатков своей личности и деятельности</a:t>
            </a:r>
          </a:p>
          <a:p>
            <a:endParaRPr lang="ru-RU" u="sng" dirty="0" smtClean="0"/>
          </a:p>
          <a:p>
            <a:r>
              <a:rPr lang="ru-RU" u="sng" dirty="0" smtClean="0"/>
              <a:t>Проектировочный компонент</a:t>
            </a:r>
            <a:r>
              <a:rPr lang="ru-RU" dirty="0" smtClean="0"/>
              <a:t> включает в себя представления о перспективных задачах обучения и воспитания, а также о стратегиях и способах их достижения.</a:t>
            </a:r>
          </a:p>
          <a:p>
            <a:endParaRPr lang="ru-RU" u="sng" dirty="0" smtClean="0"/>
          </a:p>
          <a:p>
            <a:r>
              <a:rPr lang="ru-RU" u="sng" dirty="0" smtClean="0"/>
              <a:t>Конструктивный компонент</a:t>
            </a:r>
            <a:r>
              <a:rPr lang="ru-RU" dirty="0" smtClean="0"/>
              <a:t> - это особенности конструирования педагогом собственной деятельности и активности учащихся с учетом ближних целей обучения и воспитания.</a:t>
            </a:r>
          </a:p>
          <a:p>
            <a:endParaRPr lang="ru-RU" u="sng" dirty="0" smtClean="0"/>
          </a:p>
          <a:p>
            <a:r>
              <a:rPr lang="ru-RU" u="sng" dirty="0" smtClean="0"/>
              <a:t>Организаторский компонент</a:t>
            </a:r>
            <a:r>
              <a:rPr lang="ru-RU" dirty="0" smtClean="0"/>
              <a:t> является реализацией на практике проектировочных и конструктивных замыслов педагога. </a:t>
            </a:r>
          </a:p>
          <a:p>
            <a:endParaRPr lang="ru-RU" u="sng" dirty="0" smtClean="0"/>
          </a:p>
          <a:p>
            <a:r>
              <a:rPr lang="ru-RU" u="sng" dirty="0" smtClean="0"/>
              <a:t>Коммуникативный компонент</a:t>
            </a:r>
            <a:r>
              <a:rPr lang="ru-RU" dirty="0" smtClean="0"/>
              <a:t> - это особенности коммуникативной деятельности преподавателя, специфика его взаимодействия с учащимися.</a:t>
            </a:r>
            <a:endParaRPr lang="ru-RU" dirty="0"/>
          </a:p>
        </p:txBody>
      </p:sp>
      <p:pic>
        <p:nvPicPr>
          <p:cNvPr id="23554" name="Picture 2" descr="D:\анимашки\РИСУНКИ С КУРСОВ\Компьютер\2\sci-a_disk_walk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4357694"/>
            <a:ext cx="1214446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u="sng" dirty="0" smtClean="0"/>
              <a:t>Сегодня, информационная компетентность преподавателя является определяющим условием эффективного управления образовательным процессом.</a:t>
            </a:r>
            <a:endParaRPr lang="ru-RU" sz="3200" dirty="0" smtClean="0"/>
          </a:p>
          <a:p>
            <a:endParaRPr lang="ru-RU" sz="3200" dirty="0"/>
          </a:p>
        </p:txBody>
      </p:sp>
      <p:pic>
        <p:nvPicPr>
          <p:cNvPr id="22532" name="Picture 4" descr="D:\анимашки\РИСУНКИ С КУРСОВ\Компьютер\1\1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7" y="4119613"/>
            <a:ext cx="1930316" cy="22383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23566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  <p:pic>
        <p:nvPicPr>
          <p:cNvPr id="24578" name="Picture 2" descr="D:\анимашки\РИСУНКИ С КУРСОВ\Гуманоиды\56r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45550" y="1142984"/>
            <a:ext cx="4154395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829576" cy="470916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3200" dirty="0" smtClean="0"/>
              <a:t> …ум заключается не только в знании,</a:t>
            </a:r>
          </a:p>
          <a:p>
            <a:pPr algn="r">
              <a:buNone/>
            </a:pPr>
            <a:r>
              <a:rPr lang="ru-RU" sz="3200" dirty="0" smtClean="0"/>
              <a:t>но и в умении прилагать знание на деле…</a:t>
            </a:r>
          </a:p>
          <a:p>
            <a:pPr algn="r">
              <a:buNone/>
            </a:pPr>
            <a:endParaRPr lang="ru-RU" sz="3200" dirty="0" smtClean="0"/>
          </a:p>
          <a:p>
            <a:pPr algn="r">
              <a:buNone/>
            </a:pPr>
            <a:r>
              <a:rPr lang="ru-RU" sz="3200" dirty="0" smtClean="0"/>
              <a:t>Аристотель</a:t>
            </a:r>
            <a:endParaRPr lang="ru-RU" sz="3200" dirty="0"/>
          </a:p>
        </p:txBody>
      </p:sp>
      <p:pic>
        <p:nvPicPr>
          <p:cNvPr id="6147" name="Picture 3" descr="D:\анимашки\АНИМАЦИЯ\PC dodo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4500570"/>
            <a:ext cx="3148040" cy="21809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043890" cy="34004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/>
              <a:t> Информационная компетентность преподавателя выступает как надстройка над информационной компетентностью выпускника</a:t>
            </a:r>
            <a:r>
              <a:rPr lang="ru-RU" sz="4000" dirty="0" smtClean="0"/>
              <a:t> </a:t>
            </a:r>
            <a:endParaRPr lang="ru-RU" sz="4000" dirty="0"/>
          </a:p>
        </p:txBody>
      </p:sp>
      <p:pic>
        <p:nvPicPr>
          <p:cNvPr id="5122" name="Picture 2" descr="D:\анимашки\АНИМАЦИЯ\PC 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4643446"/>
            <a:ext cx="2071702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u="sng" dirty="0" smtClean="0"/>
              <a:t>Информационная компетенция </a:t>
            </a:r>
            <a:r>
              <a:rPr lang="ru-RU" i="1" dirty="0" smtClean="0"/>
              <a:t>— </a:t>
            </a:r>
          </a:p>
          <a:p>
            <a:pPr>
              <a:buNone/>
            </a:pPr>
            <a:r>
              <a:rPr lang="ru-RU" i="1" dirty="0" smtClean="0"/>
              <a:t>это способность самостоятельно искать, анализировать и отбирать необходимую информацию , организовывать, преобразовывать, сохранять </a:t>
            </a:r>
            <a:r>
              <a:rPr lang="ru-RU" i="1" smtClean="0"/>
              <a:t>и передавать её. </a:t>
            </a:r>
            <a:endParaRPr lang="ru-RU" dirty="0"/>
          </a:p>
        </p:txBody>
      </p:sp>
      <p:pic>
        <p:nvPicPr>
          <p:cNvPr id="4097" name="Picture 1" descr="D:\анимашки\АНИМАЦИЯ\Computer\1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33646" y="4786322"/>
            <a:ext cx="3596005" cy="18607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Элементы информационной компетентности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043890" cy="447200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&gt; мотивация, потребность и интерес к получению  знаний, умений и навыков в области технических, программных средств и информации;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&gt; совокупность общественных, естественных и технических знаний, умений и навыков в области технических, программных средств и информации;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&gt; знания, составляющие информативную основу поисковой познавательной деятельности;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&gt; способы и действия, определяющие операционную основу поисковой познавательной деятельности;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&gt; опыт поисковой деятельности в сфере программного обеспечения и технических ресурсов;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&gt; опыт отношений в системе "человек-компьютер".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3074" name="Picture 2" descr="D:\анимашки\РИСУНКИ С КУРСОВ\Компьютер\1\2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4929198"/>
            <a:ext cx="2409825" cy="1809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Слагаемые информационной компетентности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•  теоретические знания об основных понятиях и методах информатики как научной дисциплины;</a:t>
            </a:r>
          </a:p>
          <a:p>
            <a:pPr>
              <a:buNone/>
            </a:pPr>
            <a:r>
              <a:rPr lang="ru-RU" dirty="0" smtClean="0"/>
              <a:t>  •  способы представления, хранения, обработки и передачи информации с помощью компьютера;</a:t>
            </a:r>
          </a:p>
          <a:p>
            <a:pPr>
              <a:buNone/>
            </a:pPr>
            <a:r>
              <a:rPr lang="ru-RU" dirty="0" smtClean="0"/>
              <a:t>   • умения и навыки работы на персональном компьютере на основе использования операционных систем, утилит, надстроек над операционной системой и операционных оболочек;</a:t>
            </a:r>
          </a:p>
          <a:p>
            <a:pPr>
              <a:buNone/>
            </a:pPr>
            <a:r>
              <a:rPr lang="ru-RU" dirty="0" smtClean="0"/>
              <a:t>   •  умение представить информацию в Интернет;</a:t>
            </a:r>
          </a:p>
          <a:p>
            <a:pPr>
              <a:buNone/>
            </a:pPr>
            <a:r>
              <a:rPr lang="ru-RU" dirty="0" smtClean="0"/>
              <a:t>   • умение организовать самостоятельную работу учащихся посредством  </a:t>
            </a:r>
            <a:r>
              <a:rPr lang="ru-RU" dirty="0" err="1" smtClean="0"/>
              <a:t>Интернет-технологий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  • владение навыками использования телекоммуникационных технологий по конкретной дисциплине, с учетом его специфики.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2050" name="Picture 2" descr="D:\анимашки\АНИМАЦИЯ\Computer\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5500702"/>
            <a:ext cx="1785950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Шестиугольник 3"/>
          <p:cNvSpPr/>
          <p:nvPr/>
        </p:nvSpPr>
        <p:spPr>
          <a:xfrm>
            <a:off x="428596" y="214290"/>
            <a:ext cx="8358246" cy="1571636"/>
          </a:xfrm>
          <a:prstGeom prst="hex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5219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/>
              <a:t>задачи развития информационной компетентности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2664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214282" y="2357430"/>
            <a:ext cx="3643338" cy="2000264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обогащение знаниями и умениями из области информатики и информационно-коммуникационных технологий</a:t>
            </a:r>
            <a:endParaRPr lang="ru-RU" dirty="0"/>
          </a:p>
        </p:txBody>
      </p:sp>
      <p:sp>
        <p:nvSpPr>
          <p:cNvPr id="10" name="Блок-схема: перфолента 9"/>
          <p:cNvSpPr/>
          <p:nvPr/>
        </p:nvSpPr>
        <p:spPr>
          <a:xfrm>
            <a:off x="5143504" y="2071678"/>
            <a:ext cx="3571900" cy="2286016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развитие коммуникативных, интеллектуальных способностей</a:t>
            </a:r>
          </a:p>
        </p:txBody>
      </p:sp>
      <p:sp>
        <p:nvSpPr>
          <p:cNvPr id="11" name="Блок-схема: перфолента 10"/>
          <p:cNvSpPr/>
          <p:nvPr/>
        </p:nvSpPr>
        <p:spPr>
          <a:xfrm>
            <a:off x="928662" y="4572008"/>
            <a:ext cx="4357718" cy="1928826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осуществление интерактивного диалога в едином информационном пространстве</a:t>
            </a:r>
          </a:p>
        </p:txBody>
      </p:sp>
      <p:pic>
        <p:nvPicPr>
          <p:cNvPr id="1027" name="Picture 3" descr="D:\анимашки\РИСУНКИ С КУРСОВ\Компьютер\3\d04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5" y="4306761"/>
            <a:ext cx="2509700" cy="20511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32-конечная звезда 5"/>
          <p:cNvSpPr/>
          <p:nvPr/>
        </p:nvSpPr>
        <p:spPr>
          <a:xfrm>
            <a:off x="0" y="285728"/>
            <a:ext cx="9144000" cy="1428760"/>
          </a:xfrm>
          <a:prstGeom prst="star32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Функции информационной компетентности</a:t>
            </a:r>
            <a:endParaRPr lang="ru-RU" sz="2800" dirty="0"/>
          </a:p>
        </p:txBody>
      </p:sp>
      <p:sp>
        <p:nvSpPr>
          <p:cNvPr id="7" name="Лента лицом вверх 6"/>
          <p:cNvSpPr/>
          <p:nvPr/>
        </p:nvSpPr>
        <p:spPr>
          <a:xfrm>
            <a:off x="357158" y="1643050"/>
            <a:ext cx="3857652" cy="571504"/>
          </a:xfrm>
          <a:prstGeom prst="ribbon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познавательная</a:t>
            </a:r>
            <a:endParaRPr lang="ru-RU" sz="2000" dirty="0"/>
          </a:p>
        </p:txBody>
      </p:sp>
      <p:sp>
        <p:nvSpPr>
          <p:cNvPr id="8" name="Круглая лента лицом вверх 7"/>
          <p:cNvSpPr/>
          <p:nvPr/>
        </p:nvSpPr>
        <p:spPr>
          <a:xfrm>
            <a:off x="1428728" y="2357430"/>
            <a:ext cx="4429156" cy="714380"/>
          </a:xfrm>
          <a:prstGeom prst="ellipseRibbon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коммуникативная</a:t>
            </a:r>
            <a:endParaRPr lang="ru-RU" sz="2000" dirty="0"/>
          </a:p>
        </p:txBody>
      </p:sp>
      <p:sp>
        <p:nvSpPr>
          <p:cNvPr id="9" name="Круглая лента лицом вверх 8"/>
          <p:cNvSpPr/>
          <p:nvPr/>
        </p:nvSpPr>
        <p:spPr>
          <a:xfrm>
            <a:off x="2928926" y="3929066"/>
            <a:ext cx="4286280" cy="642942"/>
          </a:xfrm>
          <a:prstGeom prst="ellipseRibbon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нормативная</a:t>
            </a:r>
            <a:endParaRPr lang="ru-RU" sz="2000" dirty="0"/>
          </a:p>
        </p:txBody>
      </p:sp>
      <p:sp>
        <p:nvSpPr>
          <p:cNvPr id="10" name="Круглая лента лицом вверх 9"/>
          <p:cNvSpPr/>
          <p:nvPr/>
        </p:nvSpPr>
        <p:spPr>
          <a:xfrm>
            <a:off x="3714744" y="4714884"/>
            <a:ext cx="4000528" cy="714380"/>
          </a:xfrm>
          <a:prstGeom prst="ellipseRibbon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оценочная</a:t>
            </a:r>
            <a:endParaRPr lang="ru-RU" sz="2000" dirty="0"/>
          </a:p>
        </p:txBody>
      </p:sp>
      <p:sp>
        <p:nvSpPr>
          <p:cNvPr id="11" name="Круглая лента лицом вверх 10"/>
          <p:cNvSpPr/>
          <p:nvPr/>
        </p:nvSpPr>
        <p:spPr>
          <a:xfrm>
            <a:off x="2285984" y="3214686"/>
            <a:ext cx="4286280" cy="642942"/>
          </a:xfrm>
          <a:prstGeom prst="ellipseRibbon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адаптивная</a:t>
            </a:r>
            <a:endParaRPr lang="ru-RU" dirty="0"/>
          </a:p>
        </p:txBody>
      </p:sp>
      <p:sp>
        <p:nvSpPr>
          <p:cNvPr id="12" name="Круглая лента лицом вверх 11"/>
          <p:cNvSpPr/>
          <p:nvPr/>
        </p:nvSpPr>
        <p:spPr>
          <a:xfrm>
            <a:off x="4500530" y="5572140"/>
            <a:ext cx="4643470" cy="714380"/>
          </a:xfrm>
          <a:prstGeom prst="ellipseRibbon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развивающая</a:t>
            </a:r>
            <a:endParaRPr lang="ru-RU" sz="2000" dirty="0"/>
          </a:p>
        </p:txBody>
      </p:sp>
      <p:pic>
        <p:nvPicPr>
          <p:cNvPr id="21506" name="Picture 2" descr="D:\анимашки\АНИМАЦИЯ\Computer\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4398963"/>
            <a:ext cx="3857652" cy="18875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Блок базовых компонентов информационной компетентности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357158" y="984848"/>
          <a:ext cx="8501122" cy="5873152"/>
        </p:xfrm>
        <a:graphic>
          <a:graphicData uri="http://schemas.openxmlformats.org/presentationml/2006/ole">
            <p:oleObj spid="_x0000_s20482" name="Документ" r:id="rId3" imgW="6719987" imgH="797406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2">
      <a:dk1>
        <a:sysClr val="windowText" lastClr="000000"/>
      </a:dk1>
      <a:lt1>
        <a:sysClr val="window" lastClr="FFFFFF"/>
      </a:lt1>
      <a:dk2>
        <a:srgbClr val="7030A0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7030A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167</TotalTime>
  <Words>438</Words>
  <Application>Microsoft Office PowerPoint</Application>
  <PresentationFormat>Экран (4:3)</PresentationFormat>
  <Paragraphs>62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Апекс</vt:lpstr>
      <vt:lpstr>Документ</vt:lpstr>
      <vt:lpstr>Информационная компетенция</vt:lpstr>
      <vt:lpstr>Слайд 2</vt:lpstr>
      <vt:lpstr>Слайд 3</vt:lpstr>
      <vt:lpstr>Слайд 4</vt:lpstr>
      <vt:lpstr>Элементы информационной компетентности</vt:lpstr>
      <vt:lpstr>Слагаемые информационной компетентности</vt:lpstr>
      <vt:lpstr>Слайд 7</vt:lpstr>
      <vt:lpstr>Слайд 8</vt:lpstr>
      <vt:lpstr>Блок базовых компонентов информационной компетентности</vt:lpstr>
      <vt:lpstr>Блок специальных компонентов информационной компетентности </vt:lpstr>
      <vt:lpstr>Слайд 11</vt:lpstr>
      <vt:lpstr>Слайд 12</vt:lpstr>
    </vt:vector>
  </TitlesOfParts>
  <Company>Speed_XP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Информационная компетенция</dc:title>
  <dc:creator>Speed_XP</dc:creator>
  <cp:lastModifiedBy>ЛЕНА</cp:lastModifiedBy>
  <cp:revision>19</cp:revision>
  <dcterms:created xsi:type="dcterms:W3CDTF">2010-11-11T17:46:50Z</dcterms:created>
  <dcterms:modified xsi:type="dcterms:W3CDTF">2012-12-16T20:15:11Z</dcterms:modified>
</cp:coreProperties>
</file>