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84" r:id="rId13"/>
    <p:sldId id="290" r:id="rId14"/>
    <p:sldId id="273" r:id="rId15"/>
    <p:sldId id="274" r:id="rId16"/>
    <p:sldId id="289" r:id="rId17"/>
    <p:sldId id="288" r:id="rId18"/>
    <p:sldId id="287" r:id="rId19"/>
    <p:sldId id="291" r:id="rId20"/>
    <p:sldId id="286" r:id="rId21"/>
    <p:sldId id="285" r:id="rId22"/>
    <p:sldId id="269" r:id="rId23"/>
    <p:sldId id="270" r:id="rId24"/>
    <p:sldId id="271" r:id="rId25"/>
    <p:sldId id="272" r:id="rId26"/>
    <p:sldId id="265" r:id="rId27"/>
    <p:sldId id="266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1285860"/>
            <a:ext cx="581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Песочная </a:t>
            </a:r>
            <a:r>
              <a:rPr lang="ru-RU" sz="5400" b="1" dirty="0">
                <a:solidFill>
                  <a:schemeClr val="bg1"/>
                </a:solidFill>
                <a:latin typeface="Monotype Corsiva" pitchFamily="66" charset="0"/>
              </a:rPr>
              <a:t>терапия - путь к психологическому здоровью ребенка</a:t>
            </a: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247">
            <a:off x="5757351" y="2547054"/>
            <a:ext cx="2985097" cy="25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14612" y="5357827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FF66"/>
              </a:buClr>
              <a:buSzPct val="75000"/>
              <a:buFont typeface="Monotype Sorts" pitchFamily="-110" charset="2"/>
              <a:buNone/>
            </a:pPr>
            <a:endParaRPr lang="ru-RU" sz="2000" dirty="0" smtClean="0">
              <a:solidFill>
                <a:srgbClr val="FFFFFF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85729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F66"/>
              </a:buClr>
              <a:buSzPct val="75000"/>
              <a:buFont typeface="Monotype Sorts" pitchFamily="-110" charset="2"/>
              <a:buNone/>
            </a:pPr>
            <a:endParaRPr lang="ru-RU" sz="1600" dirty="0">
              <a:solidFill>
                <a:srgbClr val="FFFFFF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42939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       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358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«Песочный ветер»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ru-RU" b="1" dirty="0" smtClean="0">
                <a:solidFill>
                  <a:schemeClr val="bg1"/>
                </a:solidFill>
              </a:rPr>
              <a:t> «Песочная аппликация»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(дыхательное упражнение)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DCIM\100KM530\100_75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189">
            <a:off x="357158" y="2214554"/>
            <a:ext cx="4071966" cy="4071946"/>
          </a:xfrm>
          <a:prstGeom prst="rect">
            <a:avLst/>
          </a:prstGeom>
          <a:noFill/>
        </p:spPr>
      </p:pic>
      <p:pic>
        <p:nvPicPr>
          <p:cNvPr id="4" name="Picture 2" descr="G:\DCIM\100KM530\100_7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1" y="2143117"/>
            <a:ext cx="350046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85723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«Необыкновенные следы»: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«Прыгают зайцы»                                «Ползут змейки»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DCIM\100KM530\100_7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4143404" cy="4143404"/>
          </a:xfrm>
          <a:prstGeom prst="rect">
            <a:avLst/>
          </a:prstGeom>
          <a:noFill/>
        </p:spPr>
      </p:pic>
      <p:pic>
        <p:nvPicPr>
          <p:cNvPr id="2051" name="Picture 3" descr="G:\DCIM\100KM530\100_7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1317" y="1872958"/>
            <a:ext cx="4139058" cy="425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DCIM\100KM530\100_76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286148" cy="3065463"/>
          </a:xfrm>
          <a:prstGeom prst="rect">
            <a:avLst/>
          </a:prstGeom>
          <a:noFill/>
        </p:spPr>
      </p:pic>
      <p:pic>
        <p:nvPicPr>
          <p:cNvPr id="2052" name="Picture 4" descr="G:\DCIM\100KM530\100_76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0042"/>
            <a:ext cx="3929070" cy="3286148"/>
          </a:xfrm>
          <a:prstGeom prst="rect">
            <a:avLst/>
          </a:prstGeom>
          <a:noFill/>
        </p:spPr>
      </p:pic>
      <p:pic>
        <p:nvPicPr>
          <p:cNvPr id="2053" name="Picture 5" descr="G:\DCIM\100KM530\100_76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75703">
            <a:off x="712988" y="3382950"/>
            <a:ext cx="2875027" cy="3616332"/>
          </a:xfrm>
          <a:prstGeom prst="rect">
            <a:avLst/>
          </a:prstGeom>
          <a:noFill/>
        </p:spPr>
      </p:pic>
      <p:pic>
        <p:nvPicPr>
          <p:cNvPr id="2054" name="Picture 6" descr="G:\DCIM\100KM530\100_76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17966">
            <a:off x="5549262" y="3101222"/>
            <a:ext cx="2895347" cy="374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G:\DCIM\100KM530\100_7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838">
            <a:off x="5857884" y="1857364"/>
            <a:ext cx="2767512" cy="4643470"/>
          </a:xfrm>
          <a:prstGeom prst="rect">
            <a:avLst/>
          </a:prstGeom>
          <a:noFill/>
        </p:spPr>
      </p:pic>
      <p:pic>
        <p:nvPicPr>
          <p:cNvPr id="3075" name="Picture 3" descr="G:\DCIM\100KM530\100_76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785926"/>
            <a:ext cx="5072098" cy="46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G:\DCIM\100KM530\100_7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4214842" cy="4619604"/>
          </a:xfrm>
          <a:prstGeom prst="rect">
            <a:avLst/>
          </a:prstGeom>
          <a:noFill/>
        </p:spPr>
      </p:pic>
      <p:pic>
        <p:nvPicPr>
          <p:cNvPr id="7171" name="Picture 3" descr="G:\DCIM\100KM530\100_75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70" y="2396602"/>
            <a:ext cx="4022895" cy="39594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928670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Новогодняя сказка</a:t>
            </a:r>
            <a:endParaRPr lang="ru-RU" sz="32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G:\DCIM\100KM530\100_75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357298"/>
            <a:ext cx="4857758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298298">
            <a:off x="226383" y="1135115"/>
            <a:ext cx="619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К ДНЮ  СВЯТОГО ВАЛЕНТИНА</a:t>
            </a:r>
            <a:endParaRPr lang="ru-RU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8196" name="Picture 4" descr="G:\DCIM\100KM530\100_75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378621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G:\DCIM\100KM530\100_7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5929354" cy="4414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64291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Сказка              «  ДЮЙМОВОЧКА «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G:\DCIM\100KM530\100_75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436">
            <a:off x="3230103" y="2576935"/>
            <a:ext cx="5317470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896237">
            <a:off x="278191" y="1387453"/>
            <a:ext cx="63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ПАРОВОЗИК ИЗ РОМАШКОВО</a:t>
            </a:r>
            <a:endParaRPr lang="ru-RU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G:\DCIM\100KM530\100_75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4095778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39285">
            <a:off x="3023288" y="1537523"/>
            <a:ext cx="50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ОСТРОВ   СОКРОВИЩ</a:t>
            </a:r>
            <a:endParaRPr lang="ru-RU" sz="24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G:\DCIM\100KM530\100_7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5429288" cy="4714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177156">
            <a:off x="732115" y="910444"/>
            <a:ext cx="5375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ПОДВОДНОЕ ЦАРСТВО</a:t>
            </a:r>
            <a:endParaRPr lang="ru-RU" sz="32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2152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дарований детей –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кончиках их  пальцев.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пальцев, образно говоря,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идут тончайшие нити – ручейки,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питают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 творческой мысли.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Другими словами,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больше мастерства в детской руке,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 умнее ребенок». </a:t>
            </a:r>
          </a:p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В.А. Сухомлинский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7012">
            <a:off x="2674014" y="243298"/>
            <a:ext cx="6049962" cy="500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339896">
            <a:off x="92397" y="1438829"/>
            <a:ext cx="37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>МОЯ МЕЧТА</a:t>
            </a:r>
            <a:endParaRPr lang="ru-RU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5363" name="Picture 3" descr="G:\DCIM\100KM530\100_75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471" y="3466700"/>
            <a:ext cx="3438532" cy="334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G:\DCIM\100KM530\100_7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7499">
            <a:off x="342353" y="622050"/>
            <a:ext cx="4433421" cy="4500594"/>
          </a:xfrm>
          <a:prstGeom prst="rect">
            <a:avLst/>
          </a:prstGeom>
          <a:noFill/>
        </p:spPr>
      </p:pic>
      <p:pic>
        <p:nvPicPr>
          <p:cNvPr id="16387" name="Picture 3" descr="G:\DCIM\100KM530\100_75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927">
            <a:off x="4637742" y="3278858"/>
            <a:ext cx="3957092" cy="317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Песочница - прекрасный посредник для установления контакта с ребенком. И если он плохо говорит  и не может рассказать взрослому о своих переживаниях, то в таких играх с песком все становится возможно.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G:\DCIM\100KM530\100_7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81158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785794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Проигрывая волнующую ситуацию с помощью маленьких фигурок, создавая картину  ребенок раскрывается, и взрослые получают возможность увидеть внутренний мир ребенка в данный момент.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856165" cy="450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38576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песочнице создается дополнительный акцент на тактильную чувствительность, «мануальный интеллект» ребенка. Поэтому перенос традиционных обучающих и развивающих заданий в песочницу дает дополнительный эффект. С одной стороны, существенно повышается мотивация ребенка к занятиям, а с другой — более интенсивно и гармонично происходит развитие познавательных процессов.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0" y="1214422"/>
            <a:ext cx="4286312" cy="51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071678"/>
            <a:ext cx="785818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1.Водонепроницаемый деревянный ящик или пластиковый таз,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дно и борта которых желательно должны быть синего цвета (дно символизирует воду, а борта — небо).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должен быть желтого или светло-коричневого цвета. Песком заполняется 1/3 ящика. Перед использованием песок должен быть просеян, промыт и обеззаражен — его нужно прокалить или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прокварцевать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 игрового материала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(хранится в пластиковых контейнерах 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отверстиями).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571480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  работа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Песок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—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мирная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страна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Можно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строить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и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чудить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Можно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много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сотворить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Горы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реки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и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моря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Чтобы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жизнь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вокруг</a:t>
            </a:r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Print" pitchFamily="2" charset="0"/>
              </a:rPr>
              <a:t>была</a:t>
            </a:r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>!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324061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G:\DCIM\100KM530\100_76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674">
            <a:off x="5087449" y="4045184"/>
            <a:ext cx="3311491" cy="2483618"/>
          </a:xfrm>
          <a:prstGeom prst="rect">
            <a:avLst/>
          </a:prstGeom>
          <a:noFill/>
        </p:spPr>
      </p:pic>
      <p:pic>
        <p:nvPicPr>
          <p:cNvPr id="6148" name="Picture 4" descr="G:\DCIM\100KM530\100_76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4578">
            <a:off x="5738734" y="984030"/>
            <a:ext cx="3063869" cy="226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228599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143932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Библиография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Зинкевич-Евстегнеева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Т.Д. Психотерапия зависимостей. Метод сказкотерапии.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СПб.:Речь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2010. - 176 с.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Т.М.,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Т.Д. Чудеса на песке. Песочная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СПб.: Институт специальной педагогики и психологии, 1998 г, – 50 с.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Киселева М.В. Арт-терапия в работе с детьми: Руководство для детских   психологов, педагогов, врачей и специалистов, работающих с детьми. – СПб.: Речь, 2006. – 160 с.</a:t>
            </a:r>
          </a:p>
          <a:p>
            <a:pPr marL="457200" indent="-457200">
              <a:lnSpc>
                <a:spcPct val="80000"/>
              </a:lnSpc>
              <a:buAutoNum type="arabicPeriod" startAt="3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 startAt="4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Копытин А.И.,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Свистовская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Е.Е. Руководство по детско-подростковой и семейной арт-терапии. – СПб.: Речь, 2010. - 256 с.</a:t>
            </a:r>
          </a:p>
          <a:p>
            <a:pPr marL="457200" indent="-457200">
              <a:lnSpc>
                <a:spcPct val="80000"/>
              </a:lnSpc>
              <a:buAutoNum type="arabicPeriod" startAt="4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 startAt="5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Сачкович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Н.А. Технология игры в песок. Игры на мосту. СПб.: Речь, 2008. - 176 с.</a:t>
            </a:r>
          </a:p>
          <a:p>
            <a:pPr marL="457200" indent="-457200">
              <a:lnSpc>
                <a:spcPct val="80000"/>
              </a:lnSpc>
              <a:buAutoNum type="arabicPeriod" startAt="5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 startAt="6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 Г.Н. Человек, играющий в песок. Динамичная песочная терапия. – СПб.: Речь, 2010. – 2008.</a:t>
            </a:r>
          </a:p>
          <a:p>
            <a:pPr marL="457200" indent="-457200">
              <a:lnSpc>
                <a:spcPct val="80000"/>
              </a:lnSpc>
              <a:buAutoNum type="arabicPeriod" startAt="6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  Интернет-ресурсы. Материал из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свободной энциклопедии. Песочная терапия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u="sng" dirty="0" err="1" smtClean="0">
                <a:solidFill>
                  <a:schemeClr val="bg1"/>
                </a:solidFill>
                <a:latin typeface="Segoe Script" pitchFamily="34" charset="0"/>
              </a:rPr>
              <a:t>Пескотерапия</a:t>
            </a:r>
            <a:r>
              <a:rPr lang="ru-RU" sz="3600" u="sng" dirty="0" smtClean="0">
                <a:solidFill>
                  <a:schemeClr val="bg1"/>
                </a:solidFill>
                <a:latin typeface="Segoe Script" pitchFamily="34" charset="0"/>
              </a:rPr>
              <a:t> (</a:t>
            </a:r>
            <a:r>
              <a:rPr lang="en-US" sz="3600" u="sng" dirty="0" smtClean="0">
                <a:solidFill>
                  <a:schemeClr val="bg1"/>
                </a:solidFill>
                <a:latin typeface="Segoe Script" pitchFamily="34" charset="0"/>
              </a:rPr>
              <a:t>sand – play) </a:t>
            </a: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>игра с песком как способ развития ребёнка.</a:t>
            </a:r>
            <a:endParaRPr lang="ru-RU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074" name="Picture 2" descr="G:\DCIM\100KM530\100_75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786058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к различным областям знаний и видов деятельности.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DCIM\100KM530\100_7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71438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8643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Print" pitchFamily="2" charset="0"/>
              </a:rPr>
              <a:t>Задачи: 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 1) релаксация, снятие мышечной </a:t>
            </a:r>
            <a:r>
              <a:rPr lang="en-US" sz="2800" dirty="0" smtClean="0">
                <a:solidFill>
                  <a:schemeClr val="bg1"/>
                </a:solidFill>
                <a:latin typeface="Segoe Print" pitchFamily="2" charset="0"/>
              </a:rPr>
              <a:t>     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напряжённости;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2) развитие зрительно-пространственной   ориентировки;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3)концентрация внимания, памяти;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4)развитие логики и речи;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5)стабилизация эмоционального состояния;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6)развитие творческих (</a:t>
            </a:r>
            <a:r>
              <a:rPr lang="ru-RU" sz="2800" dirty="0" err="1" smtClean="0">
                <a:solidFill>
                  <a:schemeClr val="bg1"/>
                </a:solidFill>
                <a:latin typeface="Segoe Print" pitchFamily="2" charset="0"/>
              </a:rPr>
              <a:t>креативных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) способностей;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7)способствует развитию рефлексии (самоанализа)</a:t>
            </a:r>
            <a:r>
              <a:rPr lang="en-US" sz="28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ребёнка;</a:t>
            </a:r>
            <a:b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 8) формирование позитивной коммуникации.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1000108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 с песком – это естественная и доступная для каждого ребенка форма деятельности. Поэтому мы, взрослые, можем использовать песочницу в развивающих и обучающих занятиях.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существенно усиливается желание ребенка узнавать что-то новое, экспериментировать и работать самостоятельно.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песочнице мощно развивается тактильная чувствительность как основа «ручного интеллекта». Соприкасаясь пальцами с песком, ваши нервные окончания посылают сигналы в мозг и начинают стимулировать его работу.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играх с песком более гармонично и интенсивно развиваются все познавательные функции (восприятие, внимание, память, мышление), а также речь и моторика.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В-четвертых,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совершенствуется предметно-игровая деятельность, что в дальнейшем способствует развитию сюжетно-ролевой игры и коммуникативных навыков ребенка.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В-пятых,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песок, как и вода, способен «заземлять» отрицательную энергию, что особенно актуально в работе с «особыми» детьми.    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8001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песочной терапии сводятся к следующему: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даёт больший воспитательный и образовательный эффект,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нежели стандартные формы обучения.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42853"/>
            <a:ext cx="86439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игры, с использованием песочной терапии, делятся на три направления: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 игры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такие игры направлены на развитие тактильно-кинестетической чувствительности и мелкой моторики рук. А главное ребенок говорит о своих ощущениях, тем самым спонтанно развиваем его речь, словарный запас слов, развиваем восприятие различного темпа речи, развивается высота и сила голоса, работаем над  дыханием, развиваем внимание и память.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Познавательные игры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их помощью мы помогаем познавать многогранность нашего мира.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Проективные игры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их помощью мы осуществляем коррекцию и развитие ребенка.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G:\DCIM\100KM530\100_75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714620"/>
            <a:ext cx="4000528" cy="392909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4357717" cy="38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728" y="500042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песком можно использовать, как индивидуальную работу, так и подгрупповую или же на фронтальных занятиях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638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14</cp:revision>
  <dcterms:modified xsi:type="dcterms:W3CDTF">2013-08-11T13:09:26Z</dcterms:modified>
</cp:coreProperties>
</file>