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86" r:id="rId5"/>
    <p:sldId id="258" r:id="rId6"/>
    <p:sldId id="273" r:id="rId7"/>
    <p:sldId id="274" r:id="rId8"/>
    <p:sldId id="275" r:id="rId9"/>
    <p:sldId id="276" r:id="rId10"/>
    <p:sldId id="277" r:id="rId11"/>
    <p:sldId id="278" r:id="rId12"/>
    <p:sldId id="262" r:id="rId13"/>
    <p:sldId id="265" r:id="rId14"/>
    <p:sldId id="266" r:id="rId15"/>
    <p:sldId id="267" r:id="rId16"/>
    <p:sldId id="280" r:id="rId17"/>
    <p:sldId id="281" r:id="rId18"/>
    <p:sldId id="282" r:id="rId19"/>
    <p:sldId id="287" r:id="rId20"/>
    <p:sldId id="269" r:id="rId21"/>
    <p:sldId id="271" r:id="rId22"/>
    <p:sldId id="279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altruism.ru/sengine.cgi/5/7/8/2/5" TargetMode="External"/><Relationship Id="rId3" Type="http://schemas.openxmlformats.org/officeDocument/2006/relationships/hyperlink" Target="http://bank.orenipk.ru/Text/t11_6.htm" TargetMode="External"/><Relationship Id="rId7" Type="http://schemas.openxmlformats.org/officeDocument/2006/relationships/hyperlink" Target="http://student.km.ru/ref_show_frame.asp?id=921121011A9947EEBBB73E97FFC5F5CC" TargetMode="External"/><Relationship Id="rId2" Type="http://schemas.openxmlformats.org/officeDocument/2006/relationships/hyperlink" Target="http://www.ecsocman.edu.ru/direktor/msg/17500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teredu.ru/new/blog/archives/27" TargetMode="External"/><Relationship Id="rId5" Type="http://schemas.openxmlformats.org/officeDocument/2006/relationships/hyperlink" Target="http://reihorn.narod.ru/diplom_2.html" TargetMode="External"/><Relationship Id="rId4" Type="http://schemas.openxmlformats.org/officeDocument/2006/relationships/hyperlink" Target="http://www.ucheba.ru/referats/2227.html" TargetMode="External"/><Relationship Id="rId9" Type="http://schemas.openxmlformats.org/officeDocument/2006/relationships/hyperlink" Target="http://pravo.vuz-chursin.ru/?d=4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928670"/>
            <a:ext cx="8229600" cy="2571768"/>
          </a:xfrm>
        </p:spPr>
        <p:txBody>
          <a:bodyPr>
            <a:normAutofit/>
          </a:bodyPr>
          <a:lstStyle/>
          <a:p>
            <a:r>
              <a:rPr lang="ru-RU" dirty="0" smtClean="0"/>
              <a:t> педагогическая Поддержка -что это такое?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Занятие для педагогов</a:t>
            </a:r>
          </a:p>
          <a:p>
            <a:r>
              <a:rPr lang="ru-RU" dirty="0" smtClean="0"/>
              <a:t>Подготовила педагог-психолог </a:t>
            </a:r>
          </a:p>
          <a:p>
            <a:r>
              <a:rPr lang="ru-RU" dirty="0" err="1" smtClean="0"/>
              <a:t>Лисова</a:t>
            </a:r>
            <a:r>
              <a:rPr lang="ru-RU" dirty="0" smtClean="0"/>
              <a:t> С.В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механизм педагогической поддержки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IV этап (</a:t>
            </a:r>
            <a:r>
              <a:rPr lang="ru-RU" b="1" dirty="0" err="1" smtClean="0"/>
              <a:t>деятельностный</a:t>
            </a:r>
            <a:r>
              <a:rPr lang="ru-RU" b="1" dirty="0" smtClean="0"/>
              <a:t>)</a:t>
            </a:r>
            <a:r>
              <a:rPr lang="ru-RU" dirty="0" smtClean="0"/>
              <a:t> - действует сам ребенок и действует педагог (одобрение действий ребенка, стимулирование его инициативы и действий, координация деятельности специалистов в школе и за ее пределами, безотлагательная помощь школьнику);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2516" y="4286256"/>
            <a:ext cx="327183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механизм педагогической поддержки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V этап (рефлексивный)</a:t>
            </a:r>
            <a:r>
              <a:rPr lang="ru-RU" dirty="0" smtClean="0"/>
              <a:t> - совместное с ребенком обсуждение успехов и неудач предыдущих этапов деятельности, констатация факта разрешимости проблемы или </a:t>
            </a:r>
            <a:r>
              <a:rPr lang="ru-RU" dirty="0" err="1" smtClean="0"/>
              <a:t>переформулирование</a:t>
            </a:r>
            <a:r>
              <a:rPr lang="ru-RU" dirty="0" smtClean="0"/>
              <a:t>  затруднения, осмысление ребенком и педагогом нового опыта жизнедеятельности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4925" y="4305300"/>
            <a:ext cx="40290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принципы для оказания эффективной поддержки: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5199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600" dirty="0" smtClean="0"/>
              <a:t>восприятие ребенком себя как человека, умеющего и желающего решать собственные проблемы; </a:t>
            </a:r>
          </a:p>
          <a:p>
            <a:pPr lvl="0"/>
            <a:r>
              <a:rPr lang="ru-RU" sz="3600" dirty="0" smtClean="0"/>
              <a:t>конгруэнтность личности и поведения педагога во взаимодействии со своими воспитанниками; </a:t>
            </a:r>
          </a:p>
          <a:p>
            <a:pPr lvl="0"/>
            <a:r>
              <a:rPr lang="ru-RU" sz="3600" dirty="0" smtClean="0"/>
              <a:t>безусловно положительное отношение педагога к ребенку; </a:t>
            </a:r>
          </a:p>
          <a:p>
            <a:pPr lvl="0"/>
            <a:r>
              <a:rPr lang="ru-RU" sz="3600" dirty="0" err="1" smtClean="0"/>
              <a:t>эмпатийное</a:t>
            </a:r>
            <a:r>
              <a:rPr lang="ru-RU" sz="3600" dirty="0" smtClean="0"/>
              <a:t> понимание ребенка воспитателем; </a:t>
            </a:r>
          </a:p>
          <a:p>
            <a:pPr lvl="0"/>
            <a:r>
              <a:rPr lang="ru-RU" sz="3600" dirty="0" smtClean="0"/>
              <a:t>ощущение воспитанниками конгруэнтности, принятия и </a:t>
            </a:r>
            <a:r>
              <a:rPr lang="ru-RU" sz="3600" dirty="0" err="1" smtClean="0"/>
              <a:t>эмпатии</a:t>
            </a:r>
            <a:r>
              <a:rPr lang="ru-RU" sz="3600" dirty="0" smtClean="0"/>
              <a:t> педагога. </a:t>
            </a:r>
          </a:p>
          <a:p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Поддерживать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 smtClean="0"/>
              <a:t>— </a:t>
            </a:r>
            <a:r>
              <a:rPr lang="ru-RU" sz="3600" dirty="0" smtClean="0"/>
              <a:t>значит верить в него. Вербально и </a:t>
            </a:r>
            <a:r>
              <a:rPr lang="ru-RU" sz="3600" dirty="0" err="1" smtClean="0"/>
              <a:t>невербально</a:t>
            </a:r>
            <a:r>
              <a:rPr lang="ru-RU" sz="3600" dirty="0" smtClean="0"/>
              <a:t> взрослый сообщает ребенку, что верит в его силы и способности. Ребенок нуждается в поддержке не только тогда, когда ему плохо, но и тогда, когда ему хорошо.</a:t>
            </a:r>
          </a:p>
          <a:p>
            <a:pPr algn="just">
              <a:buNone/>
            </a:pPr>
            <a:endParaRPr lang="ru-RU" sz="3600" dirty="0"/>
          </a:p>
        </p:txBody>
      </p:sp>
      <p:pic>
        <p:nvPicPr>
          <p:cNvPr id="21506" name="Picture 2" descr="MPj04385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72074"/>
            <a:ext cx="2357454" cy="15770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606"/>
            <a:ext cx="1428760" cy="225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972320" cy="12033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Четыре тактики педагогической поддержки (по </a:t>
            </a:r>
            <a:r>
              <a:rPr lang="ru-RU" dirty="0" err="1" smtClean="0"/>
              <a:t>О.С.Газману</a:t>
            </a:r>
            <a:r>
              <a:rPr lang="ru-RU" dirty="0" smtClean="0"/>
              <a:t>):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43050"/>
            <a:ext cx="7400948" cy="478634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600" b="1" dirty="0" smtClean="0"/>
              <a:t>“</a:t>
            </a:r>
            <a:r>
              <a:rPr lang="ru-RU" sz="3600" b="1" dirty="0" smtClean="0">
                <a:solidFill>
                  <a:srgbClr val="FF0000"/>
                </a:solidFill>
              </a:rPr>
              <a:t>защита”, </a:t>
            </a:r>
          </a:p>
          <a:p>
            <a:pPr algn="just"/>
            <a:r>
              <a:rPr lang="ru-RU" sz="3600" b="1" dirty="0" smtClean="0">
                <a:solidFill>
                  <a:srgbClr val="FF0000"/>
                </a:solidFill>
              </a:rPr>
              <a:t>“помощь”,</a:t>
            </a:r>
          </a:p>
          <a:p>
            <a:pPr algn="just"/>
            <a:r>
              <a:rPr lang="ru-RU" sz="3600" b="1" dirty="0" smtClean="0">
                <a:solidFill>
                  <a:srgbClr val="FF0000"/>
                </a:solidFill>
              </a:rPr>
              <a:t> “содействие” </a:t>
            </a:r>
          </a:p>
          <a:p>
            <a:pPr algn="just"/>
            <a:r>
              <a:rPr lang="ru-RU" sz="3600" b="1" dirty="0" smtClean="0">
                <a:solidFill>
                  <a:srgbClr val="FF0000"/>
                </a:solidFill>
              </a:rPr>
              <a:t> “взаимодействие”.</a:t>
            </a:r>
          </a:p>
          <a:p>
            <a:pPr algn="just">
              <a:buNone/>
            </a:pPr>
            <a:r>
              <a:rPr lang="ru-RU" sz="3600" b="1" dirty="0" smtClean="0"/>
              <a:t> </a:t>
            </a:r>
            <a:r>
              <a:rPr lang="ru-RU" sz="3600" dirty="0" smtClean="0"/>
              <a:t>Эти названия отражают тот смысл, который педагогическая поддержка приобретает в зависимости от решаемой задачи.</a:t>
            </a:r>
          </a:p>
          <a:p>
            <a:pPr algn="just"/>
            <a:endParaRPr lang="ru-RU" sz="3600" dirty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Тактика защиты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806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Её кредо: “Ребёнок не должен оставаться жертвой обстоятельств”.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Педагог: </a:t>
            </a:r>
          </a:p>
          <a:p>
            <a:r>
              <a:rPr lang="ru-RU" dirty="0" smtClean="0"/>
              <a:t>а) через позицию “педагогической адвокатуры” защищает ребёнка от негативных обстоятельств, блокирующих его активность и развитие;</a:t>
            </a:r>
          </a:p>
          <a:p>
            <a:r>
              <a:rPr lang="ru-RU" dirty="0" smtClean="0"/>
              <a:t> б) через позицию “буфера” смягчает негативные обстоятельства; </a:t>
            </a:r>
          </a:p>
          <a:p>
            <a:r>
              <a:rPr lang="ru-RU" dirty="0" smtClean="0"/>
              <a:t>в) развивает в ребёнке способности избавляться от страха перед обстоятельствами.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Тактика помощи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Тактика “помощи” рассчитана на то, чтобы ребёнок обязательно начал действовать. </a:t>
            </a:r>
            <a:r>
              <a:rPr lang="ru-RU" dirty="0" smtClean="0"/>
              <a:t>Но для того, чтобы он это сделал добровольно, ему необходимо “узнать вкус успеха”.</a:t>
            </a:r>
          </a:p>
          <a:p>
            <a:r>
              <a:rPr lang="ru-RU" dirty="0" smtClean="0"/>
              <a:t>Тактика “помощи”, в основном, рассчитана именно на детей, которые </a:t>
            </a:r>
            <a:r>
              <a:rPr lang="ru-RU" dirty="0" err="1" smtClean="0"/>
              <a:t>самоблокируют</a:t>
            </a:r>
            <a:r>
              <a:rPr lang="ru-RU" dirty="0" smtClean="0"/>
              <a:t> свою активность, поскольку не в состоянии заблокировать свой страх перед внешней оценкой.</a:t>
            </a:r>
          </a:p>
          <a:p>
            <a:endParaRPr lang="ru-RU" dirty="0"/>
          </a:p>
        </p:txBody>
      </p:sp>
      <p:pic>
        <p:nvPicPr>
          <p:cNvPr id="4098" name="Picture 2" descr="772491657bb39abe9b27944d28566ce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2880" y="5214950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Тактика содействия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Кредо тактики “содействия”: “Ты всегда можешь совершить выбор – попробуй проверить себя!”.</a:t>
            </a:r>
          </a:p>
          <a:p>
            <a:r>
              <a:rPr lang="ru-RU" dirty="0" smtClean="0"/>
              <a:t>Педагог в тактике “содействия” “не работает на будущее ребёнка”, а создаёт условия для того, чтобы тот, поспешая в будущее, в меру осознанности строил и управлял своим настоящим. Не учился “умозрительно” фантазировать по поводу жизни, а жил, но при этом постепенно осознавал, что самой своей жизнью он постоянно делает выбор себя для себя.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Тактика взаимодействия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Кредо тактики взаимодействия: “Договор – это испытание свободой и ответственностью”.</a:t>
            </a:r>
          </a:p>
          <a:p>
            <a:r>
              <a:rPr lang="ru-RU" dirty="0" smtClean="0"/>
              <a:t>Дети уважают умных взрослых, но им очень скучно с теми, кто очень разумен. Они ищут взрослых, которые могут с ними вместе жить, не мешая им оставаться “самими собой”, уважая и признавая их самостоятельность.</a:t>
            </a:r>
          </a:p>
        </p:txBody>
      </p:sp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357702"/>
            <a:ext cx="2500298" cy="250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Педагогические ситуации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ru-RU" sz="3200" i="1" dirty="0">
                <a:effectLst/>
              </a:rPr>
              <a:t>Задание 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i="1" dirty="0">
                <a:effectLst/>
              </a:rPr>
              <a:t>На основе одной из педагогических ситуаций попробуйте проанализировать проблему и предложить ее решение с помощью технологии педагогической поддержки О.С. </a:t>
            </a:r>
            <a:r>
              <a:rPr lang="ru-RU" sz="3200" i="1" dirty="0" err="1">
                <a:effectLst/>
              </a:rPr>
              <a:t>Газмана</a:t>
            </a:r>
            <a:r>
              <a:rPr lang="ru-RU" sz="2200" dirty="0">
                <a:effectLst/>
              </a:rPr>
              <a:t/>
            </a:r>
            <a:br>
              <a:rPr lang="ru-RU" sz="2200" dirty="0">
                <a:effectLst/>
              </a:rPr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304296"/>
          </a:xfrm>
        </p:spPr>
        <p:txBody>
          <a:bodyPr>
            <a:normAutofit fontScale="25000" lnSpcReduction="20000"/>
          </a:bodyPr>
          <a:lstStyle/>
          <a:p>
            <a:r>
              <a:rPr lang="ru-RU" b="1" i="1" dirty="0"/>
              <a:t>Ситуация 1.</a:t>
            </a:r>
            <a:r>
              <a:rPr lang="ru-RU" dirty="0"/>
              <a:t> </a:t>
            </a:r>
          </a:p>
          <a:p>
            <a:r>
              <a:rPr lang="ru-RU" dirty="0"/>
              <a:t>Семиклассник Иван отказывается выполнять домашние задания по литературе и посещать занятия по этому предмету. </a:t>
            </a:r>
          </a:p>
          <a:p>
            <a:r>
              <a:rPr lang="en-US" b="1" i="1" dirty="0"/>
              <a:t> </a:t>
            </a:r>
            <a:endParaRPr lang="ru-RU" dirty="0"/>
          </a:p>
          <a:p>
            <a:r>
              <a:rPr lang="ru-RU" b="1" i="1" dirty="0"/>
              <a:t>Ситуация 2.</a:t>
            </a:r>
            <a:r>
              <a:rPr lang="ru-RU" dirty="0"/>
              <a:t> </a:t>
            </a:r>
          </a:p>
          <a:p>
            <a:r>
              <a:rPr lang="ru-RU" dirty="0"/>
              <a:t>Пятиклассник Олег проявляет агрессию по отношению к слабым одноклассникам. Он обзывается, портит личные вещи детей. Однажды он сильно толкнул девочку, которая упала и сломала руку. Мальчик твердил, что это случайность и он не хотел причинить ей зло. </a:t>
            </a:r>
          </a:p>
          <a:p>
            <a:r>
              <a:rPr lang="en-US" b="1" i="1" dirty="0"/>
              <a:t> </a:t>
            </a:r>
            <a:endParaRPr lang="ru-RU" dirty="0"/>
          </a:p>
          <a:p>
            <a:r>
              <a:rPr lang="ru-RU" b="1" i="1" dirty="0"/>
              <a:t>Ситуация 3.</a:t>
            </a:r>
            <a:r>
              <a:rPr lang="ru-RU" dirty="0"/>
              <a:t> </a:t>
            </a:r>
          </a:p>
          <a:p>
            <a:r>
              <a:rPr lang="ru-RU" dirty="0"/>
              <a:t>Шестиклассница Ира ушла из дома и живет у бабушки. Родители обратились за помощью к классному руководителю после того, как не смогли сами уговорить девочку вернуться домой. </a:t>
            </a:r>
          </a:p>
          <a:p>
            <a:r>
              <a:rPr lang="en-US" b="1" i="1" dirty="0"/>
              <a:t> </a:t>
            </a:r>
            <a:endParaRPr lang="ru-RU" dirty="0"/>
          </a:p>
          <a:p>
            <a:r>
              <a:rPr lang="ru-RU" b="1" i="1" dirty="0"/>
              <a:t>Ситуация 4.</a:t>
            </a:r>
            <a:r>
              <a:rPr lang="ru-RU" dirty="0"/>
              <a:t> </a:t>
            </a:r>
          </a:p>
          <a:p>
            <a:r>
              <a:rPr lang="ru-RU" dirty="0"/>
              <a:t>Девятиклассница Юля начала встречаться с парнем, который раньше встречался с ее подругой и одноклассницей Аней. Аня все время стремится навредить Юле, она не может простить ей этого, даже тогда, когда отношения Юли и парня прекратились. Одноклассницы девочек разделились на два враждующих лагеря. Дружеская атмосфера в коллективе оказалась под угрозой. </a:t>
            </a:r>
          </a:p>
          <a:p>
            <a:r>
              <a:rPr lang="en-US" b="1" i="1" dirty="0"/>
              <a:t>  </a:t>
            </a:r>
            <a:endParaRPr lang="ru-RU" dirty="0"/>
          </a:p>
          <a:p>
            <a:r>
              <a:rPr lang="ru-RU" b="1" i="1" dirty="0"/>
              <a:t>Ситуация 5.</a:t>
            </a:r>
            <a:r>
              <a:rPr lang="ru-RU" dirty="0"/>
              <a:t> </a:t>
            </a:r>
          </a:p>
          <a:p>
            <a:r>
              <a:rPr lang="ru-RU" dirty="0"/>
              <a:t>Ребенок часто не может и не умеет правильно защитить себя от обидчиков. Может ли взрослый помочь ребенку в решении этой проблемы и как? </a:t>
            </a:r>
          </a:p>
        </p:txBody>
      </p:sp>
    </p:spTree>
    <p:extLst>
      <p:ext uri="{BB962C8B-B14F-4D97-AF65-F5344CB8AC3E}">
        <p14:creationId xmlns:p14="http://schemas.microsoft.com/office/powerpoint/2010/main" xmlns="" val="25061030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203358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</a:rPr>
              <a:t>«Солнце способностей»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3778734"/>
          </a:xfrm>
        </p:spPr>
        <p:txBody>
          <a:bodyPr>
            <a:normAutofit fontScale="92500"/>
          </a:bodyPr>
          <a:lstStyle/>
          <a:p>
            <a:r>
              <a:rPr lang="ru-RU" sz="3600" dirty="0" smtClean="0"/>
              <a:t>Задача каждой группы  -создать солнце своих способностей :  на листах с изображением солнца дорисовать  необходимое количество лучей и написать на них свои способности, умения, отвечая на вопрос: «Мы умеем, мы можем...».</a:t>
            </a:r>
          </a:p>
          <a:p>
            <a:pPr lvl="0"/>
            <a:endParaRPr lang="ru-RU" sz="3600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Picture 1" descr="j0232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20748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Упражнение «цветок моей души»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предлагается написать каждому члену группы тайную записку соседу справа (на нарисованном цветке), в которой описываются, в чем и как отправитель может поддержать адресата. Записки складываются в коробочку, </a:t>
            </a:r>
          </a:p>
          <a:p>
            <a:pPr>
              <a:buNone/>
            </a:pPr>
            <a:r>
              <a:rPr lang="ru-RU" sz="3200" dirty="0" smtClean="0"/>
              <a:t>и каждый ищет «послание для себя».</a:t>
            </a:r>
            <a:endParaRPr lang="ru-RU" sz="3200" dirty="0"/>
          </a:p>
        </p:txBody>
      </p:sp>
      <p:pic>
        <p:nvPicPr>
          <p:cNvPr id="24578" name="Picture 2" descr="flowers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214817"/>
            <a:ext cx="1220793" cy="256633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6348" y="1214422"/>
            <a:ext cx="648765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«Дерево мыслей»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70916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напишите слова поддержки педагогическому коллективу школы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прикрепите </a:t>
            </a:r>
            <a:r>
              <a:rPr lang="ru-RU" dirty="0" err="1" smtClean="0">
                <a:solidFill>
                  <a:srgbClr val="C00000"/>
                </a:solidFill>
              </a:rPr>
              <a:t>стикеры</a:t>
            </a:r>
            <a:r>
              <a:rPr lang="ru-RU" dirty="0" smtClean="0">
                <a:solidFill>
                  <a:srgbClr val="C00000"/>
                </a:solidFill>
              </a:rPr>
              <a:t> на дерево.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Литература и интернет-ресурсы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5791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Анохина Т.В. Педагогическая поддержка как реальность современного образования // Классный руководитель. 2000. № 3. </a:t>
            </a:r>
          </a:p>
          <a:p>
            <a:pPr lvl="0"/>
            <a:r>
              <a:rPr lang="ru-RU" dirty="0" err="1" smtClean="0"/>
              <a:t>Байярд</a:t>
            </a:r>
            <a:r>
              <a:rPr lang="ru-RU" dirty="0" smtClean="0"/>
              <a:t> Р., </a:t>
            </a:r>
            <a:r>
              <a:rPr lang="ru-RU" dirty="0" err="1" smtClean="0"/>
              <a:t>Байярд</a:t>
            </a:r>
            <a:r>
              <a:rPr lang="ru-RU" dirty="0" smtClean="0"/>
              <a:t> Д. Ваш беспокойный подросток. М., 1991. </a:t>
            </a:r>
          </a:p>
          <a:p>
            <a:pPr lvl="0"/>
            <a:r>
              <a:rPr lang="ru-RU" dirty="0" smtClean="0"/>
              <a:t>Воспитание индивидуальности / Под ред. Е.Н. Степанова. М., 2005. </a:t>
            </a:r>
          </a:p>
          <a:p>
            <a:pPr lvl="0"/>
            <a:r>
              <a:rPr lang="ru-RU" dirty="0" err="1" smtClean="0"/>
              <a:t>Газман</a:t>
            </a:r>
            <a:r>
              <a:rPr lang="ru-RU" dirty="0" smtClean="0"/>
              <a:t> О.С. Неклассическое воспитание. М., 2002. </a:t>
            </a:r>
          </a:p>
          <a:p>
            <a:pPr lvl="0"/>
            <a:r>
              <a:rPr lang="ru-RU" dirty="0" smtClean="0"/>
              <a:t>Крупенин А.Л., Крохина И.М. Эффективный учитель. Ростов – </a:t>
            </a:r>
            <a:r>
              <a:rPr lang="ru-RU" dirty="0" err="1" smtClean="0"/>
              <a:t>н</a:t>
            </a:r>
            <a:r>
              <a:rPr lang="ru-RU" dirty="0" smtClean="0"/>
              <a:t>/Д, 1995. </a:t>
            </a:r>
          </a:p>
          <a:p>
            <a:pPr lvl="0"/>
            <a:r>
              <a:rPr lang="ru-RU" dirty="0" smtClean="0"/>
              <a:t>Михайлова Н.Н., </a:t>
            </a:r>
            <a:r>
              <a:rPr lang="ru-RU" dirty="0" err="1" smtClean="0"/>
              <a:t>Юсфин</a:t>
            </a:r>
            <a:r>
              <a:rPr lang="ru-RU" dirty="0" smtClean="0"/>
              <a:t> С.М. Педагогика поддержки. М., 2002. </a:t>
            </a:r>
          </a:p>
          <a:p>
            <a:pPr lvl="0"/>
            <a:r>
              <a:rPr lang="ru-RU" dirty="0" err="1" smtClean="0"/>
              <a:t>Немов</a:t>
            </a:r>
            <a:r>
              <a:rPr lang="ru-RU" dirty="0" smtClean="0"/>
              <a:t> Р.С. Психологическое консультирование. М., 2001. </a:t>
            </a:r>
          </a:p>
          <a:p>
            <a:pPr lvl="0"/>
            <a:r>
              <a:rPr lang="ru-RU" dirty="0" err="1" smtClean="0"/>
              <a:t>Роджерс</a:t>
            </a:r>
            <a:r>
              <a:rPr lang="ru-RU" dirty="0" smtClean="0"/>
              <a:t> К.Р. Становление человека: Взгляд на психотерапию. М., 2001. </a:t>
            </a:r>
          </a:p>
          <a:p>
            <a:pPr lvl="0"/>
            <a:r>
              <a:rPr lang="ru-RU" dirty="0" smtClean="0"/>
              <a:t>Степанов Е.Н., Лузина Л.М. Педагогу о современных подходах и концепциях воспитания. М., 2008. </a:t>
            </a:r>
          </a:p>
          <a:p>
            <a:pPr lvl="0"/>
            <a:r>
              <a:rPr lang="ru-RU" dirty="0" err="1" smtClean="0"/>
              <a:t>Хухлаева</a:t>
            </a:r>
            <a:r>
              <a:rPr lang="ru-RU" dirty="0" smtClean="0"/>
              <a:t> О.В. Основы психологического консультирования и психологической коррекции. М., 2001. </a:t>
            </a:r>
          </a:p>
          <a:p>
            <a:pPr lvl="0"/>
            <a:r>
              <a:rPr lang="ru-RU" u="sng" dirty="0" smtClean="0">
                <a:hlinkClick r:id="rId2" tooltip="http://www.ecsocman.edu.ru/direktor/msg/175002.html"/>
              </a:rPr>
              <a:t>Педагогическая поддержка ребенка</a:t>
            </a:r>
            <a:r>
              <a:rPr lang="ru-RU" dirty="0" smtClean="0"/>
              <a:t> </a:t>
            </a:r>
          </a:p>
          <a:p>
            <a:pPr lvl="0"/>
            <a:r>
              <a:rPr lang="ru-RU" u="sng" dirty="0" smtClean="0">
                <a:hlinkClick r:id="rId3" tooltip="http://bank.orenipk.ru/Text/t11_6.htm"/>
              </a:rPr>
              <a:t>Ребенок в алкогольной семье: возможности   </a:t>
            </a:r>
            <a:r>
              <a:rPr lang="ru-RU" u="sng" dirty="0" err="1" smtClean="0">
                <a:hlinkClick r:id="rId3" tooltip="http://bank.orenipk.ru/Text/t11_6.htm"/>
              </a:rPr>
              <a:t>психокоррекции</a:t>
            </a:r>
            <a:r>
              <a:rPr lang="ru-RU" u="sng" dirty="0" smtClean="0">
                <a:hlinkClick r:id="rId3" tooltip="http://bank.orenipk.ru/Text/t11_6.htm"/>
              </a:rPr>
              <a:t>  и реабилитации</a:t>
            </a:r>
            <a:r>
              <a:rPr lang="ru-RU" dirty="0" smtClean="0"/>
              <a:t> </a:t>
            </a:r>
          </a:p>
          <a:p>
            <a:pPr lvl="0"/>
            <a:r>
              <a:rPr lang="ru-RU" u="sng" dirty="0" smtClean="0">
                <a:hlinkClick r:id="rId4" tooltip="http://www.ucheba.ru/referats/2227.html"/>
              </a:rPr>
              <a:t>Педагогическая поддержка в творчестве учащихся</a:t>
            </a:r>
            <a:r>
              <a:rPr lang="ru-RU" dirty="0" smtClean="0"/>
              <a:t> </a:t>
            </a:r>
          </a:p>
          <a:p>
            <a:pPr lvl="0"/>
            <a:r>
              <a:rPr lang="ru-RU" u="sng" dirty="0" smtClean="0">
                <a:hlinkClick r:id="rId5" tooltip="http://reihorn.narod.ru/diplom_2.html"/>
              </a:rPr>
              <a:t>Социально-педагогическая поддержка  </a:t>
            </a:r>
            <a:r>
              <a:rPr lang="ru-RU" u="sng" dirty="0" err="1" smtClean="0">
                <a:hlinkClick r:id="rId5" tooltip="http://reihorn.narod.ru/diplom_2.html"/>
              </a:rPr>
              <a:t>дезадаптированным</a:t>
            </a:r>
            <a:r>
              <a:rPr lang="ru-RU" u="sng" dirty="0" smtClean="0">
                <a:hlinkClick r:id="rId5" tooltip="http://reihorn.narod.ru/diplom_2.html"/>
              </a:rPr>
              <a:t> подросткам в школьном коллективе</a:t>
            </a:r>
            <a:r>
              <a:rPr lang="ru-RU" dirty="0" smtClean="0"/>
              <a:t> </a:t>
            </a:r>
          </a:p>
          <a:p>
            <a:pPr lvl="0"/>
            <a:r>
              <a:rPr lang="ru-RU" u="sng" dirty="0" smtClean="0">
                <a:hlinkClick r:id="rId6" tooltip="http://alteredu.ru/new/blog/archives/27"/>
              </a:rPr>
              <a:t>Индивидуализация ребенка в  образовании: преодоленные и не преодоленные барьеры</a:t>
            </a:r>
            <a:r>
              <a:rPr lang="ru-RU" dirty="0" smtClean="0"/>
              <a:t> </a:t>
            </a:r>
          </a:p>
          <a:p>
            <a:pPr lvl="0"/>
            <a:r>
              <a:rPr lang="ru-RU" u="sng" dirty="0" smtClean="0">
                <a:hlinkClick r:id="rId7" tooltip="http://student.km.ru/ref_show_frame.asp?id=921121011A9947EEBBB73E97FFC5F5CC"/>
              </a:rPr>
              <a:t>Концепция педагогики индивидуальности в русле оказания педагогической поддержки школьникам</a:t>
            </a:r>
            <a:r>
              <a:rPr lang="ru-RU" dirty="0" smtClean="0"/>
              <a:t> </a:t>
            </a:r>
          </a:p>
          <a:p>
            <a:pPr lvl="0"/>
            <a:r>
              <a:rPr lang="ru-RU" u="sng" dirty="0" smtClean="0">
                <a:hlinkClick r:id="rId8" tooltip="http://altruism.ru/sengine.cgi/5/7/8/2/5"/>
              </a:rPr>
              <a:t>Педагогическая поддержка: гарантия права на риск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9" tooltip="http://pravo.vuz-chursin.ru/?d=40"/>
              </a:rPr>
              <a:t>Педагогическая поддержка индивидуальности ребенка. Пути предупреждения неуспеваемости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42844" y="-179424"/>
          <a:ext cx="9001156" cy="6750086"/>
        </p:xfrm>
        <a:graphic>
          <a:graphicData uri="http://schemas.openxmlformats.org/presentationml/2006/ole">
            <p:oleObj spid="_x0000_s10243" name="Презентация" r:id="rId3" imgW="4570530" imgH="3427616" progId="PowerPoint.Show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857628"/>
            <a:ext cx="8143932" cy="2571768"/>
          </a:xfrm>
        </p:spPr>
        <p:txBody>
          <a:bodyPr>
            <a:normAutofit/>
          </a:bodyPr>
          <a:lstStyle/>
          <a:p>
            <a:r>
              <a:rPr lang="ru-RU" sz="56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5600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4709160"/>
          </a:xfrm>
        </p:spPr>
        <p:txBody>
          <a:bodyPr/>
          <a:lstStyle/>
          <a:p>
            <a:pPr lvl="0"/>
            <a:r>
              <a:rPr lang="ru-RU" sz="3600" b="1" i="1" dirty="0" smtClean="0"/>
              <a:t>-Кто испытывал неловкость, затруднения?</a:t>
            </a:r>
            <a:endParaRPr lang="ru-RU" sz="3600" b="1" dirty="0" smtClean="0"/>
          </a:p>
          <a:p>
            <a:pPr lvl="0"/>
            <a:r>
              <a:rPr lang="ru-RU" sz="3600" b="1" i="1" dirty="0" smtClean="0"/>
              <a:t>-Кому показалось, что кто-то хвастается?</a:t>
            </a:r>
            <a:endParaRPr lang="ru-RU" sz="3600" b="1" dirty="0" smtClean="0"/>
          </a:p>
          <a:p>
            <a:r>
              <a:rPr lang="ru-RU" sz="3600" b="1" i="1" dirty="0" smtClean="0"/>
              <a:t>-Узнали ли вы что-то новое о людях</a:t>
            </a:r>
            <a:endParaRPr lang="ru-RU" sz="3600" b="1" dirty="0" smtClean="0"/>
          </a:p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Picture 1" descr="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0"/>
            <a:ext cx="2984508" cy="37126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Психологическая поддержка — это процесс: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70916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3500" b="1" dirty="0" smtClean="0">
                <a:solidFill>
                  <a:srgbClr val="FFC000"/>
                </a:solidFill>
              </a:rPr>
              <a:t>в котором взрослый сосредоточивается  на позитивных сторонах и преимуществах ребенка с целью укрепления его самооценки;</a:t>
            </a:r>
          </a:p>
          <a:p>
            <a:pPr lvl="0"/>
            <a:r>
              <a:rPr lang="ru-RU" sz="3500" b="1" dirty="0" smtClean="0">
                <a:solidFill>
                  <a:srgbClr val="FFC000"/>
                </a:solidFill>
              </a:rPr>
              <a:t>который помогает ребенку поверить в себя и свои способности;</a:t>
            </a:r>
          </a:p>
          <a:p>
            <a:pPr lvl="0"/>
            <a:r>
              <a:rPr lang="ru-RU" sz="3500" b="1" dirty="0" smtClean="0">
                <a:solidFill>
                  <a:srgbClr val="FFC000"/>
                </a:solidFill>
              </a:rPr>
              <a:t>который помогает ребенку избежать ошибок;</a:t>
            </a:r>
          </a:p>
          <a:p>
            <a:pPr lvl="0"/>
            <a:r>
              <a:rPr lang="ru-RU" sz="3500" b="1" dirty="0" smtClean="0">
                <a:solidFill>
                  <a:srgbClr val="FFC000"/>
                </a:solidFill>
              </a:rPr>
              <a:t>который поддерживает ребенка при неудачах.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dirty="0" smtClean="0"/>
              <a:t>сущность явления “педагогическая поддержка”,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634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Педагогическая поддержка</a:t>
            </a:r>
            <a:r>
              <a:rPr lang="ru-RU" dirty="0" smtClean="0"/>
              <a:t> детей, по </a:t>
            </a:r>
            <a:r>
              <a:rPr lang="ru-RU" dirty="0" err="1" smtClean="0"/>
              <a:t>О.С.Газману</a:t>
            </a:r>
            <a:r>
              <a:rPr lang="ru-RU" dirty="0" smtClean="0"/>
              <a:t>, состоит в </a:t>
            </a:r>
            <a:r>
              <a:rPr lang="ru-RU" dirty="0" smtClean="0">
                <a:solidFill>
                  <a:srgbClr val="FFFF00"/>
                </a:solidFill>
              </a:rPr>
              <a:t>совместном с ребенком </a:t>
            </a:r>
            <a:r>
              <a:rPr lang="ru-RU" dirty="0" smtClean="0"/>
              <a:t>определении его жизненных интересов, целей, возможностей и путей преодоления препятствий, мешающих ему сохранить человеческое достоинство и достичь позитивных результатов в обучении, самовоспитании, общении, образе жизни </a:t>
            </a:r>
          </a:p>
          <a:p>
            <a:r>
              <a:rPr lang="ru-RU" dirty="0" smtClean="0"/>
              <a:t>педагогический смысл поддержки заключается в следующем: поддерживать можно лишь то, помогать можно лишь тому, что уже имеется в наличии, но на недостаточном уровне, количестве, качестве.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Технология осуществления педагогической поддержки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Педагог может и должен оказать поддержку ребенку в решении его проблем по укреплению здоровья, формированию нравственности, развитию способностей – умственных, трудовых, художественных, коммуникативных, являющихся в свою очередь базой для становления способности к самоопределению, самореализации, самоорганизации и </a:t>
            </a:r>
            <a:r>
              <a:rPr lang="ru-RU" dirty="0" err="1" smtClean="0"/>
              <a:t>само-реабилитации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механизм педагогической поддержки ребенка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I этап (диагностический)</a:t>
            </a:r>
            <a:r>
              <a:rPr lang="ru-RU" dirty="0" smtClean="0"/>
              <a:t> - фиксация факта, сигнала </a:t>
            </a:r>
            <a:r>
              <a:rPr lang="ru-RU" dirty="0" err="1" smtClean="0"/>
              <a:t>проблемности</a:t>
            </a:r>
            <a:r>
              <a:rPr lang="ru-RU" dirty="0" smtClean="0"/>
              <a:t>, диагностика предполагаемой проблемы, установление контакта с ребенком, </a:t>
            </a:r>
          </a:p>
          <a:p>
            <a:endParaRPr lang="ru-RU" dirty="0" smtClean="0"/>
          </a:p>
          <a:p>
            <a:r>
              <a:rPr lang="ru-RU" dirty="0" smtClean="0"/>
              <a:t>Задача педагога на данном этапе: помочь школьнику сформулировать саму проблему, то есть проговорить. Самостоятельное вербальное оформление проблемы школьником обеспечивает более успешное ее разрешение</a:t>
            </a:r>
            <a:endParaRPr lang="ru-RU" dirty="0"/>
          </a:p>
        </p:txBody>
      </p:sp>
      <p:pic>
        <p:nvPicPr>
          <p:cNvPr id="1026" name="Picture 2" descr="MCj040427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0" y="2428868"/>
            <a:ext cx="1651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механизм педагогической поддержки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II этап (поисковый)</a:t>
            </a:r>
            <a:r>
              <a:rPr lang="ru-RU" dirty="0" smtClean="0"/>
              <a:t> - организация совместно с ребенком поиска причин возникновения проблемы (трудности), взгляд на ситуацию со стороны (прием “</a:t>
            </a:r>
            <a:r>
              <a:rPr lang="ru-RU" b="1" dirty="0" smtClean="0"/>
              <a:t>глазами ребенка</a:t>
            </a:r>
            <a:r>
              <a:rPr lang="ru-RU" dirty="0" smtClean="0"/>
              <a:t>”);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MCj039813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643814"/>
            <a:ext cx="2673356" cy="244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8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механизм педагогической поддержки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2714620"/>
            <a:ext cx="6858016" cy="3929090"/>
          </a:xfrm>
        </p:spPr>
        <p:txBody>
          <a:bodyPr>
            <a:normAutofit/>
          </a:bodyPr>
          <a:lstStyle/>
          <a:p>
            <a:r>
              <a:rPr lang="ru-RU" b="1" dirty="0" smtClean="0"/>
              <a:t>III этап (договорный)</a:t>
            </a:r>
            <a:r>
              <a:rPr lang="ru-RU" dirty="0" smtClean="0"/>
              <a:t> - проектирование действий педагога и ребенка (разделение функций и ответственности по решению проблемы), налаживание договорных отношений и заключение договора в любой форме;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0"/>
            <a:ext cx="2571736" cy="290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357694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216</TotalTime>
  <Words>1127</Words>
  <Application>Microsoft Office PowerPoint</Application>
  <PresentationFormat>Экран (4:3)</PresentationFormat>
  <Paragraphs>101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Апекс</vt:lpstr>
      <vt:lpstr>Презентация</vt:lpstr>
      <vt:lpstr> педагогическая Поддержка -что это такое?</vt:lpstr>
      <vt:lpstr>«Солнце способностей»</vt:lpstr>
      <vt:lpstr>Слайд 3</vt:lpstr>
      <vt:lpstr>Психологическая поддержка — это процесс: </vt:lpstr>
      <vt:lpstr>сущность явления “педагогическая поддержка”, </vt:lpstr>
      <vt:lpstr> Технология осуществления педагогической поддержки  </vt:lpstr>
      <vt:lpstr>механизм педагогической поддержки ребенка</vt:lpstr>
      <vt:lpstr>механизм педагогической поддержки ребенка</vt:lpstr>
      <vt:lpstr>механизм педагогической поддержки ребенка</vt:lpstr>
      <vt:lpstr>механизм педагогической поддержки ребенка</vt:lpstr>
      <vt:lpstr>механизм педагогической поддержки ребенка</vt:lpstr>
      <vt:lpstr>основные принципы для оказания эффективной поддержки: </vt:lpstr>
      <vt:lpstr>Поддерживать ребенка</vt:lpstr>
      <vt:lpstr>Четыре тактики педагогической поддержки (по О.С.Газману): </vt:lpstr>
      <vt:lpstr>Тактика защиты</vt:lpstr>
      <vt:lpstr>Тактика помощи</vt:lpstr>
      <vt:lpstr>Тактика содействия </vt:lpstr>
      <vt:lpstr>Тактика взаимодействия </vt:lpstr>
      <vt:lpstr>Педагогические ситуации  Задание  На основе одной из педагогических ситуаций попробуйте проанализировать проблему и предложить ее решение с помощью технологии педагогической поддержки О.С. Газмана </vt:lpstr>
      <vt:lpstr>Упражнение «цветок моей души»</vt:lpstr>
      <vt:lpstr>«Дерево мыслей»</vt:lpstr>
      <vt:lpstr>Литература и интернет-ресурсы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Поддержка -что это такое?</dc:title>
  <dc:creator>Лисова С.В.</dc:creator>
  <cp:lastModifiedBy>User</cp:lastModifiedBy>
  <cp:revision>25</cp:revision>
  <dcterms:created xsi:type="dcterms:W3CDTF">2012-11-08T11:51:08Z</dcterms:created>
  <dcterms:modified xsi:type="dcterms:W3CDTF">2012-12-17T07:40:48Z</dcterms:modified>
</cp:coreProperties>
</file>