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143932" cy="2571768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ГРАЖДАНСКОЙ КОМПЕТЕНТНОСТИ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УРОКАХ ИСТОРИИ И ОБЩЕСТВОЗНАНИЯ.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2928926" y="4643446"/>
            <a:ext cx="6000792" cy="14827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Титаренко Л.А.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МКОУ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Бобровская СОШ № 2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Бобровского муниципального района.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892971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36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Коммуникативная компетентность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36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способности взаимодействия с другими людьми прежде всего при решении социальных проблем.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данном случае приобретаются такие   необходимые навыки общения,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умение слушать собеседника,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вести диалог,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отстаивать свою точку зрения и др.   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57158" y="428604"/>
            <a:ext cx="878684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36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Учебная компетентность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способности, связанные с необходимостью дальнейшего образования в постоянно изменяющихся социальных условиях. 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57158" y="214290"/>
            <a:ext cx="857256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 формирования гражданской компетентности необходимы следующие  условия :</a:t>
            </a:r>
            <a:endParaRPr kumimoji="0" lang="ru-RU" sz="28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гражданская компетентность и личные качества   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педагогов;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системность работы по гражданскому образованию;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демократический уклад жизни школы;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объединение усилий семьи, школы и органов  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государственно-общественного управления;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технологии обучения и воспитания (ролевые игры,  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дебаты, разрешение моральных дилемм, метод 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проектов и др.);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социальные практики;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открытость школы, ее воспитательной системы.                                                                                                     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857250"/>
            <a:ext cx="8429625" cy="526891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ru-RU" i="1" u="sng" dirty="0" smtClean="0"/>
              <a:t>   </a:t>
            </a:r>
            <a:r>
              <a:rPr lang="ru-RU" sz="3600" b="1" i="1" u="sng" dirty="0" smtClean="0">
                <a:latin typeface="Times New Roman" pitchFamily="18" charset="0"/>
                <a:cs typeface="Times New Roman" pitchFamily="18" charset="0"/>
              </a:rPr>
              <a:t>Гражданская  компетентность -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способность решать сложные задачи, связанные с жизнью в условиях демократии, гражданского общества и правового государства. 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429684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Наличие  у человека определенных            </a:t>
            </a:r>
            <a:r>
              <a:rPr lang="ru-RU" sz="3600" b="1" i="1" u="sng" dirty="0" smtClean="0">
                <a:latin typeface="Times New Roman" pitchFamily="18" charset="0"/>
                <a:cs typeface="Times New Roman" pitchFamily="18" charset="0"/>
              </a:rPr>
              <a:t>ценностей </a:t>
            </a:r>
            <a:r>
              <a:rPr lang="ru-RU" sz="3600" i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643998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— гуманность;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— патриотизм;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— свобода;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— общественное благо;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— справедливость;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— толерантность;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— личная ответственность за судьбу страны;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— уважение прав и свобод человека;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— уважение национальных традиций и культур, общечеловеческих ценностей;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— уважение норм и правил современной демократии;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— уважение к институтам гражданского общества, законам своей страны.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u="sng" dirty="0" smtClean="0">
                <a:latin typeface="Times New Roman" pitchFamily="18" charset="0"/>
                <a:cs typeface="Times New Roman" pitchFamily="18" charset="0"/>
              </a:rPr>
              <a:t>Когнитивный компонент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85828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dirty="0" smtClean="0">
                <a:cs typeface="Times New Roman" pitchFamily="18" charset="0"/>
              </a:rPr>
              <a:t>Это </a:t>
            </a:r>
            <a:r>
              <a:rPr lang="ru-RU" b="1" u="sng" dirty="0" smtClean="0">
                <a:cs typeface="Times New Roman" pitchFamily="18" charset="0"/>
              </a:rPr>
              <a:t>знание:</a:t>
            </a:r>
          </a:p>
          <a:p>
            <a:pPr>
              <a:buNone/>
            </a:pPr>
            <a:endParaRPr lang="ru-RU" u="sng" dirty="0" smtClean="0"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cs typeface="Times New Roman" pitchFamily="18" charset="0"/>
              </a:rPr>
              <a:t>— основ социальных наук: экономики, прав,    </a:t>
            </a:r>
          </a:p>
          <a:p>
            <a:pPr>
              <a:buNone/>
            </a:pPr>
            <a:r>
              <a:rPr lang="ru-RU" dirty="0" smtClean="0">
                <a:cs typeface="Times New Roman" pitchFamily="18" charset="0"/>
              </a:rPr>
              <a:t>     политологии и  др.;</a:t>
            </a:r>
          </a:p>
          <a:p>
            <a:pPr>
              <a:buNone/>
            </a:pPr>
            <a:r>
              <a:rPr lang="ru-RU" dirty="0" smtClean="0">
                <a:cs typeface="Times New Roman" pitchFamily="18" charset="0"/>
              </a:rPr>
              <a:t>— культурных и исторических достижений  </a:t>
            </a:r>
          </a:p>
          <a:p>
            <a:pPr>
              <a:buNone/>
            </a:pPr>
            <a:r>
              <a:rPr lang="ru-RU" dirty="0" smtClean="0">
                <a:cs typeface="Times New Roman" pitchFamily="18" charset="0"/>
              </a:rPr>
              <a:t>     народов России , мировой цивилизации;</a:t>
            </a:r>
          </a:p>
          <a:p>
            <a:pPr>
              <a:buNone/>
            </a:pPr>
            <a:r>
              <a:rPr lang="ru-RU" dirty="0" smtClean="0">
                <a:cs typeface="Times New Roman" pitchFamily="18" charset="0"/>
              </a:rPr>
              <a:t>— механизмов защиты прав человека на  </a:t>
            </a:r>
          </a:p>
          <a:p>
            <a:pPr>
              <a:buNone/>
            </a:pPr>
            <a:r>
              <a:rPr lang="ru-RU" dirty="0" smtClean="0">
                <a:cs typeface="Times New Roman" pitchFamily="18" charset="0"/>
              </a:rPr>
              <a:t>     всех уровнях;</a:t>
            </a:r>
          </a:p>
          <a:p>
            <a:pPr>
              <a:buNone/>
            </a:pPr>
            <a:r>
              <a:rPr lang="ru-RU" dirty="0" smtClean="0">
                <a:cs typeface="Times New Roman" pitchFamily="18" charset="0"/>
              </a:rPr>
              <a:t>— основ социального проектирования.</a:t>
            </a:r>
          </a:p>
          <a:p>
            <a:pPr>
              <a:buNone/>
            </a:pPr>
            <a:endParaRPr lang="ru-RU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u="sng" dirty="0" smtClean="0">
                <a:latin typeface="Times New Roman" pitchFamily="18" charset="0"/>
                <a:cs typeface="Times New Roman" pitchFamily="18" charset="0"/>
              </a:rPr>
              <a:t>Когнитивный компонент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476886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dirty="0" smtClean="0">
                <a:cs typeface="Times New Roman" pitchFamily="18" charset="0"/>
              </a:rPr>
              <a:t> Это  </a:t>
            </a:r>
            <a:r>
              <a:rPr lang="ru-RU" sz="2800" b="1" u="sng" dirty="0" smtClean="0">
                <a:cs typeface="Times New Roman" pitchFamily="18" charset="0"/>
              </a:rPr>
              <a:t>умение:</a:t>
            </a:r>
          </a:p>
          <a:p>
            <a:pPr algn="ctr">
              <a:buNone/>
            </a:pPr>
            <a:endParaRPr lang="ru-RU" sz="2000" u="sng" dirty="0" smtClean="0"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— получать и анализировать информацию о социальных явлениях и процессах на основе широкого круга источников;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— критически мыслить;</a:t>
            </a:r>
            <a:endParaRPr lang="ru-RU" sz="2000" b="1" dirty="0" smtClean="0"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— выявлять социальные проблемы;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— формулировать обоснованное мнение по существу общественных проблем и явлений;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— отстаивать свое мнение;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— вести дискуссию, полемику по общественным проблемам;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— определять предвзятое мнение, стереотипы, предрассудки;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— противостоять социальной демагогии,</a:t>
            </a:r>
            <a:r>
              <a:rPr lang="ru-RU" sz="2000" b="1" dirty="0" smtClean="0">
                <a:cs typeface="Times New Roman" pitchFamily="18" charset="0"/>
              </a:rPr>
              <a:t> </a:t>
            </a:r>
            <a:r>
              <a:rPr lang="ru-RU" sz="2000" dirty="0" smtClean="0">
                <a:cs typeface="Times New Roman" pitchFamily="18" charset="0"/>
              </a:rPr>
              <a:t>политической конъюнктуре, политическому давлению;</a:t>
            </a:r>
          </a:p>
          <a:p>
            <a:pPr>
              <a:buNone/>
            </a:pPr>
            <a:r>
              <a:rPr lang="ru-RU" sz="2000" dirty="0" smtClean="0">
                <a:cs typeface="Times New Roman" pitchFamily="18" charset="0"/>
              </a:rPr>
              <a:t>— работать в группе на основе сотрудничества.</a:t>
            </a:r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0"/>
            <a:ext cx="7858180" cy="13572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4000" b="1" i="1" u="sng" dirty="0" err="1" smtClean="0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4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  <a:t>блок </a:t>
            </a:r>
            <a:b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подразумевает наличие мотивированной активности, т.е.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субъектность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человека, который :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928802"/>
            <a:ext cx="8572560" cy="419736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— проявляет общественную активность </a:t>
            </a:r>
          </a:p>
          <a:p>
            <a:pPr>
              <a:buNone/>
            </a:pPr>
            <a:r>
              <a:rPr lang="ru-RU" dirty="0" smtClean="0"/>
              <a:t>    (в общественных организациях, самоуправлении и т.д.);</a:t>
            </a:r>
          </a:p>
          <a:p>
            <a:pPr>
              <a:buNone/>
            </a:pPr>
            <a:r>
              <a:rPr lang="ru-RU" dirty="0" smtClean="0"/>
              <a:t>— участвует в социальном проектировании;</a:t>
            </a:r>
          </a:p>
          <a:p>
            <a:pPr>
              <a:buNone/>
            </a:pPr>
            <a:r>
              <a:rPr lang="ru-RU" dirty="0" smtClean="0"/>
              <a:t>— выступает разработчиком социального проекта;</a:t>
            </a:r>
          </a:p>
          <a:p>
            <a:pPr>
              <a:buNone/>
            </a:pPr>
            <a:r>
              <a:rPr lang="ru-RU" dirty="0" smtClean="0"/>
              <a:t>— выступает организатором реализации социального проекта;</a:t>
            </a:r>
          </a:p>
          <a:p>
            <a:pPr>
              <a:buNone/>
            </a:pPr>
            <a:r>
              <a:rPr lang="ru-RU" dirty="0" smtClean="0"/>
              <a:t>— является участником социального проекта;</a:t>
            </a:r>
          </a:p>
          <a:p>
            <a:pPr>
              <a:buNone/>
            </a:pPr>
            <a:r>
              <a:rPr lang="ru-RU" dirty="0" smtClean="0"/>
              <a:t>— ведет исследования социальных проблем, изучает общественное мнение.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00042"/>
            <a:ext cx="885828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Исследовательская компетентность 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3600" b="1" i="1" u="sng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способности, связанные с анализом и оценкой текущей социальной ситуации.  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общественных дисциплин предполагает работу с историческими источниками, обращение к различным точкам зрения по отдельным событиям, развивает умения анализа, обобщения информации.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8858280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3200" b="1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lang="ru-RU" sz="3600" b="1" i="1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Компетентность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социального выбора</a:t>
            </a: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3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способности, связанные с умением осуществить выбор и принять решение в конкретной социальной ситуации, при столкновении с конкретными социальными проблемами. 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этой компетентности возможно на уроках, где используются активные формы деятельности учащихся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(например, уроки – ролевые игры, конференции, дискуссии, семинары  и др.)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14282" y="428604"/>
            <a:ext cx="878687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Компетентность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социального действия-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lang="ru-RU" sz="3600" b="1" i="1" u="sng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способности, связанные с задачами по реализации сделанного выбора,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принятого решения.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Данная компетентность позволяет определить конкретные действия,  способствует  успешной адаптации к жизненным ситуациям.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</TotalTime>
  <Words>535</Words>
  <Application>Microsoft Office PowerPoint</Application>
  <PresentationFormat>Экран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ФОРМИРОВАНИЕ ГРАЖДАНСКОЙ КОМПЕТЕНТНОСТИ НА УРОКАХ ИСТОРИИ И ОБЩЕСТВОЗНАНИЯ. </vt:lpstr>
      <vt:lpstr>Слайд 2</vt:lpstr>
      <vt:lpstr>Наличие  у человека определенных            ценностей :</vt:lpstr>
      <vt:lpstr>Когнитивный компонент </vt:lpstr>
      <vt:lpstr>Когнитивный компонент </vt:lpstr>
      <vt:lpstr>    Деятельностный блок   подразумевает наличие мотивированной активности, т.е. субъектность человека, который :  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ГРАЖДАНСКОЙ КОМПЕТЕНТНОСТИ НА УРОКАХ ИСТОРИИ И ОБЩЕСТВОЗНАНИЯ. </dc:title>
  <cp:lastModifiedBy>User</cp:lastModifiedBy>
  <cp:revision>7</cp:revision>
  <dcterms:modified xsi:type="dcterms:W3CDTF">2014-11-04T17:15:01Z</dcterms:modified>
</cp:coreProperties>
</file>