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9" r:id="rId2"/>
    <p:sldId id="257" r:id="rId3"/>
    <p:sldId id="259" r:id="rId4"/>
    <p:sldId id="260" r:id="rId5"/>
    <p:sldId id="263" r:id="rId6"/>
    <p:sldId id="278" r:id="rId7"/>
    <p:sldId id="276" r:id="rId8"/>
    <p:sldId id="265" r:id="rId9"/>
    <p:sldId id="275" r:id="rId10"/>
    <p:sldId id="264" r:id="rId11"/>
    <p:sldId id="266" r:id="rId12"/>
    <p:sldId id="277" r:id="rId13"/>
    <p:sldId id="272" r:id="rId14"/>
    <p:sldId id="271" r:id="rId15"/>
    <p:sldId id="280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2022" y="-11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3AA1B02-548B-4D34-B517-6D92184820E9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3A0A6ED-2297-41CF-85CD-4CA9E3D7CE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AA1B02-548B-4D34-B517-6D92184820E9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0A6ED-2297-41CF-85CD-4CA9E3D7CE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3AA1B02-548B-4D34-B517-6D92184820E9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3A0A6ED-2297-41CF-85CD-4CA9E3D7CE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AA1B02-548B-4D34-B517-6D92184820E9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0A6ED-2297-41CF-85CD-4CA9E3D7CE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3AA1B02-548B-4D34-B517-6D92184820E9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3A0A6ED-2297-41CF-85CD-4CA9E3D7CE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AA1B02-548B-4D34-B517-6D92184820E9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0A6ED-2297-41CF-85CD-4CA9E3D7CE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AA1B02-548B-4D34-B517-6D92184820E9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0A6ED-2297-41CF-85CD-4CA9E3D7CE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AA1B02-548B-4D34-B517-6D92184820E9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0A6ED-2297-41CF-85CD-4CA9E3D7CE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3AA1B02-548B-4D34-B517-6D92184820E9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0A6ED-2297-41CF-85CD-4CA9E3D7CE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AA1B02-548B-4D34-B517-6D92184820E9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0A6ED-2297-41CF-85CD-4CA9E3D7CE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AA1B02-548B-4D34-B517-6D92184820E9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0A6ED-2297-41CF-85CD-4CA9E3D7CE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3AA1B02-548B-4D34-B517-6D92184820E9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3A0A6ED-2297-41CF-85CD-4CA9E3D7CEB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gif"/><Relationship Id="rId3" Type="http://schemas.openxmlformats.org/officeDocument/2006/relationships/image" Target="../media/image15.gif"/><Relationship Id="rId7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gif"/><Relationship Id="rId3" Type="http://schemas.openxmlformats.org/officeDocument/2006/relationships/image" Target="../media/image8.gif"/><Relationship Id="rId7" Type="http://schemas.openxmlformats.org/officeDocument/2006/relationships/image" Target="../media/image10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gif"/><Relationship Id="rId5" Type="http://schemas.openxmlformats.org/officeDocument/2006/relationships/image" Target="../media/image9.gif"/><Relationship Id="rId4" Type="http://schemas.openxmlformats.org/officeDocument/2006/relationships/image" Target="../media/image1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gif"/><Relationship Id="rId3" Type="http://schemas.openxmlformats.org/officeDocument/2006/relationships/image" Target="../media/image8.gif"/><Relationship Id="rId7" Type="http://schemas.openxmlformats.org/officeDocument/2006/relationships/image" Target="../media/image12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Alim\Desktop\проект ВЯЗАНИЕ НА ВИЛКЕ\обложка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4370" y="0"/>
            <a:ext cx="9178370" cy="68580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</p:pic>
      <p:pic>
        <p:nvPicPr>
          <p:cNvPr id="7" name="Picture 5" descr="37r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60648"/>
            <a:ext cx="6696744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979712" y="2736502"/>
            <a:ext cx="55446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t-RU" sz="6000" dirty="0" smtClean="0">
                <a:solidFill>
                  <a:schemeClr val="accent2"/>
                </a:solidFill>
                <a:latin typeface="Times New Roman"/>
                <a:ea typeface="Calibri"/>
              </a:rPr>
              <a:t>Хәерле көн</a:t>
            </a:r>
            <a:endParaRPr lang="ru-RU" sz="6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872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Alim\Desktop\проект ВЯЗАНИЕ НА ВИЛКЕ\обложка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3452" y="9128"/>
            <a:ext cx="945903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115616" y="1196752"/>
            <a:ext cx="64087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t-RU" sz="32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 Такмаклар </a:t>
            </a:r>
            <a:r>
              <a:rPr lang="tt-RU" sz="3200" dirty="0" smtClean="0">
                <a:solidFill>
                  <a:schemeClr val="tx2"/>
                </a:solidFill>
                <a:latin typeface="Times New Roman"/>
                <a:ea typeface="Times New Roman"/>
              </a:rPr>
              <a:t>– </a:t>
            </a:r>
            <a:r>
              <a:rPr lang="tt-RU" sz="3200" b="1" i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дип бию вакытында</a:t>
            </a:r>
            <a:r>
              <a:rPr lang="tt-RU" sz="3200" b="1" i="1" dirty="0">
                <a:solidFill>
                  <a:srgbClr val="7030A0"/>
                </a:solidFill>
                <a:latin typeface="Times New Roman"/>
                <a:ea typeface="Times New Roman"/>
              </a:rPr>
              <a:t>, күңел ачканда җырланып яисә тиз ритм белән әйтелә торган әсәрләрне атыйлар. </a:t>
            </a:r>
            <a:r>
              <a:rPr lang="tt-RU" sz="3200" b="1" i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Кайчандыр </a:t>
            </a:r>
            <a:r>
              <a:rPr lang="tt-RU" sz="3200" b="1" i="1" dirty="0">
                <a:solidFill>
                  <a:srgbClr val="7030A0"/>
                </a:solidFill>
                <a:latin typeface="Times New Roman"/>
                <a:ea typeface="Times New Roman"/>
              </a:rPr>
              <a:t>такмаклар үзенә күрә уен коралы, гармун вазифасын үтәгән. </a:t>
            </a:r>
            <a:endParaRPr lang="ru-RU" sz="32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Alim\Desktop\проект ВЯЗАНИЕ НА ВИЛКЕ\обложка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000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763688" y="1052736"/>
            <a:ext cx="5688632" cy="4622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t-RU" dirty="0">
                <a:latin typeface="Times New Roman"/>
                <a:ea typeface="Times New Roman"/>
                <a:cs typeface="Times New Roman"/>
              </a:rPr>
              <a:t> </a:t>
            </a:r>
            <a:r>
              <a:rPr lang="tt-RU" sz="32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Уен җырлары</a:t>
            </a:r>
            <a:r>
              <a:rPr lang="tt-RU" sz="32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tt-RU" sz="2400" b="1" i="1" dirty="0" smtClean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-</a:t>
            </a:r>
            <a:r>
              <a:rPr lang="tt-RU" sz="2400" i="1" dirty="0" smtClean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tt-RU" sz="3200" b="1" i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ул </a:t>
            </a:r>
            <a:r>
              <a:rPr lang="tt-RU" sz="3200" b="1" i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татар халкының җыр, музыка һәм бию белән аралашкан әйлән-бәйлән </a:t>
            </a:r>
            <a:r>
              <a:rPr lang="tt-RU" sz="3200" b="1" i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уеннары. Аларны </a:t>
            </a:r>
            <a:r>
              <a:rPr lang="tt-RU" sz="3200" b="1" i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борынгы заманнарда ук төрле мәҗлесләрдә йолалар һәм ел фасыллары белән бәйле бәйрәмнәрдә башкарганнар.</a:t>
            </a:r>
            <a:endParaRPr lang="ru-RU" sz="32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Alim\Desktop\проект ВЯЗАНИЕ НА ВИЛКЕ\обложка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3742" y="0"/>
            <a:ext cx="921774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187624" y="1052735"/>
            <a:ext cx="67700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t-RU" sz="32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    Уен </a:t>
            </a:r>
            <a:r>
              <a:rPr lang="tt-RU" sz="3200" dirty="0">
                <a:solidFill>
                  <a:srgbClr val="FF0000"/>
                </a:solidFill>
                <a:latin typeface="Times New Roman"/>
                <a:ea typeface="Times New Roman"/>
              </a:rPr>
              <a:t>җырларының </a:t>
            </a:r>
            <a:r>
              <a:rPr lang="tt-RU" sz="32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композициясе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5419" y="2637184"/>
            <a:ext cx="33123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t-RU" sz="2800" b="1" i="1" dirty="0">
                <a:solidFill>
                  <a:schemeClr val="accent2"/>
                </a:solidFill>
                <a:latin typeface="Times New Roman"/>
                <a:ea typeface="Times New Roman"/>
              </a:rPr>
              <a:t>түгәрәк әйләнгән вакытта салмак итеп җырлана торган озын җырдан</a:t>
            </a:r>
            <a:endParaRPr lang="ru-RU" sz="2800" b="1" i="1" dirty="0">
              <a:solidFill>
                <a:schemeClr val="accent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33335" y="2780928"/>
            <a:ext cx="32403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t-RU" sz="2800" b="1" i="1" dirty="0">
                <a:solidFill>
                  <a:schemeClr val="accent2"/>
                </a:solidFill>
                <a:latin typeface="Times New Roman"/>
                <a:ea typeface="Times New Roman"/>
              </a:rPr>
              <a:t>уртадагылар биегәндә кызу итеп башкарыла торган кушымта – такмактан</a:t>
            </a:r>
            <a:endParaRPr lang="ru-RU" sz="2800" b="1" i="1" dirty="0">
              <a:solidFill>
                <a:schemeClr val="accent2"/>
              </a:solidFill>
            </a:endParaRPr>
          </a:p>
        </p:txBody>
      </p:sp>
      <p:pic>
        <p:nvPicPr>
          <p:cNvPr id="9" name="Picture 48" descr="2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008927">
            <a:off x="5461140" y="1859255"/>
            <a:ext cx="1294146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8" descr="2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527458">
            <a:off x="2570588" y="1858091"/>
            <a:ext cx="1308583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0097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Alim\Desktop\проект ВЯЗАНИЕ НА ВИЛКЕ\обложка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Группа 4"/>
          <p:cNvGrpSpPr>
            <a:grpSpLocks/>
          </p:cNvGrpSpPr>
          <p:nvPr/>
        </p:nvGrpSpPr>
        <p:grpSpPr bwMode="auto">
          <a:xfrm>
            <a:off x="1360583" y="880441"/>
            <a:ext cx="6248044" cy="4987143"/>
            <a:chOff x="887181" y="862964"/>
            <a:chExt cx="9448046" cy="5166732"/>
          </a:xfrm>
        </p:grpSpPr>
        <p:pic>
          <p:nvPicPr>
            <p:cNvPr id="6" name="Рисунок 5" descr="природа10.gi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7181" y="862964"/>
              <a:ext cx="9448046" cy="516673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Рисунок 6" descr="дерево2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B"/>
                </a:clrFrom>
                <a:clrTo>
                  <a:srgbClr val="FFFFFB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4478" y="1092036"/>
              <a:ext cx="3088648" cy="489585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Рисунок 7" descr="ель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293"/>
            <a:stretch>
              <a:fillRect/>
            </a:stretch>
          </p:blipFill>
          <p:spPr bwMode="auto">
            <a:xfrm>
              <a:off x="1093090" y="1219732"/>
              <a:ext cx="2749352" cy="4677891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Рисунок 8" descr="ель2.jpg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3977" y="2987914"/>
              <a:ext cx="2232248" cy="2886729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Рисунок 9" descr="КУСТ.jpg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45664" y="3735903"/>
              <a:ext cx="2290831" cy="218595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Рисунок 10" descr="ель2.jpg"/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3842" y="4150455"/>
              <a:ext cx="1351897" cy="1748265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Прямоугольник 2"/>
          <p:cNvSpPr/>
          <p:nvPr/>
        </p:nvSpPr>
        <p:spPr>
          <a:xfrm>
            <a:off x="2302652" y="1070301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t-RU" altLang="ru-RU" sz="4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Күңелле ял</a:t>
            </a:r>
            <a:endParaRPr lang="ru-RU" altLang="ru-RU" sz="44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53" descr="a0551bd6c9fd83ce0823fabae07a1c8a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370" y="2329648"/>
            <a:ext cx="2030590" cy="2269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Alim\Desktop\проект ВЯЗАНИЕ НА ВИЛКЕ\обложка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85919" y="0"/>
            <a:ext cx="925252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547664" y="548680"/>
            <a:ext cx="5976663" cy="87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t-RU" sz="4400" dirty="0" smtClean="0">
                <a:solidFill>
                  <a:schemeClr val="accent1"/>
                </a:solidFill>
                <a:latin typeface="Times New Roman"/>
                <a:ea typeface="Calibri"/>
                <a:cs typeface="Times New Roman"/>
              </a:rPr>
              <a:t> “Төймә”</a:t>
            </a:r>
            <a:r>
              <a:rPr lang="tt-RU" sz="2800" dirty="0" smtClean="0">
                <a:solidFill>
                  <a:schemeClr val="accent2"/>
                </a:solidFill>
                <a:latin typeface="Times New Roman"/>
                <a:ea typeface="Calibri"/>
                <a:cs typeface="Times New Roman"/>
              </a:rPr>
              <a:t>татар </a:t>
            </a:r>
            <a:r>
              <a:rPr lang="tt-RU" sz="2800" dirty="0">
                <a:solidFill>
                  <a:schemeClr val="accent2"/>
                </a:solidFill>
                <a:latin typeface="Times New Roman"/>
                <a:ea typeface="Calibri"/>
                <a:cs typeface="Times New Roman"/>
              </a:rPr>
              <a:t>халык уен җыры</a:t>
            </a:r>
            <a:endParaRPr lang="ru-RU" sz="2800" dirty="0">
              <a:solidFill>
                <a:schemeClr val="accent2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63688" y="1143102"/>
            <a:ext cx="4884228" cy="5714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latin typeface="Calibri"/>
                <a:ea typeface="Calibri"/>
                <a:cs typeface="Times New Roman"/>
              </a:rPr>
              <a:t>1. Ал </a:t>
            </a:r>
            <a:r>
              <a:rPr lang="ru-RU" sz="2000" dirty="0" err="1">
                <a:latin typeface="Calibri"/>
                <a:ea typeface="Calibri"/>
                <a:cs typeface="Times New Roman"/>
              </a:rPr>
              <a:t>булмый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> </a:t>
            </a:r>
            <a:r>
              <a:rPr lang="ru-RU" sz="2000" dirty="0" err="1">
                <a:latin typeface="Calibri"/>
                <a:ea typeface="Calibri"/>
                <a:cs typeface="Times New Roman"/>
              </a:rPr>
              <a:t>булмас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> </a:t>
            </a:r>
            <a:r>
              <a:rPr lang="ru-RU" sz="2000" dirty="0" err="1">
                <a:latin typeface="Calibri"/>
                <a:ea typeface="Calibri"/>
                <a:cs typeface="Times New Roman"/>
              </a:rPr>
              <a:t>инде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> л</a:t>
            </a:r>
            <a:r>
              <a:rPr lang="tt-RU" sz="2000" dirty="0">
                <a:latin typeface="Calibri"/>
                <a:ea typeface="Calibri"/>
                <a:cs typeface="Times New Roman"/>
              </a:rPr>
              <a:t>ә,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 smtClean="0">
                <a:latin typeface="Calibri"/>
                <a:ea typeface="Calibri"/>
                <a:cs typeface="Times New Roman"/>
              </a:rPr>
              <a:t>     Гөл </a:t>
            </a:r>
            <a:r>
              <a:rPr lang="tt-RU" sz="2000" dirty="0">
                <a:latin typeface="Calibri"/>
                <a:ea typeface="Calibri"/>
                <a:cs typeface="Times New Roman"/>
              </a:rPr>
              <a:t>булмый булмас инде,их!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>
                <a:latin typeface="Calibri"/>
                <a:ea typeface="Calibri"/>
                <a:cs typeface="Times New Roman"/>
              </a:rPr>
              <a:t>        </a:t>
            </a:r>
            <a:r>
              <a:rPr lang="tt-RU" sz="2000" dirty="0" smtClean="0">
                <a:latin typeface="Calibri"/>
                <a:ea typeface="Calibri"/>
                <a:cs typeface="Times New Roman"/>
              </a:rPr>
              <a:t>      Кушымта</a:t>
            </a:r>
            <a:r>
              <a:rPr lang="tt-RU" sz="2000" dirty="0">
                <a:latin typeface="Calibri"/>
                <a:ea typeface="Calibri"/>
                <a:cs typeface="Times New Roman"/>
              </a:rPr>
              <a:t>: 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>
                <a:latin typeface="Calibri"/>
                <a:ea typeface="Calibri"/>
                <a:cs typeface="Times New Roman"/>
              </a:rPr>
              <a:t>Төймә, төймә, төймә, төймә,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>
                <a:latin typeface="Calibri"/>
                <a:ea typeface="Calibri"/>
                <a:cs typeface="Times New Roman"/>
              </a:rPr>
              <a:t>Төймә була унсигез;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>
                <a:latin typeface="Calibri"/>
                <a:ea typeface="Calibri"/>
                <a:cs typeface="Times New Roman"/>
              </a:rPr>
              <a:t>Кара безнең дус –ишләргә,-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>
                <a:latin typeface="Calibri"/>
                <a:ea typeface="Calibri"/>
                <a:cs typeface="Times New Roman"/>
              </a:rPr>
              <a:t>Бар да матур, бертигез.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>
                <a:latin typeface="Calibri"/>
                <a:ea typeface="Calibri"/>
                <a:cs typeface="Times New Roman"/>
              </a:rPr>
              <a:t> </a:t>
            </a:r>
            <a:r>
              <a:rPr lang="tt-RU" sz="2000" dirty="0" smtClean="0">
                <a:latin typeface="Calibri"/>
                <a:ea typeface="Calibri"/>
                <a:cs typeface="Times New Roman"/>
              </a:rPr>
              <a:t>     Төймә</a:t>
            </a:r>
            <a:r>
              <a:rPr lang="tt-RU" sz="2000" dirty="0">
                <a:latin typeface="Calibri"/>
                <a:ea typeface="Calibri"/>
                <a:cs typeface="Times New Roman"/>
              </a:rPr>
              <a:t>, төймә, төймә, төймә,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>
                <a:latin typeface="Calibri"/>
                <a:ea typeface="Calibri"/>
                <a:cs typeface="Times New Roman"/>
              </a:rPr>
              <a:t> </a:t>
            </a:r>
            <a:r>
              <a:rPr lang="tt-RU" sz="2000" dirty="0" smtClean="0">
                <a:latin typeface="Calibri"/>
                <a:ea typeface="Calibri"/>
                <a:cs typeface="Times New Roman"/>
              </a:rPr>
              <a:t>      Төймәләре </a:t>
            </a:r>
            <a:r>
              <a:rPr lang="tt-RU" sz="2000" dirty="0">
                <a:latin typeface="Calibri"/>
                <a:ea typeface="Calibri"/>
                <a:cs typeface="Times New Roman"/>
              </a:rPr>
              <a:t>бер генә;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>
                <a:latin typeface="Calibri"/>
                <a:ea typeface="Calibri"/>
                <a:cs typeface="Times New Roman"/>
              </a:rPr>
              <a:t>     </a:t>
            </a:r>
            <a:r>
              <a:rPr lang="tt-RU" sz="20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tt-RU" sz="2000" dirty="0">
                <a:latin typeface="Calibri"/>
                <a:ea typeface="Calibri"/>
                <a:cs typeface="Times New Roman"/>
              </a:rPr>
              <a:t>Кара безнең дус –ишләргә,-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>
                <a:latin typeface="Calibri"/>
                <a:ea typeface="Calibri"/>
                <a:cs typeface="Times New Roman"/>
              </a:rPr>
              <a:t>     </a:t>
            </a:r>
            <a:r>
              <a:rPr lang="tt-RU" sz="2000" dirty="0" smtClean="0">
                <a:latin typeface="Calibri"/>
                <a:ea typeface="Calibri"/>
                <a:cs typeface="Times New Roman"/>
              </a:rPr>
              <a:t> </a:t>
            </a:r>
            <a:r>
              <a:rPr lang="tt-RU" sz="2000" dirty="0">
                <a:latin typeface="Calibri"/>
                <a:ea typeface="Calibri"/>
                <a:cs typeface="Times New Roman"/>
              </a:rPr>
              <a:t>Чәчәк аткан гөл генә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dirty="0">
                <a:latin typeface="Calibri"/>
                <a:ea typeface="Calibri"/>
                <a:cs typeface="Times New Roman"/>
              </a:rPr>
              <a:t> </a:t>
            </a:r>
            <a:endParaRPr lang="ru-RU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7" name="Picture 12" descr="1801dd79927d411fe8c6ff7f5e8e6b3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631" y="2413427"/>
            <a:ext cx="1800200" cy="1868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Alim\Desktop\проект ВЯЗАНИЕ НА ВИЛКЕ\обложка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354"/>
            <a:ext cx="925252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691680" y="1052736"/>
            <a:ext cx="507605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tt-RU" b="1" dirty="0" smtClean="0">
                <a:latin typeface="Calibri" panose="020F0502020204030204" pitchFamily="34" charset="0"/>
                <a:ea typeface="Calibri"/>
                <a:cs typeface="Times New Roman"/>
              </a:rPr>
              <a:t>2. </a:t>
            </a:r>
            <a:r>
              <a:rPr lang="tt-RU" sz="2000" dirty="0" smtClean="0">
                <a:latin typeface="Calibri" panose="020F0502020204030204" pitchFamily="34" charset="0"/>
                <a:ea typeface="Calibri"/>
                <a:cs typeface="Times New Roman"/>
              </a:rPr>
              <a:t>Җыен </a:t>
            </a:r>
            <a:r>
              <a:rPr lang="tt-RU" sz="2000" dirty="0">
                <a:latin typeface="Calibri" panose="020F0502020204030204" pitchFamily="34" charset="0"/>
                <a:ea typeface="Calibri"/>
                <a:cs typeface="Times New Roman"/>
              </a:rPr>
              <a:t>дуслар </a:t>
            </a:r>
            <a:r>
              <a:rPr lang="tt-RU" sz="2000" dirty="0" smtClean="0">
                <a:latin typeface="Calibri" panose="020F0502020204030204" pitchFamily="34" charset="0"/>
                <a:ea typeface="Calibri"/>
                <a:cs typeface="Times New Roman"/>
              </a:rPr>
              <a:t>җыелганнар,</a:t>
            </a:r>
            <a:r>
              <a:rPr lang="ru-RU" sz="2000" dirty="0">
                <a:latin typeface="Calibri" panose="020F0502020204030204" pitchFamily="34" charset="0"/>
                <a:ea typeface="Calibri"/>
                <a:cs typeface="Times New Roman"/>
              </a:rPr>
              <a:t> </a:t>
            </a:r>
            <a:r>
              <a:rPr lang="ru-RU" sz="2000" dirty="0" smtClean="0">
                <a:latin typeface="Calibri" panose="020F0502020204030204" pitchFamily="34" charset="0"/>
                <a:ea typeface="Calibri"/>
                <a:cs typeface="Times New Roman"/>
              </a:rPr>
              <a:t>     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Calibri" panose="020F0502020204030204" pitchFamily="34" charset="0"/>
                <a:ea typeface="Calibri"/>
                <a:cs typeface="Times New Roman"/>
              </a:rPr>
              <a:t> </a:t>
            </a:r>
            <a:r>
              <a:rPr lang="ru-RU" sz="2000" dirty="0" smtClean="0">
                <a:latin typeface="Calibri" panose="020F0502020204030204" pitchFamily="34" charset="0"/>
                <a:ea typeface="Calibri"/>
                <a:cs typeface="Times New Roman"/>
              </a:rPr>
              <a:t>   </a:t>
            </a:r>
            <a:r>
              <a:rPr lang="tt-RU" sz="2000" dirty="0" smtClean="0">
                <a:latin typeface="Calibri" panose="020F0502020204030204" pitchFamily="34" charset="0"/>
                <a:ea typeface="Calibri"/>
                <a:cs typeface="Times New Roman"/>
              </a:rPr>
              <a:t>Җырламый </a:t>
            </a:r>
            <a:r>
              <a:rPr lang="tt-RU" sz="2000" dirty="0">
                <a:latin typeface="Calibri" panose="020F0502020204030204" pitchFamily="34" charset="0"/>
                <a:ea typeface="Calibri"/>
                <a:cs typeface="Times New Roman"/>
              </a:rPr>
              <a:t>булмас инде, их</a:t>
            </a:r>
            <a:r>
              <a:rPr lang="tt-RU" sz="2000" dirty="0" smtClean="0">
                <a:latin typeface="Calibri" panose="020F0502020204030204" pitchFamily="34" charset="0"/>
                <a:ea typeface="Calibri"/>
                <a:cs typeface="Times New Roman"/>
              </a:rPr>
              <a:t>!</a:t>
            </a:r>
            <a:r>
              <a:rPr lang="tt-RU" sz="2000" b="1" dirty="0">
                <a:latin typeface="Times New Roman"/>
                <a:ea typeface="Calibri"/>
                <a:cs typeface="Times New Roman"/>
              </a:rPr>
              <a:t> </a:t>
            </a:r>
            <a:endParaRPr lang="ru-RU" sz="2000" dirty="0">
              <a:effectLst/>
              <a:latin typeface="Calibri" panose="020F0502020204030204" pitchFamily="34" charset="0"/>
              <a:ea typeface="Calibri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1852955"/>
            <a:ext cx="4572000" cy="430374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t-RU" sz="2000" dirty="0" smtClean="0">
                <a:latin typeface="Calibri" panose="020F0502020204030204" pitchFamily="34" charset="0"/>
                <a:ea typeface="Calibri"/>
                <a:cs typeface="Times New Roman"/>
              </a:rPr>
              <a:t>Кушымта: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t-RU" sz="2000" dirty="0" smtClean="0">
                <a:latin typeface="Calibri" panose="020F0502020204030204" pitchFamily="34" charset="0"/>
                <a:ea typeface="Calibri"/>
                <a:cs typeface="Times New Roman"/>
              </a:rPr>
              <a:t>Төймә</a:t>
            </a:r>
            <a:r>
              <a:rPr lang="tt-RU" sz="2000" dirty="0">
                <a:latin typeface="Calibri" panose="020F0502020204030204" pitchFamily="34" charset="0"/>
                <a:ea typeface="Calibri"/>
                <a:cs typeface="Times New Roman"/>
              </a:rPr>
              <a:t>, төймә, төймә, </a:t>
            </a:r>
            <a:r>
              <a:rPr lang="tt-RU" sz="2000" dirty="0" smtClean="0">
                <a:latin typeface="Calibri" panose="020F0502020204030204" pitchFamily="34" charset="0"/>
                <a:ea typeface="Calibri"/>
                <a:cs typeface="Times New Roman"/>
              </a:rPr>
              <a:t>төймә,</a:t>
            </a:r>
            <a:endParaRPr lang="ru-RU" sz="2000" dirty="0">
              <a:latin typeface="Calibri" panose="020F0502020204030204" pitchFamily="34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 smtClean="0">
                <a:latin typeface="Calibri" panose="020F0502020204030204" pitchFamily="34" charset="0"/>
                <a:ea typeface="Calibri"/>
                <a:cs typeface="Times New Roman"/>
              </a:rPr>
              <a:t>           Төймә </a:t>
            </a:r>
            <a:r>
              <a:rPr lang="tt-RU" sz="2000" dirty="0">
                <a:latin typeface="Calibri" panose="020F0502020204030204" pitchFamily="34" charset="0"/>
                <a:ea typeface="Calibri"/>
                <a:cs typeface="Times New Roman"/>
              </a:rPr>
              <a:t>була унсигез;</a:t>
            </a:r>
            <a:endParaRPr lang="ru-RU" sz="2000" dirty="0">
              <a:latin typeface="Calibri" panose="020F0502020204030204" pitchFamily="34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 smtClean="0">
                <a:latin typeface="Calibri" panose="020F0502020204030204" pitchFamily="34" charset="0"/>
                <a:ea typeface="Calibri"/>
                <a:cs typeface="Times New Roman"/>
              </a:rPr>
              <a:t>            Кара </a:t>
            </a:r>
            <a:r>
              <a:rPr lang="tt-RU" sz="2000" dirty="0">
                <a:latin typeface="Calibri" panose="020F0502020204030204" pitchFamily="34" charset="0"/>
                <a:ea typeface="Calibri"/>
                <a:cs typeface="Times New Roman"/>
              </a:rPr>
              <a:t>безнең дус –ишләргә,-</a:t>
            </a:r>
            <a:endParaRPr lang="ru-RU" sz="2000" dirty="0">
              <a:latin typeface="Calibri" panose="020F0502020204030204" pitchFamily="34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 smtClean="0">
                <a:latin typeface="Calibri" panose="020F0502020204030204" pitchFamily="34" charset="0"/>
                <a:ea typeface="Calibri"/>
                <a:cs typeface="Times New Roman"/>
              </a:rPr>
              <a:t>           Бар </a:t>
            </a:r>
            <a:r>
              <a:rPr lang="tt-RU" sz="2000" dirty="0">
                <a:latin typeface="Calibri" panose="020F0502020204030204" pitchFamily="34" charset="0"/>
                <a:ea typeface="Calibri"/>
                <a:cs typeface="Times New Roman"/>
              </a:rPr>
              <a:t>да матур, бертигез.</a:t>
            </a:r>
            <a:endParaRPr lang="ru-RU" sz="2000" dirty="0">
              <a:latin typeface="Calibri" panose="020F0502020204030204" pitchFamily="34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>
                <a:latin typeface="Calibri" panose="020F0502020204030204" pitchFamily="34" charset="0"/>
                <a:ea typeface="Calibri"/>
                <a:cs typeface="Times New Roman"/>
              </a:rPr>
              <a:t>       </a:t>
            </a:r>
            <a:r>
              <a:rPr lang="tt-RU" sz="2000" dirty="0" smtClean="0">
                <a:latin typeface="Calibri" panose="020F0502020204030204" pitchFamily="34" charset="0"/>
                <a:ea typeface="Calibri"/>
                <a:cs typeface="Times New Roman"/>
              </a:rPr>
              <a:t>          Төймә</a:t>
            </a:r>
            <a:r>
              <a:rPr lang="tt-RU" sz="2000" dirty="0">
                <a:latin typeface="Calibri" panose="020F0502020204030204" pitchFamily="34" charset="0"/>
                <a:ea typeface="Calibri"/>
                <a:cs typeface="Times New Roman"/>
              </a:rPr>
              <a:t>, төймә, төймә, төймә,</a:t>
            </a:r>
            <a:endParaRPr lang="ru-RU" sz="2000" dirty="0">
              <a:latin typeface="Calibri" panose="020F0502020204030204" pitchFamily="34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>
                <a:latin typeface="Calibri" panose="020F0502020204030204" pitchFamily="34" charset="0"/>
                <a:ea typeface="Calibri"/>
                <a:cs typeface="Times New Roman"/>
              </a:rPr>
              <a:t>      </a:t>
            </a:r>
            <a:r>
              <a:rPr lang="tt-RU" sz="2000" dirty="0" smtClean="0">
                <a:latin typeface="Calibri" panose="020F0502020204030204" pitchFamily="34" charset="0"/>
                <a:ea typeface="Calibri"/>
                <a:cs typeface="Times New Roman"/>
              </a:rPr>
              <a:t>            </a:t>
            </a:r>
            <a:r>
              <a:rPr lang="tt-RU" sz="2000" dirty="0">
                <a:latin typeface="Calibri" panose="020F0502020204030204" pitchFamily="34" charset="0"/>
                <a:ea typeface="Calibri"/>
                <a:cs typeface="Times New Roman"/>
              </a:rPr>
              <a:t>Төймәләре бер генә;</a:t>
            </a:r>
            <a:endParaRPr lang="ru-RU" sz="2000" dirty="0">
              <a:latin typeface="Calibri" panose="020F0502020204030204" pitchFamily="34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>
                <a:latin typeface="Calibri" panose="020F0502020204030204" pitchFamily="34" charset="0"/>
                <a:ea typeface="Calibri"/>
                <a:cs typeface="Times New Roman"/>
              </a:rPr>
              <a:t>      </a:t>
            </a:r>
            <a:r>
              <a:rPr lang="tt-RU" sz="2000" dirty="0" smtClean="0">
                <a:latin typeface="Calibri" panose="020F0502020204030204" pitchFamily="34" charset="0"/>
                <a:ea typeface="Calibri"/>
                <a:cs typeface="Times New Roman"/>
              </a:rPr>
              <a:t>             </a:t>
            </a:r>
            <a:r>
              <a:rPr lang="tt-RU" sz="2000" dirty="0">
                <a:latin typeface="Calibri" panose="020F0502020204030204" pitchFamily="34" charset="0"/>
                <a:ea typeface="Calibri"/>
                <a:cs typeface="Times New Roman"/>
              </a:rPr>
              <a:t>Кара безнең дус –ишләргә,-</a:t>
            </a:r>
            <a:endParaRPr lang="ru-RU" sz="2000" dirty="0">
              <a:latin typeface="Calibri" panose="020F0502020204030204" pitchFamily="34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2000" dirty="0">
                <a:latin typeface="Calibri" panose="020F0502020204030204" pitchFamily="34" charset="0"/>
                <a:ea typeface="Calibri"/>
                <a:cs typeface="Times New Roman"/>
              </a:rPr>
              <a:t>       </a:t>
            </a:r>
            <a:r>
              <a:rPr lang="tt-RU" sz="2000" dirty="0" smtClean="0">
                <a:latin typeface="Calibri" panose="020F0502020204030204" pitchFamily="34" charset="0"/>
                <a:ea typeface="Calibri"/>
                <a:cs typeface="Times New Roman"/>
              </a:rPr>
              <a:t>           Чәчәк </a:t>
            </a:r>
            <a:r>
              <a:rPr lang="tt-RU" sz="2000" dirty="0">
                <a:latin typeface="Calibri" panose="020F0502020204030204" pitchFamily="34" charset="0"/>
                <a:ea typeface="Calibri"/>
                <a:cs typeface="Times New Roman"/>
              </a:rPr>
              <a:t>аткан гөл генә.</a:t>
            </a:r>
            <a:endParaRPr lang="ru-RU" sz="2000" dirty="0">
              <a:effectLst/>
              <a:latin typeface="Calibri" panose="020F0502020204030204" pitchFamily="34" charset="0"/>
              <a:ea typeface="Calibri"/>
              <a:cs typeface="Times New Roman"/>
            </a:endParaRPr>
          </a:p>
        </p:txBody>
      </p:sp>
      <p:pic>
        <p:nvPicPr>
          <p:cNvPr id="9" name="Picture 12" descr="1801dd79927d411fe8c6ff7f5e8e6b3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631" y="2413427"/>
            <a:ext cx="1800200" cy="1868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608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Alim\Desktop\проект ВЯЗАНИЕ НА ВИЛКЕ\обложка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862"/>
            <a:ext cx="920007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695778" y="1556826"/>
            <a:ext cx="5166320" cy="2742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t-RU" sz="3200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Сау бул инде,сау бул инде,</a:t>
            </a:r>
            <a:endParaRPr lang="ru-RU" sz="3200" dirty="0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t-RU" sz="3200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Сау булып тор музыка!</a:t>
            </a:r>
            <a:endParaRPr lang="ru-RU" sz="3200" dirty="0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t-RU" sz="3200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Саубуллашсак та яшә син!</a:t>
            </a:r>
            <a:endParaRPr lang="ru-RU" sz="3200" dirty="0">
              <a:solidFill>
                <a:srgbClr val="00B050"/>
              </a:solidFill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t-RU" sz="3200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Күңелләр </a:t>
            </a:r>
            <a:r>
              <a:rPr lang="tt-RU" sz="3200" dirty="0" smtClean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синдә </a:t>
            </a:r>
            <a:r>
              <a:rPr lang="tt-RU" sz="3200" dirty="0">
                <a:solidFill>
                  <a:srgbClr val="00B050"/>
                </a:solidFill>
                <a:latin typeface="Times New Roman"/>
                <a:ea typeface="Calibri"/>
                <a:cs typeface="Times New Roman"/>
              </a:rPr>
              <a:t>кала.</a:t>
            </a:r>
            <a:endParaRPr lang="ru-RU" sz="3200" dirty="0">
              <a:solidFill>
                <a:srgbClr val="00B05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5" name="Picture 12" descr="1801dd79927d411fe8c6ff7f5e8e6b3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80" y="2276872"/>
            <a:ext cx="1507980" cy="1734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6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313529"/>
            <a:ext cx="633413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5" descr="74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5419" y="4096650"/>
            <a:ext cx="1046679" cy="143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7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941168"/>
            <a:ext cx="1224136" cy="1737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7" descr="72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5407" y="2204864"/>
            <a:ext cx="1209675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0" descr="звонок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792" y="411163"/>
            <a:ext cx="1146175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Alim\Desktop\проект ВЯЗАНИЕ НА ВИЛКЕ\обложка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4370" y="0"/>
            <a:ext cx="9178370" cy="68580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168759" y="-2796073"/>
            <a:ext cx="6737742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t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t-RU" sz="1600" b="1" i="1" dirty="0" smtClean="0"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t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t-RU" sz="1600" b="1" i="1" dirty="0" smtClean="0"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t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t-RU" sz="1600" b="1" i="1" dirty="0" smtClean="0"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t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t-RU" sz="1600" b="1" i="1" dirty="0" smtClean="0"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t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t-RU" sz="1600" b="1" i="1" dirty="0" smtClean="0"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t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t-RU" sz="1600" b="1" i="1" dirty="0" smtClean="0"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t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t-RU" sz="1600" b="1" i="1" dirty="0" smtClean="0"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t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t-RU" sz="1600" b="1" i="1" dirty="0" smtClean="0"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t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t-RU" sz="1600" b="1" i="1" dirty="0" smtClean="0"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t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t-RU" sz="1600" b="1" i="1" dirty="0" smtClean="0"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t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t-RU" sz="1600" b="1" i="1" dirty="0" smtClean="0">
              <a:latin typeface="Georgia" pitchFamily="18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69278" y="1772816"/>
            <a:ext cx="6336704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t-RU" sz="3600" b="1" i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«Халык җырлары- халкыбыз күңеленең һич тә тутыкмас вә  күгәрмәс саф вә раушан көзгеседер» </a:t>
            </a:r>
            <a:r>
              <a:rPr lang="tt-RU" sz="3600" b="1" i="1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t-RU" sz="3600" b="1" i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tt-RU" sz="3600" b="1" i="1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                                  Г.Тукай                                                                                           </a:t>
            </a:r>
            <a:endParaRPr lang="ru-RU" sz="3600" dirty="0">
              <a:solidFill>
                <a:schemeClr val="accent1"/>
              </a:solidFill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t-RU" sz="3600" b="1" i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 </a:t>
            </a:r>
            <a:endParaRPr lang="ru-RU" sz="3600" dirty="0">
              <a:solidFill>
                <a:schemeClr val="accent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Alim\Desktop\проект ВЯЗАНИЕ НА ВИЛКЕ\обложка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44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979712" y="1124744"/>
            <a:ext cx="5688632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32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Борынгы булсам </a:t>
            </a:r>
            <a:r>
              <a:rPr lang="tt-RU" sz="3200" b="1" i="1" dirty="0" smtClean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да, </a:t>
            </a:r>
            <a:r>
              <a:rPr lang="tt-RU" sz="32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мине</a:t>
            </a:r>
            <a:endParaRPr lang="ru-RU" sz="3200" b="1" i="1" dirty="0">
              <a:solidFill>
                <a:schemeClr val="accent2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32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Онытып бетермиләр.</a:t>
            </a:r>
            <a:endParaRPr lang="ru-RU" sz="3200" b="1" i="1" dirty="0">
              <a:solidFill>
                <a:schemeClr val="accent2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32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Милли гармуныбыз диеп,</a:t>
            </a:r>
            <a:endParaRPr lang="ru-RU" sz="3200" b="1" i="1" dirty="0">
              <a:solidFill>
                <a:schemeClr val="accent2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32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Сәхнәдән </a:t>
            </a:r>
            <a:r>
              <a:rPr lang="tt-RU" sz="3200" b="1" i="1" dirty="0" smtClean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төшермиләр</a:t>
            </a:r>
            <a:endParaRPr lang="ru-RU" sz="3200" b="1" i="1" dirty="0">
              <a:solidFill>
                <a:schemeClr val="accent2"/>
              </a:solidFill>
              <a:latin typeface="Calibri"/>
              <a:ea typeface="Calibri"/>
              <a:cs typeface="Times New Roman"/>
            </a:endParaRPr>
          </a:p>
        </p:txBody>
      </p:sp>
      <p:pic>
        <p:nvPicPr>
          <p:cNvPr id="1027" name="Picture 3" descr="C:\Users\Илина\Pictures\1 гармун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502721"/>
            <a:ext cx="4269854" cy="3049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Alim\Desktop\проект ВЯЗАНИЕ НА ВИЛКЕ\обложка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93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359742" y="1340768"/>
            <a:ext cx="4572000" cy="207441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28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Алты – җиде генә булыр</a:t>
            </a:r>
            <a:endParaRPr lang="ru-RU" sz="2800" b="1" i="1" dirty="0">
              <a:solidFill>
                <a:schemeClr val="accent2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28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Тәнемдәге уемнар.</a:t>
            </a:r>
            <a:endParaRPr lang="ru-RU" sz="2800" b="1" i="1" dirty="0">
              <a:solidFill>
                <a:schemeClr val="accent2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28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Элек минсез үтми иде</a:t>
            </a:r>
            <a:endParaRPr lang="ru-RU" sz="2800" b="1" i="1" dirty="0">
              <a:solidFill>
                <a:schemeClr val="accent2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28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Аулак өйләр, уеннар.</a:t>
            </a:r>
            <a:endParaRPr lang="ru-RU" sz="2800" b="1" i="1" dirty="0">
              <a:solidFill>
                <a:schemeClr val="accent2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2050" name="Picture 2" descr="C:\Users\Илина\Pictures\курай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429000"/>
            <a:ext cx="6096000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Alim\Desktop\проект ВЯЗАНИЕ НА ВИЛКЕ\обложка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547664" y="1173783"/>
            <a:ext cx="4572000" cy="34901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24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Сызгычыңны сызып җибәр –</a:t>
            </a:r>
            <a:endParaRPr lang="ru-RU" sz="2400" b="1" i="1" dirty="0">
              <a:solidFill>
                <a:schemeClr val="accent2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24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Көйләр агылсын әле.</a:t>
            </a:r>
            <a:endParaRPr lang="ru-RU" sz="2400" b="1" i="1" dirty="0">
              <a:solidFill>
                <a:schemeClr val="accent2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24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Йөрәкләргә мин чыгарган</a:t>
            </a:r>
            <a:endParaRPr lang="ru-RU" sz="2400" b="1" i="1" dirty="0">
              <a:solidFill>
                <a:schemeClr val="accent2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24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Моңнар кагылсын әле.</a:t>
            </a:r>
            <a:endParaRPr lang="ru-RU" sz="2400" b="1" i="1" dirty="0">
              <a:solidFill>
                <a:schemeClr val="accent2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24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Телгәләсен бәгырьләрне,</a:t>
            </a:r>
            <a:endParaRPr lang="ru-RU" sz="2400" b="1" i="1" dirty="0">
              <a:solidFill>
                <a:schemeClr val="accent2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24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Актарылсын уйлары.</a:t>
            </a:r>
            <a:endParaRPr lang="ru-RU" sz="2400" b="1" i="1" dirty="0">
              <a:solidFill>
                <a:schemeClr val="accent2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24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Башларыңны кыңгыр салып,</a:t>
            </a:r>
            <a:endParaRPr lang="ru-RU" sz="2400" b="1" i="1" dirty="0">
              <a:solidFill>
                <a:schemeClr val="accent2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2400" b="1" i="1" dirty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Кылларымда уйнале.</a:t>
            </a:r>
            <a:endParaRPr lang="ru-RU" sz="2400" b="1" i="1" dirty="0">
              <a:solidFill>
                <a:schemeClr val="accent2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3074" name="Picture 2" descr="C:\Users\Илина\Pictures\скрипк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9201" y="2050014"/>
            <a:ext cx="2613955" cy="2613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Содержимое 3" descr="C:\Users\Alim\Desktop\проект ВЯЗАНИЕ НА ВИЛКЕ\обложка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475656" y="1988840"/>
            <a:ext cx="6120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t-RU" sz="3600" b="1" i="1" dirty="0">
                <a:solidFill>
                  <a:schemeClr val="accent2"/>
                </a:solidFill>
                <a:latin typeface="Times New Roman"/>
                <a:ea typeface="Times New Roman"/>
              </a:rPr>
              <a:t>Иреннәргә терисең,</a:t>
            </a:r>
            <a:endParaRPr lang="ru-RU" sz="3600" b="1" i="1" dirty="0">
              <a:solidFill>
                <a:schemeClr val="accent2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tt-RU" sz="3600" b="1" i="1" dirty="0">
                <a:solidFill>
                  <a:schemeClr val="accent2"/>
                </a:solidFill>
                <a:latin typeface="Times New Roman"/>
                <a:ea typeface="Times New Roman"/>
              </a:rPr>
              <a:t>Чиртеп, көйләр көйлисең.</a:t>
            </a:r>
            <a:endParaRPr lang="ru-RU" sz="3600" b="1" i="1" dirty="0">
              <a:solidFill>
                <a:schemeClr val="accent2"/>
              </a:solidFill>
              <a:effectLst/>
              <a:latin typeface="Times New Roman"/>
              <a:ea typeface="Times New Roman"/>
            </a:endParaRPr>
          </a:p>
        </p:txBody>
      </p:sp>
      <p:pic>
        <p:nvPicPr>
          <p:cNvPr id="1028" name="Picture 4" descr="C:\Users\Илина\Pictures\кубыз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302562"/>
            <a:ext cx="4248472" cy="2480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272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Alim\Desktop\проект ВЯЗАНИЕ НА ВИЛКЕ\обложка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2" y="1880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403648" y="2204864"/>
            <a:ext cx="66247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t-RU" sz="6000" dirty="0">
                <a:solidFill>
                  <a:srgbClr val="C00000"/>
                </a:solidFill>
                <a:latin typeface="Times New Roman"/>
                <a:ea typeface="Times New Roman"/>
              </a:rPr>
              <a:t>“Көйне танып бел” </a:t>
            </a:r>
            <a:endParaRPr lang="ru-RU" sz="6000" dirty="0">
              <a:solidFill>
                <a:srgbClr val="C00000"/>
              </a:solidFill>
            </a:endParaRPr>
          </a:p>
        </p:txBody>
      </p:sp>
      <p:pic>
        <p:nvPicPr>
          <p:cNvPr id="7" name="Picture 12" descr="1801dd79927d411fe8c6ff7f5e8e6b3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2445096"/>
            <a:ext cx="1800200" cy="1868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5" descr="7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5419" y="4096650"/>
            <a:ext cx="1046679" cy="1432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7" descr="7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5407" y="2204864"/>
            <a:ext cx="1209675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 descr="7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941168"/>
            <a:ext cx="1224136" cy="1737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9" descr="2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8630" y="3244053"/>
            <a:ext cx="9334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3" descr="64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313529"/>
            <a:ext cx="633413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5537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:\Users\Alim\Desktop\проект ВЯЗАНИЕ НА ВИЛКЕ\обложка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61385" y="0"/>
            <a:ext cx="9322754" cy="7101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979712" y="764704"/>
            <a:ext cx="4752528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3200" i="1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 Биесәнә,биесәнә.</a:t>
            </a:r>
            <a:endParaRPr lang="ru-RU" sz="3200" i="1" dirty="0" smtClean="0">
              <a:solidFill>
                <a:schemeClr val="accent1"/>
              </a:solidFill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3200" i="1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 Биюләре </a:t>
            </a:r>
            <a:r>
              <a:rPr lang="tt-RU" sz="3200" i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күңелле,</a:t>
            </a:r>
            <a:endParaRPr lang="ru-RU" sz="3200" i="1" dirty="0">
              <a:solidFill>
                <a:schemeClr val="accent1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3200" i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tt-RU" sz="3200" i="1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Син </a:t>
            </a:r>
            <a:r>
              <a:rPr lang="tt-RU" sz="3200" i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күңелле биегәнгә,</a:t>
            </a:r>
            <a:endParaRPr lang="ru-RU" sz="3200" i="1" dirty="0">
              <a:solidFill>
                <a:schemeClr val="accent1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t-RU" sz="3200" i="1" dirty="0" smtClean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tt-RU" sz="3200" i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(Нәрсә?)</a:t>
            </a:r>
            <a:r>
              <a:rPr lang="tt-RU" sz="3200" i="1" dirty="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</a:rPr>
              <a:t>әйтәм түгелме?</a:t>
            </a:r>
            <a:endParaRPr lang="ru-RU" sz="3200" i="1" dirty="0">
              <a:solidFill>
                <a:schemeClr val="accent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47664" y="3244334"/>
            <a:ext cx="59046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t-RU" sz="88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Т а к м а к</a:t>
            </a:r>
            <a:endParaRPr lang="ru-RU" sz="8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C:\Users\Alim\Desktop\проект ВЯЗАНИЕ НА ВИЛКЕ\обложка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3443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611560" y="1052736"/>
            <a:ext cx="8064896" cy="374441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36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 </a:t>
            </a:r>
            <a:r>
              <a:rPr lang="tt-RU" sz="3600" b="1" dirty="0" smtClean="0">
                <a:solidFill>
                  <a:srgbClr val="B83D68"/>
                </a:solidFill>
                <a:latin typeface="Times New Roman"/>
                <a:ea typeface="Calibri"/>
                <a:cs typeface="Times New Roman"/>
              </a:rPr>
              <a:t>Тема:Татар халкының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t-RU" sz="3600" b="1" dirty="0" smtClean="0">
                <a:solidFill>
                  <a:srgbClr val="B83D68"/>
                </a:solidFill>
                <a:latin typeface="Times New Roman"/>
                <a:ea typeface="Calibri"/>
                <a:cs typeface="Times New Roman"/>
              </a:rPr>
              <a:t> такмаклары,уен җырлары.</a:t>
            </a:r>
            <a:endParaRPr lang="ru-RU" sz="2800" dirty="0">
              <a:solidFill>
                <a:srgbClr val="B83D68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41471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</TotalTime>
  <Words>372</Words>
  <Application>Microsoft Office PowerPoint</Application>
  <PresentationFormat>Экран (4:3)</PresentationFormat>
  <Paragraphs>84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Нафиса</dc:creator>
  <cp:lastModifiedBy>Илина</cp:lastModifiedBy>
  <cp:revision>73</cp:revision>
  <dcterms:created xsi:type="dcterms:W3CDTF">2013-02-18T07:08:14Z</dcterms:created>
  <dcterms:modified xsi:type="dcterms:W3CDTF">2013-10-18T01:15:38Z</dcterms:modified>
</cp:coreProperties>
</file>