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72" r:id="rId3"/>
    <p:sldId id="273" r:id="rId4"/>
    <p:sldId id="258" r:id="rId5"/>
    <p:sldId id="266" r:id="rId6"/>
    <p:sldId id="274" r:id="rId7"/>
    <p:sldId id="267" r:id="rId8"/>
    <p:sldId id="275" r:id="rId9"/>
    <p:sldId id="276" r:id="rId10"/>
    <p:sldId id="277" r:id="rId11"/>
    <p:sldId id="278" r:id="rId12"/>
    <p:sldId id="279" r:id="rId13"/>
    <p:sldId id="270" r:id="rId14"/>
    <p:sldId id="280" r:id="rId15"/>
    <p:sldId id="281" r:id="rId16"/>
    <p:sldId id="289" r:id="rId17"/>
    <p:sldId id="290" r:id="rId18"/>
    <p:sldId id="291" r:id="rId19"/>
    <p:sldId id="292" r:id="rId20"/>
    <p:sldId id="298" r:id="rId21"/>
    <p:sldId id="303" r:id="rId22"/>
    <p:sldId id="263" r:id="rId23"/>
    <p:sldId id="26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800000"/>
    <a:srgbClr val="CC3300"/>
    <a:srgbClr val="CCECFF"/>
    <a:srgbClr val="B00000"/>
    <a:srgbClr val="FF505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88" autoAdjust="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0230D24-647D-4F8A-8D36-C021968DC4C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AAD9C9-E1F2-4F8D-B6EC-767AF20FD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68" tIns="48035" rIns="96068" bIns="48035" anchor="b"/>
          <a:lstStyle/>
          <a:p>
            <a:pPr algn="r" defTabSz="960438"/>
            <a:fld id="{9509F7CD-C6D8-4432-891B-E0324D69F3F0}" type="slidenum">
              <a:rPr lang="ru-RU" sz="1300">
                <a:latin typeface="Calibri" pitchFamily="34" charset="0"/>
              </a:rPr>
              <a:pPr algn="r" defTabSz="960438"/>
              <a:t>17</a:t>
            </a:fld>
            <a:endParaRPr lang="ru-RU" sz="1300">
              <a:latin typeface="Calibri" pitchFamily="34" charset="0"/>
            </a:endParaRPr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6068" tIns="48035" rIns="96068" bIns="4803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68" tIns="48035" rIns="96068" bIns="48035" anchor="b"/>
          <a:lstStyle/>
          <a:p>
            <a:pPr algn="r" defTabSz="960438"/>
            <a:fld id="{858949C6-FA75-4C6B-8E1D-6B0CD2FC1B13}" type="slidenum">
              <a:rPr lang="ru-RU" sz="1300">
                <a:latin typeface="Calibri" pitchFamily="34" charset="0"/>
              </a:rPr>
              <a:pPr algn="r" defTabSz="960438"/>
              <a:t>18</a:t>
            </a:fld>
            <a:endParaRPr lang="ru-RU" sz="130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6068" tIns="48035" rIns="96068" bIns="4803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68" tIns="48035" rIns="96068" bIns="48035" anchor="b"/>
          <a:lstStyle/>
          <a:p>
            <a:pPr algn="r" defTabSz="960438"/>
            <a:fld id="{BB8D08D4-9773-41C8-AE68-2EBA453CA8DC}" type="slidenum">
              <a:rPr lang="ru-RU" sz="1300">
                <a:latin typeface="Calibri" pitchFamily="34" charset="0"/>
              </a:rPr>
              <a:pPr algn="r" defTabSz="960438"/>
              <a:t>19</a:t>
            </a:fld>
            <a:endParaRPr lang="ru-RU" sz="130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6068" tIns="48035" rIns="96068" bIns="4803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2C26-7455-43E5-A6E1-4231A0C8E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6766-103C-465F-9AB4-650246524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03E4-1BC2-4CEE-BB7D-ACEC8CF3C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077C-160F-4269-9CB8-4E0A51B12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240D-68DD-469C-A92B-7F422FAAB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A583-5B57-43BB-8151-8D71FFE5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E6EE6-9D16-42A8-A5BB-637F4F7D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2579-FDF0-4499-A306-8E6831A8E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7FB8-9C14-41E1-9AC5-267EBB510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E14F3-0D47-4D33-A76B-6B56F0BE9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E5DF-9393-49C3-88FD-BD55B4984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EB2492-C7AA-465A-AE0D-79EEE63C1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5157788"/>
            <a:ext cx="3455988" cy="1152525"/>
          </a:xfrm>
        </p:spPr>
        <p:txBody>
          <a:bodyPr/>
          <a:lstStyle/>
          <a:p>
            <a:pPr eaLnBrk="1" hangingPunct="1"/>
            <a:r>
              <a:rPr lang="ru-RU" sz="1600" i="1" smtClean="0">
                <a:solidFill>
                  <a:srgbClr val="800000"/>
                </a:solidFill>
              </a:rPr>
              <a:t>Заместитель директора по УВР</a:t>
            </a:r>
            <a:br>
              <a:rPr lang="ru-RU" sz="1600" i="1" smtClean="0">
                <a:solidFill>
                  <a:srgbClr val="800000"/>
                </a:solidFill>
              </a:rPr>
            </a:br>
            <a:r>
              <a:rPr lang="ru-RU" sz="1600" i="1" smtClean="0">
                <a:solidFill>
                  <a:srgbClr val="800000"/>
                </a:solidFill>
              </a:rPr>
              <a:t>Виктория Григорьевна Харламова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628775"/>
            <a:ext cx="7993063" cy="439261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Технология развивающего обучения как средство развития               </a:t>
            </a:r>
          </a:p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   конкурентноспособной личности </a:t>
            </a:r>
          </a:p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  в условиях реализации ФГОС НОО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Теоретико-методологическая </a:t>
            </a:r>
            <a:br>
              <a:rPr lang="ru-RU" sz="3600" b="1" i="1" smtClean="0">
                <a:solidFill>
                  <a:srgbClr val="800000"/>
                </a:solidFill>
              </a:rPr>
            </a:br>
            <a:r>
              <a:rPr lang="ru-RU" sz="3600" b="1" i="1" smtClean="0">
                <a:solidFill>
                  <a:srgbClr val="800000"/>
                </a:solidFill>
              </a:rPr>
              <a:t>основа программы УУД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Теория развивающего обучения (Л.С.Выготский, П.Я.Гальперин, </a:t>
            </a:r>
          </a:p>
          <a:p>
            <a:pPr eaLnBrk="1" hangingPunct="1">
              <a:buFontTx/>
              <a:buNone/>
            </a:pPr>
            <a:r>
              <a:rPr lang="ru-RU" sz="2000" i="1" smtClean="0">
                <a:solidFill>
                  <a:srgbClr val="800000"/>
                </a:solidFill>
              </a:rPr>
              <a:t>      Д.Б. Эльконин, В.В.Давыдов)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Культурно-историческая концепция (Л.С.Выготский)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Деятельностный подход (А.Н.Леонтьев, П.Я.Гальперин, Д.Б.Эльконин, А.В.Запорожец)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Теория планомерно-поэтапного формирования умственных действий и понятий (П.Я.Гальперин)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Историко-эволюционная концепция развития личности (А.Г.Асмолов)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Учение о психологическом возрасте (Л.С.Выготский, Д.Б.Эльконин)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Теория «задач развития» (Р.Хевигхерст)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Учение о ведущей роли обучения для развития (Л.С.Выготский, Д.Б.Эльконин, В.В.Давыдов)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Основные характеристики развивающего обучения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11188" y="1844675"/>
            <a:ext cx="8281987" cy="4525963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Активно-деятельностный способ (тип) обучения, идущий на смену объяснительно-иллюстративному способу (типу)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Развивающее обучение учитывает и использует индивидуальные особенности личности ребёнка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Педагогические воздействия опережают, стимулируют, направляют и ускоряют развитие наследственных данных личности 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Ребенок является полноценным субъектом учебной деятельности        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Развивающее обучение направлено на развитие всей целостной совокупности качеств личности.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Развивающее обучение происходит в зоне ближайшего развития ребенка </a:t>
            </a:r>
          </a:p>
          <a:p>
            <a:pPr eaLnBrk="1" hangingPunct="1"/>
            <a:endParaRPr lang="ru-RU" sz="2400" i="1" smtClean="0">
              <a:solidFill>
                <a:srgbClr val="800000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Развивающее обучение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2205038"/>
          <a:ext cx="8281987" cy="2735263"/>
        </p:xfrm>
        <a:graphic>
          <a:graphicData uri="http://schemas.openxmlformats.org/drawingml/2006/table">
            <a:tbl>
              <a:tblPr/>
              <a:tblGrid>
                <a:gridCol w="2760662"/>
                <a:gridCol w="2760663"/>
                <a:gridCol w="2760662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Цель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Сущность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Механизм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 и ее способностей 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учебного процесса на потенциальные возможности человека и их реализацию 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обучаемых в различные виды деятельности 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B00000"/>
                </a:solidFill>
              </a:rPr>
              <a:t>Методы обучения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5976937" cy="2825750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создание проблемных ситуаций: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ситуация учебного спора;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метод решения учебных задач;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 учебный диалог и т.д.</a:t>
            </a:r>
          </a:p>
        </p:txBody>
      </p:sp>
      <p:pic>
        <p:nvPicPr>
          <p:cNvPr id="6" name="Рисунок 5" descr="v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492896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634162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Развитие личности ребёнка на этапах развивающего обучения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В деятельности </a:t>
            </a:r>
            <a:r>
              <a:rPr lang="ru-RU" sz="2400" b="1" i="1" smtClean="0">
                <a:solidFill>
                  <a:srgbClr val="800000"/>
                </a:solidFill>
              </a:rPr>
              <a:t>целеполагания</a:t>
            </a:r>
            <a:r>
              <a:rPr lang="ru-RU" sz="2400" i="1" smtClean="0">
                <a:solidFill>
                  <a:srgbClr val="800000"/>
                </a:solidFill>
              </a:rPr>
              <a:t> воспитываются: свобода, целеустремленность, достоинство, честь, гордость, самостоятельность.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При </a:t>
            </a:r>
            <a:r>
              <a:rPr lang="ru-RU" sz="2400" b="1" i="1" smtClean="0">
                <a:solidFill>
                  <a:srgbClr val="800000"/>
                </a:solidFill>
              </a:rPr>
              <a:t>планировании</a:t>
            </a:r>
            <a:r>
              <a:rPr lang="ru-RU" sz="2400" i="1" smtClean="0">
                <a:solidFill>
                  <a:srgbClr val="800000"/>
                </a:solidFill>
              </a:rPr>
              <a:t>: самостоятельность, воля, творчество, созидание, инициатива, организованность.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На этапе </a:t>
            </a:r>
            <a:r>
              <a:rPr lang="ru-RU" sz="2400" b="1" i="1" smtClean="0">
                <a:solidFill>
                  <a:srgbClr val="800000"/>
                </a:solidFill>
              </a:rPr>
              <a:t>реализации целей</a:t>
            </a:r>
            <a:r>
              <a:rPr lang="ru-RU" sz="2400" i="1" smtClean="0">
                <a:solidFill>
                  <a:srgbClr val="800000"/>
                </a:solidFill>
              </a:rPr>
              <a:t>: трудолюбие, мастерство, исполнительность, дисциплинированность, активность.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На этапе </a:t>
            </a:r>
            <a:r>
              <a:rPr lang="ru-RU" sz="2400" b="1" i="1" smtClean="0">
                <a:solidFill>
                  <a:srgbClr val="800000"/>
                </a:solidFill>
              </a:rPr>
              <a:t>анализа</a:t>
            </a:r>
            <a:r>
              <a:rPr lang="ru-RU" sz="2400" i="1" smtClean="0">
                <a:solidFill>
                  <a:srgbClr val="800000"/>
                </a:solidFill>
              </a:rPr>
              <a:t> формируются: отношения, честность, критерии оценки, совесть, ответственность, долг.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4897438" cy="120967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Вывод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44824"/>
            <a:ext cx="7200800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i="1" dirty="0">
                <a:solidFill>
                  <a:srgbClr val="800000"/>
                </a:solidFill>
              </a:rPr>
              <a:t>Развитие личности в системе образования обеспечивается, прежде всего, через формирование универсальных учебных действий в процессе использования технологии развивающего обучения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3501008"/>
            <a:ext cx="720080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i="1" dirty="0">
                <a:solidFill>
                  <a:srgbClr val="800000"/>
                </a:solidFill>
              </a:rPr>
              <a:t>Овладение учащимися универсальными учебными действиями создают </a:t>
            </a:r>
            <a:r>
              <a:rPr lang="ru-RU" b="1" i="1" dirty="0">
                <a:solidFill>
                  <a:srgbClr val="800000"/>
                </a:solidFill>
              </a:rPr>
              <a:t>возможность самостоятельного </a:t>
            </a:r>
            <a:r>
              <a:rPr lang="ru-RU" i="1" dirty="0">
                <a:solidFill>
                  <a:srgbClr val="800000"/>
                </a:solidFill>
              </a:rPr>
              <a:t>успешного усвоения новых знаний, умений и компетентностей, включая организацию усвоения, то есть </a:t>
            </a:r>
            <a:r>
              <a:rPr lang="ru-RU" b="1" i="1" dirty="0">
                <a:solidFill>
                  <a:srgbClr val="800000"/>
                </a:solidFill>
              </a:rPr>
              <a:t>умения учиться</a:t>
            </a:r>
            <a:r>
              <a:rPr lang="ru-RU" i="1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5085184"/>
            <a:ext cx="7200800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ru-RU" i="1" dirty="0">
                <a:solidFill>
                  <a:srgbClr val="800000"/>
                </a:solidFill>
              </a:rPr>
              <a:t>Развитие умения учиться как </a:t>
            </a:r>
            <a:r>
              <a:rPr lang="ru-RU" b="1" i="1" dirty="0">
                <a:solidFill>
                  <a:srgbClr val="800000"/>
                </a:solidFill>
              </a:rPr>
              <a:t>«компетентности к обновлению компетенций» </a:t>
            </a:r>
            <a:r>
              <a:rPr lang="ru-RU" i="1" dirty="0">
                <a:solidFill>
                  <a:srgbClr val="800000"/>
                </a:solidFill>
              </a:rPr>
              <a:t>составляет цель образования и ключевое условие роста </a:t>
            </a:r>
            <a:r>
              <a:rPr lang="ru-RU" i="1" dirty="0" err="1">
                <a:solidFill>
                  <a:srgbClr val="800000"/>
                </a:solidFill>
              </a:rPr>
              <a:t>конкурентноспособности</a:t>
            </a:r>
            <a:r>
              <a:rPr lang="ru-RU" i="1" dirty="0">
                <a:solidFill>
                  <a:srgbClr val="800000"/>
                </a:solidFill>
              </a:rPr>
              <a:t> личности, общества и государства.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83968" y="3212976"/>
            <a:ext cx="216024" cy="28803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27538" y="4797425"/>
            <a:ext cx="46037" cy="7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4797152"/>
            <a:ext cx="216024" cy="28803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04137" cy="360362"/>
          </a:xfrm>
        </p:spPr>
        <p:txBody>
          <a:bodyPr/>
          <a:lstStyle/>
          <a:p>
            <a:pPr eaLnBrk="1" hangingPunct="1"/>
            <a:r>
              <a:rPr lang="ru-RU" sz="1400" b="1" i="1" smtClean="0">
                <a:solidFill>
                  <a:srgbClr val="800000"/>
                </a:solidFill>
              </a:rPr>
              <a:t>Концептуальная модель развития конкурентноспособности учащихся</a:t>
            </a:r>
          </a:p>
        </p:txBody>
      </p:sp>
      <p:grpSp>
        <p:nvGrpSpPr>
          <p:cNvPr id="18435" name="Group 7"/>
          <p:cNvGrpSpPr>
            <a:grpSpLocks noChangeAspect="1"/>
          </p:cNvGrpSpPr>
          <p:nvPr/>
        </p:nvGrpSpPr>
        <p:grpSpPr bwMode="auto">
          <a:xfrm>
            <a:off x="250825" y="549275"/>
            <a:ext cx="8893175" cy="6164263"/>
            <a:chOff x="2422" y="2301"/>
            <a:chExt cx="7644" cy="11636"/>
          </a:xfrm>
        </p:grpSpPr>
        <p:sp>
          <p:nvSpPr>
            <p:cNvPr id="18436" name="AutoShape 8"/>
            <p:cNvSpPr>
              <a:spLocks noChangeAspect="1" noChangeArrowheads="1"/>
            </p:cNvSpPr>
            <p:nvPr/>
          </p:nvSpPr>
          <p:spPr bwMode="auto">
            <a:xfrm>
              <a:off x="2724" y="2650"/>
              <a:ext cx="7342" cy="1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7" name="Rectangle 9"/>
            <p:cNvSpPr>
              <a:spLocks noChangeArrowheads="1"/>
            </p:cNvSpPr>
            <p:nvPr/>
          </p:nvSpPr>
          <p:spPr bwMode="auto">
            <a:xfrm>
              <a:off x="2422" y="4112"/>
              <a:ext cx="6848" cy="2230"/>
            </a:xfrm>
            <a:prstGeom prst="rect">
              <a:avLst/>
            </a:prstGeom>
            <a:solidFill>
              <a:srgbClr val="CCB4A0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Rectangle 10"/>
            <p:cNvSpPr>
              <a:spLocks noChangeArrowheads="1"/>
            </p:cNvSpPr>
            <p:nvPr/>
          </p:nvSpPr>
          <p:spPr bwMode="auto">
            <a:xfrm>
              <a:off x="2422" y="9362"/>
              <a:ext cx="6848" cy="2413"/>
            </a:xfrm>
            <a:prstGeom prst="rect">
              <a:avLst/>
            </a:prstGeom>
            <a:solidFill>
              <a:srgbClr val="FF9966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AutoShape 11"/>
            <p:cNvSpPr>
              <a:spLocks noChangeArrowheads="1"/>
            </p:cNvSpPr>
            <p:nvPr/>
          </p:nvSpPr>
          <p:spPr bwMode="auto">
            <a:xfrm rot="5400000">
              <a:off x="5114" y="174"/>
              <a:ext cx="1533" cy="5788"/>
            </a:xfrm>
            <a:prstGeom prst="flowChartDelay">
              <a:avLst/>
            </a:prstGeom>
            <a:solidFill>
              <a:srgbClr val="D7D3BB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Oval 12"/>
            <p:cNvSpPr>
              <a:spLocks noChangeArrowheads="1"/>
            </p:cNvSpPr>
            <p:nvPr/>
          </p:nvSpPr>
          <p:spPr bwMode="auto">
            <a:xfrm>
              <a:off x="2670" y="2301"/>
              <a:ext cx="2212" cy="12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latin typeface="Arial" charset="0"/>
                </a:rPr>
                <a:t>Конкурентоспособный выпускник</a:t>
              </a:r>
              <a:endParaRPr lang="ru-RU">
                <a:latin typeface="Arial" charset="0"/>
              </a:endParaRPr>
            </a:p>
          </p:txBody>
        </p:sp>
        <p:sp>
          <p:nvSpPr>
            <p:cNvPr id="18441" name="Oval 13"/>
            <p:cNvSpPr>
              <a:spLocks noChangeArrowheads="1"/>
            </p:cNvSpPr>
            <p:nvPr/>
          </p:nvSpPr>
          <p:spPr bwMode="auto">
            <a:xfrm>
              <a:off x="6799" y="2301"/>
              <a:ext cx="2060" cy="1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latin typeface="Arial" charset="0"/>
                </a:rPr>
                <a:t>Профессиональные педагоги</a:t>
              </a:r>
              <a:endParaRPr lang="ru-RU">
                <a:latin typeface="Arial" charset="0"/>
              </a:endParaRPr>
            </a:p>
          </p:txBody>
        </p:sp>
        <p:sp>
          <p:nvSpPr>
            <p:cNvPr id="1844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898" y="3523"/>
              <a:ext cx="1977" cy="179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НОВАЯ ШКОЛА</a:t>
              </a:r>
            </a:p>
          </p:txBody>
        </p:sp>
        <p:sp>
          <p:nvSpPr>
            <p:cNvPr id="18443" name="Line 15"/>
            <p:cNvSpPr>
              <a:spLocks noChangeShapeType="1"/>
            </p:cNvSpPr>
            <p:nvPr/>
          </p:nvSpPr>
          <p:spPr bwMode="auto">
            <a:xfrm>
              <a:off x="5246" y="2719"/>
              <a:ext cx="12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Text Box 16"/>
            <p:cNvSpPr txBox="1">
              <a:spLocks noChangeArrowheads="1"/>
            </p:cNvSpPr>
            <p:nvPr/>
          </p:nvSpPr>
          <p:spPr bwMode="auto">
            <a:xfrm>
              <a:off x="4093" y="2707"/>
              <a:ext cx="3343" cy="6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latin typeface="Arial" charset="0"/>
                </a:rPr>
                <a:t>образования</a:t>
              </a:r>
              <a:r>
                <a:rPr lang="ru-RU" sz="1200">
                  <a:latin typeface="Arial" charset="0"/>
                </a:rPr>
                <a:t> </a:t>
              </a:r>
              <a:r>
                <a:rPr lang="ru-RU" sz="1000" i="1">
                  <a:latin typeface="Arial" charset="0"/>
                </a:rPr>
                <a:t>к  непрерывности</a:t>
              </a:r>
            </a:p>
            <a:p>
              <a:pPr algn="ctr"/>
              <a:r>
                <a:rPr lang="ru-RU" sz="1000">
                  <a:latin typeface="Arial" charset="0"/>
                </a:rPr>
                <a:t>и самореализации</a:t>
              </a:r>
              <a:endParaRPr lang="ru-RU">
                <a:latin typeface="Arial" charset="0"/>
              </a:endParaRPr>
            </a:p>
          </p:txBody>
        </p:sp>
        <p:sp>
          <p:nvSpPr>
            <p:cNvPr id="18445" name="AutoShape 17"/>
            <p:cNvSpPr>
              <a:spLocks noChangeArrowheads="1"/>
            </p:cNvSpPr>
            <p:nvPr/>
          </p:nvSpPr>
          <p:spPr bwMode="auto">
            <a:xfrm>
              <a:off x="5528" y="3834"/>
              <a:ext cx="707" cy="55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18"/>
            <p:cNvSpPr>
              <a:spLocks noChangeShapeType="1"/>
            </p:cNvSpPr>
            <p:nvPr/>
          </p:nvSpPr>
          <p:spPr bwMode="auto">
            <a:xfrm>
              <a:off x="3553" y="4392"/>
              <a:ext cx="46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Text Box 19"/>
            <p:cNvSpPr txBox="1">
              <a:spLocks noChangeArrowheads="1"/>
            </p:cNvSpPr>
            <p:nvPr/>
          </p:nvSpPr>
          <p:spPr bwMode="auto">
            <a:xfrm>
              <a:off x="5388" y="4949"/>
              <a:ext cx="98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Учащиеся</a:t>
              </a:r>
              <a:endParaRPr lang="ru-RU">
                <a:latin typeface="Arial" charset="0"/>
              </a:endParaRPr>
            </a:p>
          </p:txBody>
        </p:sp>
        <p:sp>
          <p:nvSpPr>
            <p:cNvPr id="18448" name="Text Box 20"/>
            <p:cNvSpPr txBox="1">
              <a:spLocks noChangeArrowheads="1"/>
            </p:cNvSpPr>
            <p:nvPr/>
          </p:nvSpPr>
          <p:spPr bwMode="auto">
            <a:xfrm>
              <a:off x="4257" y="4949"/>
              <a:ext cx="98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Педагоги</a:t>
              </a:r>
              <a:endParaRPr lang="ru-RU">
                <a:latin typeface="Arial" charset="0"/>
              </a:endParaRPr>
            </a:p>
          </p:txBody>
        </p:sp>
        <p:sp>
          <p:nvSpPr>
            <p:cNvPr id="18449" name="Text Box 21"/>
            <p:cNvSpPr txBox="1">
              <a:spLocks noChangeArrowheads="1"/>
            </p:cNvSpPr>
            <p:nvPr/>
          </p:nvSpPr>
          <p:spPr bwMode="auto">
            <a:xfrm>
              <a:off x="2798" y="4949"/>
              <a:ext cx="131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Администрация</a:t>
              </a:r>
              <a:endParaRPr lang="ru-RU">
                <a:latin typeface="Arial" charset="0"/>
              </a:endParaRPr>
            </a:p>
          </p:txBody>
        </p:sp>
        <p:sp>
          <p:nvSpPr>
            <p:cNvPr id="18450" name="Text Box 22"/>
            <p:cNvSpPr txBox="1">
              <a:spLocks noChangeArrowheads="1"/>
            </p:cNvSpPr>
            <p:nvPr/>
          </p:nvSpPr>
          <p:spPr bwMode="auto">
            <a:xfrm>
              <a:off x="6518" y="4949"/>
              <a:ext cx="98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Родители</a:t>
              </a:r>
              <a:endParaRPr lang="ru-RU">
                <a:latin typeface="Arial" charset="0"/>
              </a:endParaRPr>
            </a:p>
          </p:txBody>
        </p:sp>
        <p:sp>
          <p:nvSpPr>
            <p:cNvPr id="18451" name="Text Box 23"/>
            <p:cNvSpPr txBox="1">
              <a:spLocks noChangeArrowheads="1"/>
            </p:cNvSpPr>
            <p:nvPr/>
          </p:nvSpPr>
          <p:spPr bwMode="auto">
            <a:xfrm>
              <a:off x="7646" y="4949"/>
              <a:ext cx="123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Партнёры</a:t>
              </a:r>
              <a:endParaRPr lang="ru-RU">
                <a:latin typeface="Arial" charset="0"/>
              </a:endParaRPr>
            </a:p>
          </p:txBody>
        </p:sp>
        <p:sp>
          <p:nvSpPr>
            <p:cNvPr id="18452" name="Line 24"/>
            <p:cNvSpPr>
              <a:spLocks noChangeShapeType="1"/>
            </p:cNvSpPr>
            <p:nvPr/>
          </p:nvSpPr>
          <p:spPr bwMode="auto">
            <a:xfrm flipV="1">
              <a:off x="3553" y="4392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25"/>
            <p:cNvSpPr>
              <a:spLocks noChangeShapeType="1"/>
            </p:cNvSpPr>
            <p:nvPr/>
          </p:nvSpPr>
          <p:spPr bwMode="auto">
            <a:xfrm flipV="1">
              <a:off x="8210" y="4392"/>
              <a:ext cx="2" cy="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26"/>
            <p:cNvSpPr>
              <a:spLocks noChangeShapeType="1"/>
            </p:cNvSpPr>
            <p:nvPr/>
          </p:nvSpPr>
          <p:spPr bwMode="auto">
            <a:xfrm flipV="1">
              <a:off x="4682" y="4392"/>
              <a:ext cx="1" cy="5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27"/>
            <p:cNvSpPr>
              <a:spLocks noChangeShapeType="1"/>
            </p:cNvSpPr>
            <p:nvPr/>
          </p:nvSpPr>
          <p:spPr bwMode="auto">
            <a:xfrm flipV="1">
              <a:off x="5866" y="4392"/>
              <a:ext cx="1" cy="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28"/>
            <p:cNvSpPr>
              <a:spLocks noChangeShapeType="1"/>
            </p:cNvSpPr>
            <p:nvPr/>
          </p:nvSpPr>
          <p:spPr bwMode="auto">
            <a:xfrm flipV="1">
              <a:off x="7082" y="4392"/>
              <a:ext cx="1" cy="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29"/>
            <p:cNvSpPr>
              <a:spLocks noChangeShapeType="1"/>
            </p:cNvSpPr>
            <p:nvPr/>
          </p:nvSpPr>
          <p:spPr bwMode="auto">
            <a:xfrm>
              <a:off x="3553" y="5924"/>
              <a:ext cx="46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30"/>
            <p:cNvSpPr>
              <a:spLocks noChangeShapeType="1"/>
            </p:cNvSpPr>
            <p:nvPr/>
          </p:nvSpPr>
          <p:spPr bwMode="auto">
            <a:xfrm flipV="1">
              <a:off x="3553" y="5367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31"/>
            <p:cNvSpPr>
              <a:spLocks noChangeShapeType="1"/>
            </p:cNvSpPr>
            <p:nvPr/>
          </p:nvSpPr>
          <p:spPr bwMode="auto">
            <a:xfrm flipV="1">
              <a:off x="4682" y="5367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32"/>
            <p:cNvSpPr>
              <a:spLocks noChangeShapeType="1"/>
            </p:cNvSpPr>
            <p:nvPr/>
          </p:nvSpPr>
          <p:spPr bwMode="auto">
            <a:xfrm flipV="1">
              <a:off x="5884" y="5367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Line 33"/>
            <p:cNvSpPr>
              <a:spLocks noChangeShapeType="1"/>
            </p:cNvSpPr>
            <p:nvPr/>
          </p:nvSpPr>
          <p:spPr bwMode="auto">
            <a:xfrm flipV="1">
              <a:off x="7082" y="5367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Line 34"/>
            <p:cNvSpPr>
              <a:spLocks noChangeShapeType="1"/>
            </p:cNvSpPr>
            <p:nvPr/>
          </p:nvSpPr>
          <p:spPr bwMode="auto">
            <a:xfrm flipV="1">
              <a:off x="8210" y="5367"/>
              <a:ext cx="2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Oval 35"/>
            <p:cNvSpPr>
              <a:spLocks noChangeArrowheads="1"/>
            </p:cNvSpPr>
            <p:nvPr/>
          </p:nvSpPr>
          <p:spPr bwMode="auto">
            <a:xfrm>
              <a:off x="2563" y="6481"/>
              <a:ext cx="6636" cy="2509"/>
            </a:xfrm>
            <a:prstGeom prst="ellipse">
              <a:avLst/>
            </a:prstGeom>
            <a:solidFill>
              <a:srgbClr val="FFCC99">
                <a:alpha val="7490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Text Box 36"/>
            <p:cNvSpPr txBox="1">
              <a:spLocks noChangeArrowheads="1"/>
            </p:cNvSpPr>
            <p:nvPr/>
          </p:nvSpPr>
          <p:spPr bwMode="auto">
            <a:xfrm>
              <a:off x="4540" y="8015"/>
              <a:ext cx="2682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latin typeface="Arial" charset="0"/>
                </a:rPr>
                <a:t>управление образованием</a:t>
              </a:r>
              <a:endParaRPr lang="ru-RU">
                <a:latin typeface="Arial" charset="0"/>
              </a:endParaRPr>
            </a:p>
          </p:txBody>
        </p:sp>
        <p:sp>
          <p:nvSpPr>
            <p:cNvPr id="18465" name="Oval 37"/>
            <p:cNvSpPr>
              <a:spLocks noChangeArrowheads="1"/>
            </p:cNvSpPr>
            <p:nvPr/>
          </p:nvSpPr>
          <p:spPr bwMode="auto">
            <a:xfrm>
              <a:off x="2705" y="7317"/>
              <a:ext cx="1270" cy="8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Oval 38"/>
            <p:cNvSpPr>
              <a:spLocks noChangeArrowheads="1"/>
            </p:cNvSpPr>
            <p:nvPr/>
          </p:nvSpPr>
          <p:spPr bwMode="auto">
            <a:xfrm>
              <a:off x="3834" y="6899"/>
              <a:ext cx="1271" cy="6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Oval 39"/>
            <p:cNvSpPr>
              <a:spLocks noChangeArrowheads="1"/>
            </p:cNvSpPr>
            <p:nvPr/>
          </p:nvSpPr>
          <p:spPr bwMode="auto">
            <a:xfrm>
              <a:off x="5246" y="6759"/>
              <a:ext cx="1270" cy="6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Oval 40"/>
            <p:cNvSpPr>
              <a:spLocks noChangeArrowheads="1"/>
            </p:cNvSpPr>
            <p:nvPr/>
          </p:nvSpPr>
          <p:spPr bwMode="auto">
            <a:xfrm>
              <a:off x="6657" y="6899"/>
              <a:ext cx="1269" cy="6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Oval 41"/>
            <p:cNvSpPr>
              <a:spLocks noChangeArrowheads="1"/>
            </p:cNvSpPr>
            <p:nvPr/>
          </p:nvSpPr>
          <p:spPr bwMode="auto">
            <a:xfrm>
              <a:off x="7787" y="7317"/>
              <a:ext cx="1269" cy="8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42"/>
            <p:cNvSpPr>
              <a:spLocks noChangeShapeType="1"/>
            </p:cNvSpPr>
            <p:nvPr/>
          </p:nvSpPr>
          <p:spPr bwMode="auto">
            <a:xfrm flipH="1" flipV="1">
              <a:off x="3975" y="7875"/>
              <a:ext cx="706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43"/>
            <p:cNvSpPr>
              <a:spLocks noChangeShapeType="1"/>
            </p:cNvSpPr>
            <p:nvPr/>
          </p:nvSpPr>
          <p:spPr bwMode="auto">
            <a:xfrm flipV="1">
              <a:off x="7081" y="7875"/>
              <a:ext cx="706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Line 44"/>
            <p:cNvSpPr>
              <a:spLocks noChangeShapeType="1"/>
            </p:cNvSpPr>
            <p:nvPr/>
          </p:nvSpPr>
          <p:spPr bwMode="auto">
            <a:xfrm flipV="1">
              <a:off x="5909" y="7502"/>
              <a:ext cx="1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Line 45"/>
            <p:cNvSpPr>
              <a:spLocks noChangeShapeType="1"/>
            </p:cNvSpPr>
            <p:nvPr/>
          </p:nvSpPr>
          <p:spPr bwMode="auto">
            <a:xfrm flipV="1">
              <a:off x="6375" y="7595"/>
              <a:ext cx="56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H="1" flipV="1">
              <a:off x="4822" y="7595"/>
              <a:ext cx="56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AutoShape 47"/>
            <p:cNvSpPr>
              <a:spLocks noChangeArrowheads="1"/>
            </p:cNvSpPr>
            <p:nvPr/>
          </p:nvSpPr>
          <p:spPr bwMode="auto">
            <a:xfrm>
              <a:off x="5528" y="5943"/>
              <a:ext cx="707" cy="53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3834" y="8243"/>
              <a:ext cx="4094" cy="459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воспитание        обучение       социализация</a:t>
              </a:r>
            </a:p>
          </p:txBody>
        </p:sp>
        <p:sp>
          <p:nvSpPr>
            <p:cNvPr id="18477" name="Line 49"/>
            <p:cNvSpPr>
              <a:spLocks noChangeShapeType="1"/>
            </p:cNvSpPr>
            <p:nvPr/>
          </p:nvSpPr>
          <p:spPr bwMode="auto">
            <a:xfrm>
              <a:off x="3553" y="9552"/>
              <a:ext cx="46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Text Box 50"/>
            <p:cNvSpPr txBox="1">
              <a:spLocks noChangeArrowheads="1"/>
            </p:cNvSpPr>
            <p:nvPr/>
          </p:nvSpPr>
          <p:spPr bwMode="auto">
            <a:xfrm>
              <a:off x="5371" y="10104"/>
              <a:ext cx="1031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ru-RU" sz="1100">
                  <a:latin typeface="Arial" charset="0"/>
                </a:rPr>
                <a:t>проектная и научно-исследователь-</a:t>
              </a:r>
            </a:p>
            <a:p>
              <a:pPr algn="ctr">
                <a:lnSpc>
                  <a:spcPct val="80000"/>
                </a:lnSpc>
              </a:pPr>
              <a:r>
                <a:rPr lang="ru-RU" sz="1100">
                  <a:latin typeface="Arial" charset="0"/>
                </a:rPr>
                <a:t>ская деятель-</a:t>
              </a:r>
            </a:p>
            <a:p>
              <a:pPr algn="ctr">
                <a:lnSpc>
                  <a:spcPct val="80000"/>
                </a:lnSpc>
              </a:pPr>
              <a:r>
                <a:rPr lang="ru-RU" sz="1100">
                  <a:latin typeface="Arial" charset="0"/>
                </a:rPr>
                <a:t>ность</a:t>
              </a:r>
              <a:endParaRPr lang="ru-RU">
                <a:latin typeface="Arial" charset="0"/>
              </a:endParaRPr>
            </a:p>
          </p:txBody>
        </p:sp>
        <p:sp>
          <p:nvSpPr>
            <p:cNvPr id="18479" name="Text Box 51"/>
            <p:cNvSpPr txBox="1">
              <a:spLocks noChangeArrowheads="1"/>
            </p:cNvSpPr>
            <p:nvPr/>
          </p:nvSpPr>
          <p:spPr bwMode="auto">
            <a:xfrm>
              <a:off x="4206" y="10104"/>
              <a:ext cx="1041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1100">
                <a:latin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ИКТ</a:t>
              </a:r>
              <a:endParaRPr lang="ru-RU">
                <a:latin typeface="Arial" charset="0"/>
              </a:endParaRPr>
            </a:p>
          </p:txBody>
        </p:sp>
        <p:sp>
          <p:nvSpPr>
            <p:cNvPr id="18480" name="Text Box 52"/>
            <p:cNvSpPr txBox="1">
              <a:spLocks noChangeArrowheads="1"/>
            </p:cNvSpPr>
            <p:nvPr/>
          </p:nvSpPr>
          <p:spPr bwMode="auto">
            <a:xfrm>
              <a:off x="2890" y="10104"/>
              <a:ext cx="1229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100">
                  <a:latin typeface="Arial" charset="0"/>
                </a:rPr>
                <a:t>технологии  развивающего обучения</a:t>
              </a:r>
            </a:p>
            <a:p>
              <a:endParaRPr lang="ru-RU">
                <a:latin typeface="Arial" charset="0"/>
              </a:endParaRPr>
            </a:p>
          </p:txBody>
        </p:sp>
        <p:sp>
          <p:nvSpPr>
            <p:cNvPr id="18481" name="Text Box 53"/>
            <p:cNvSpPr txBox="1">
              <a:spLocks noChangeArrowheads="1"/>
            </p:cNvSpPr>
            <p:nvPr/>
          </p:nvSpPr>
          <p:spPr bwMode="auto">
            <a:xfrm>
              <a:off x="6518" y="10104"/>
              <a:ext cx="989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здоровье-сберегающие технологии</a:t>
              </a:r>
              <a:endParaRPr lang="ru-RU">
                <a:latin typeface="Arial" charset="0"/>
              </a:endParaRPr>
            </a:p>
          </p:txBody>
        </p:sp>
        <p:sp>
          <p:nvSpPr>
            <p:cNvPr id="18482" name="Text Box 54"/>
            <p:cNvSpPr txBox="1">
              <a:spLocks noChangeArrowheads="1"/>
            </p:cNvSpPr>
            <p:nvPr/>
          </p:nvSpPr>
          <p:spPr bwMode="auto">
            <a:xfrm>
              <a:off x="7646" y="10104"/>
              <a:ext cx="1233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1100">
                  <a:latin typeface="Arial" charset="0"/>
                </a:rPr>
                <a:t>социальные технологии адаптации</a:t>
              </a:r>
              <a:endParaRPr lang="ru-RU">
                <a:latin typeface="Arial" charset="0"/>
              </a:endParaRPr>
            </a:p>
          </p:txBody>
        </p:sp>
        <p:sp>
          <p:nvSpPr>
            <p:cNvPr id="18483" name="Line 55"/>
            <p:cNvSpPr>
              <a:spLocks noChangeShapeType="1"/>
            </p:cNvSpPr>
            <p:nvPr/>
          </p:nvSpPr>
          <p:spPr bwMode="auto">
            <a:xfrm flipV="1">
              <a:off x="3553" y="9552"/>
              <a:ext cx="2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Line 56"/>
            <p:cNvSpPr>
              <a:spLocks noChangeShapeType="1"/>
            </p:cNvSpPr>
            <p:nvPr/>
          </p:nvSpPr>
          <p:spPr bwMode="auto">
            <a:xfrm flipV="1">
              <a:off x="8210" y="9552"/>
              <a:ext cx="2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Line 57"/>
            <p:cNvSpPr>
              <a:spLocks noChangeShapeType="1"/>
            </p:cNvSpPr>
            <p:nvPr/>
          </p:nvSpPr>
          <p:spPr bwMode="auto">
            <a:xfrm flipV="1">
              <a:off x="4682" y="9552"/>
              <a:ext cx="1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Line 58"/>
            <p:cNvSpPr>
              <a:spLocks noChangeShapeType="1"/>
            </p:cNvSpPr>
            <p:nvPr/>
          </p:nvSpPr>
          <p:spPr bwMode="auto">
            <a:xfrm flipV="1">
              <a:off x="5867" y="9552"/>
              <a:ext cx="1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Line 59"/>
            <p:cNvSpPr>
              <a:spLocks noChangeShapeType="1"/>
            </p:cNvSpPr>
            <p:nvPr/>
          </p:nvSpPr>
          <p:spPr bwMode="auto">
            <a:xfrm flipV="1">
              <a:off x="7082" y="9552"/>
              <a:ext cx="1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Line 60"/>
            <p:cNvSpPr>
              <a:spLocks noChangeShapeType="1"/>
            </p:cNvSpPr>
            <p:nvPr/>
          </p:nvSpPr>
          <p:spPr bwMode="auto">
            <a:xfrm>
              <a:off x="3553" y="11362"/>
              <a:ext cx="465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Line 61"/>
            <p:cNvSpPr>
              <a:spLocks noChangeShapeType="1"/>
            </p:cNvSpPr>
            <p:nvPr/>
          </p:nvSpPr>
          <p:spPr bwMode="auto">
            <a:xfrm flipH="1" flipV="1">
              <a:off x="3552" y="10940"/>
              <a:ext cx="1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Line 62"/>
            <p:cNvSpPr>
              <a:spLocks noChangeShapeType="1"/>
            </p:cNvSpPr>
            <p:nvPr/>
          </p:nvSpPr>
          <p:spPr bwMode="auto">
            <a:xfrm flipH="1" flipV="1">
              <a:off x="4681" y="10940"/>
              <a:ext cx="1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1" name="Line 63"/>
            <p:cNvSpPr>
              <a:spLocks noChangeShapeType="1"/>
            </p:cNvSpPr>
            <p:nvPr/>
          </p:nvSpPr>
          <p:spPr bwMode="auto">
            <a:xfrm flipV="1">
              <a:off x="5885" y="10938"/>
              <a:ext cx="1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2" name="Line 64"/>
            <p:cNvSpPr>
              <a:spLocks noChangeShapeType="1"/>
            </p:cNvSpPr>
            <p:nvPr/>
          </p:nvSpPr>
          <p:spPr bwMode="auto">
            <a:xfrm flipH="1" flipV="1">
              <a:off x="7081" y="10940"/>
              <a:ext cx="1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Line 65"/>
            <p:cNvSpPr>
              <a:spLocks noChangeShapeType="1"/>
            </p:cNvSpPr>
            <p:nvPr/>
          </p:nvSpPr>
          <p:spPr bwMode="auto">
            <a:xfrm flipV="1">
              <a:off x="8210" y="10940"/>
              <a:ext cx="1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4" name="AutoShape 66"/>
            <p:cNvSpPr>
              <a:spLocks noChangeArrowheads="1"/>
            </p:cNvSpPr>
            <p:nvPr/>
          </p:nvSpPr>
          <p:spPr bwMode="auto">
            <a:xfrm>
              <a:off x="5528" y="9007"/>
              <a:ext cx="707" cy="53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AutoShape 67"/>
            <p:cNvSpPr>
              <a:spLocks noChangeArrowheads="1"/>
            </p:cNvSpPr>
            <p:nvPr/>
          </p:nvSpPr>
          <p:spPr bwMode="auto">
            <a:xfrm>
              <a:off x="5528" y="11358"/>
              <a:ext cx="707" cy="53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6" name="AutoShape 68"/>
            <p:cNvSpPr>
              <a:spLocks noChangeArrowheads="1"/>
            </p:cNvSpPr>
            <p:nvPr/>
          </p:nvSpPr>
          <p:spPr bwMode="auto">
            <a:xfrm rot="16200000" flipV="1">
              <a:off x="5058" y="9755"/>
              <a:ext cx="1691" cy="5922"/>
            </a:xfrm>
            <a:prstGeom prst="flowChartDelay">
              <a:avLst/>
            </a:prstGeom>
            <a:solidFill>
              <a:srgbClr val="F7D7B3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7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4681" y="12055"/>
              <a:ext cx="2753" cy="2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ресурсное обеспечение</a:t>
              </a:r>
            </a:p>
          </p:txBody>
        </p:sp>
        <p:sp>
          <p:nvSpPr>
            <p:cNvPr id="18498" name="Oval 70"/>
            <p:cNvSpPr>
              <a:spLocks noChangeArrowheads="1"/>
            </p:cNvSpPr>
            <p:nvPr/>
          </p:nvSpPr>
          <p:spPr bwMode="auto">
            <a:xfrm>
              <a:off x="3049" y="12300"/>
              <a:ext cx="1836" cy="9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9" name="Oval 71"/>
            <p:cNvSpPr>
              <a:spLocks noChangeArrowheads="1"/>
            </p:cNvSpPr>
            <p:nvPr/>
          </p:nvSpPr>
          <p:spPr bwMode="auto">
            <a:xfrm>
              <a:off x="5105" y="12290"/>
              <a:ext cx="1691" cy="9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0" name="Oval 72"/>
            <p:cNvSpPr>
              <a:spLocks noChangeArrowheads="1"/>
            </p:cNvSpPr>
            <p:nvPr/>
          </p:nvSpPr>
          <p:spPr bwMode="auto">
            <a:xfrm>
              <a:off x="7028" y="12290"/>
              <a:ext cx="1738" cy="9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1" name="Line 73"/>
            <p:cNvSpPr>
              <a:spLocks noChangeShapeType="1"/>
            </p:cNvSpPr>
            <p:nvPr/>
          </p:nvSpPr>
          <p:spPr bwMode="auto">
            <a:xfrm>
              <a:off x="4868" y="12899"/>
              <a:ext cx="284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2" name="Line 74"/>
            <p:cNvSpPr>
              <a:spLocks noChangeShapeType="1"/>
            </p:cNvSpPr>
            <p:nvPr/>
          </p:nvSpPr>
          <p:spPr bwMode="auto">
            <a:xfrm>
              <a:off x="6745" y="12903"/>
              <a:ext cx="3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8503" name="AutoShape 75"/>
            <p:cNvCxnSpPr>
              <a:cxnSpLocks noChangeShapeType="1"/>
              <a:stCxn id="18498" idx="5"/>
              <a:endCxn id="18500" idx="3"/>
            </p:cNvCxnSpPr>
            <p:nvPr/>
          </p:nvCxnSpPr>
          <p:spPr bwMode="auto">
            <a:xfrm rot="5400000" flipH="1" flipV="1">
              <a:off x="5946" y="11793"/>
              <a:ext cx="8" cy="2667"/>
            </a:xfrm>
            <a:prstGeom prst="curvedConnector3">
              <a:avLst>
                <a:gd name="adj1" fmla="val -542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8504" name="Line 76"/>
            <p:cNvSpPr>
              <a:spLocks noChangeShapeType="1"/>
            </p:cNvSpPr>
            <p:nvPr/>
          </p:nvSpPr>
          <p:spPr bwMode="auto">
            <a:xfrm flipV="1">
              <a:off x="3552" y="7178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5" name="Line 77"/>
            <p:cNvSpPr>
              <a:spLocks noChangeShapeType="1"/>
            </p:cNvSpPr>
            <p:nvPr/>
          </p:nvSpPr>
          <p:spPr bwMode="auto">
            <a:xfrm>
              <a:off x="4963" y="7039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6" name="Line 78"/>
            <p:cNvSpPr>
              <a:spLocks noChangeShapeType="1"/>
            </p:cNvSpPr>
            <p:nvPr/>
          </p:nvSpPr>
          <p:spPr bwMode="auto">
            <a:xfrm>
              <a:off x="6516" y="7039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7" name="Line 79"/>
            <p:cNvSpPr>
              <a:spLocks noChangeShapeType="1"/>
            </p:cNvSpPr>
            <p:nvPr/>
          </p:nvSpPr>
          <p:spPr bwMode="auto">
            <a:xfrm>
              <a:off x="7928" y="7178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6" name="Text Box 80"/>
            <p:cNvSpPr txBox="1">
              <a:spLocks noChangeArrowheads="1"/>
            </p:cNvSpPr>
            <p:nvPr/>
          </p:nvSpPr>
          <p:spPr bwMode="auto">
            <a:xfrm>
              <a:off x="9340" y="11776"/>
              <a:ext cx="282" cy="1813"/>
            </a:xfrm>
            <a:prstGeom prst="rect">
              <a:avLst/>
            </a:prstGeom>
            <a:solidFill>
              <a:srgbClr val="FDD8B9">
                <a:alpha val="75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vert" lIns="0" tIns="0" rIns="0" bIns="0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800000"/>
                  </a:solidFill>
                  <a:latin typeface="Arial" pitchFamily="34" charset="0"/>
                </a:rPr>
                <a:t>ресурсы</a:t>
              </a:r>
            </a:p>
          </p:txBody>
        </p:sp>
        <p:sp>
          <p:nvSpPr>
            <p:cNvPr id="14417" name="Text Box 81"/>
            <p:cNvSpPr txBox="1">
              <a:spLocks noChangeArrowheads="1"/>
            </p:cNvSpPr>
            <p:nvPr/>
          </p:nvSpPr>
          <p:spPr bwMode="auto">
            <a:xfrm>
              <a:off x="9340" y="9361"/>
              <a:ext cx="282" cy="2415"/>
            </a:xfrm>
            <a:prstGeom prst="rect">
              <a:avLst/>
            </a:prstGeom>
            <a:solidFill>
              <a:srgbClr val="F4A17C">
                <a:alpha val="75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vert" lIns="0" tIns="0" rIns="0" bIns="0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800000"/>
                  </a:solidFill>
                  <a:latin typeface="Arial" pitchFamily="34" charset="0"/>
                </a:rPr>
                <a:t>функциональное ядро</a:t>
              </a:r>
              <a:endParaRPr lang="ru-RU" b="1" dirty="0">
                <a:solidFill>
                  <a:srgbClr val="800000"/>
                </a:solidFill>
                <a:latin typeface="Arial" pitchFamily="34" charset="0"/>
              </a:endParaRPr>
            </a:p>
          </p:txBody>
        </p:sp>
        <p:sp>
          <p:nvSpPr>
            <p:cNvPr id="14418" name="Text Box 82"/>
            <p:cNvSpPr txBox="1">
              <a:spLocks noChangeArrowheads="1"/>
            </p:cNvSpPr>
            <p:nvPr/>
          </p:nvSpPr>
          <p:spPr bwMode="auto">
            <a:xfrm>
              <a:off x="9340" y="6343"/>
              <a:ext cx="282" cy="3018"/>
            </a:xfrm>
            <a:prstGeom prst="rect">
              <a:avLst/>
            </a:prstGeom>
            <a:solidFill>
              <a:srgbClr val="FFCC99">
                <a:alpha val="75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vert" lIns="0" tIns="0" rIns="0" bIns="0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800000"/>
                  </a:solidFill>
                  <a:latin typeface="Arial" pitchFamily="34" charset="0"/>
                </a:rPr>
                <a:t>образовательное пространство</a:t>
              </a:r>
              <a:endParaRPr lang="ru-RU" b="1" dirty="0">
                <a:solidFill>
                  <a:srgbClr val="800000"/>
                </a:solidFill>
                <a:latin typeface="Arial" pitchFamily="34" charset="0"/>
              </a:endParaRPr>
            </a:p>
          </p:txBody>
        </p:sp>
        <p:sp>
          <p:nvSpPr>
            <p:cNvPr id="14419" name="Text Box 83"/>
            <p:cNvSpPr txBox="1">
              <a:spLocks noChangeArrowheads="1"/>
            </p:cNvSpPr>
            <p:nvPr/>
          </p:nvSpPr>
          <p:spPr bwMode="auto">
            <a:xfrm>
              <a:off x="9340" y="4111"/>
              <a:ext cx="282" cy="2233"/>
            </a:xfrm>
            <a:prstGeom prst="rect">
              <a:avLst/>
            </a:prstGeom>
            <a:solidFill>
              <a:srgbClr val="CCB4A0">
                <a:alpha val="75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vert" lIns="0" tIns="0" rIns="0" bIns="0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800000"/>
                  </a:solidFill>
                  <a:latin typeface="Arial" pitchFamily="34" charset="0"/>
                </a:rPr>
                <a:t>субъекты</a:t>
              </a:r>
            </a:p>
          </p:txBody>
        </p:sp>
        <p:sp>
          <p:nvSpPr>
            <p:cNvPr id="18512" name="Line 84"/>
            <p:cNvSpPr>
              <a:spLocks noChangeShapeType="1"/>
            </p:cNvSpPr>
            <p:nvPr/>
          </p:nvSpPr>
          <p:spPr bwMode="auto">
            <a:xfrm>
              <a:off x="2422" y="4112"/>
              <a:ext cx="1" cy="8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3" name="Line 85"/>
            <p:cNvSpPr>
              <a:spLocks noChangeShapeType="1"/>
            </p:cNvSpPr>
            <p:nvPr/>
          </p:nvSpPr>
          <p:spPr bwMode="auto">
            <a:xfrm>
              <a:off x="2422" y="12612"/>
              <a:ext cx="7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4" name="Line 86"/>
            <p:cNvSpPr>
              <a:spLocks noChangeShapeType="1"/>
            </p:cNvSpPr>
            <p:nvPr/>
          </p:nvSpPr>
          <p:spPr bwMode="auto">
            <a:xfrm>
              <a:off x="2422" y="4112"/>
              <a:ext cx="3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5" name="Line 87"/>
            <p:cNvSpPr>
              <a:spLocks noChangeShapeType="1"/>
            </p:cNvSpPr>
            <p:nvPr/>
          </p:nvSpPr>
          <p:spPr bwMode="auto">
            <a:xfrm>
              <a:off x="2422" y="6342"/>
              <a:ext cx="3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6" name="Line 88"/>
            <p:cNvSpPr>
              <a:spLocks noChangeShapeType="1"/>
            </p:cNvSpPr>
            <p:nvPr/>
          </p:nvSpPr>
          <p:spPr bwMode="auto">
            <a:xfrm>
              <a:off x="2422" y="9358"/>
              <a:ext cx="3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7" name="Line 89"/>
            <p:cNvSpPr>
              <a:spLocks noChangeShapeType="1"/>
            </p:cNvSpPr>
            <p:nvPr/>
          </p:nvSpPr>
          <p:spPr bwMode="auto">
            <a:xfrm>
              <a:off x="2422" y="11776"/>
              <a:ext cx="3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8" name="Line 90"/>
            <p:cNvSpPr>
              <a:spLocks noChangeShapeType="1"/>
            </p:cNvSpPr>
            <p:nvPr/>
          </p:nvSpPr>
          <p:spPr bwMode="auto">
            <a:xfrm>
              <a:off x="8728" y="12612"/>
              <a:ext cx="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9" name="Line 91"/>
            <p:cNvSpPr>
              <a:spLocks noChangeShapeType="1"/>
            </p:cNvSpPr>
            <p:nvPr/>
          </p:nvSpPr>
          <p:spPr bwMode="auto">
            <a:xfrm flipV="1">
              <a:off x="9261" y="4105"/>
              <a:ext cx="3" cy="8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0" name="Line 92"/>
            <p:cNvSpPr>
              <a:spLocks noChangeShapeType="1"/>
            </p:cNvSpPr>
            <p:nvPr/>
          </p:nvSpPr>
          <p:spPr bwMode="auto">
            <a:xfrm flipH="1">
              <a:off x="6047" y="4112"/>
              <a:ext cx="320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1" name="Line 93"/>
            <p:cNvSpPr>
              <a:spLocks noChangeShapeType="1"/>
            </p:cNvSpPr>
            <p:nvPr/>
          </p:nvSpPr>
          <p:spPr bwMode="auto">
            <a:xfrm flipH="1">
              <a:off x="6093" y="6342"/>
              <a:ext cx="3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2" name="Line 94"/>
            <p:cNvSpPr>
              <a:spLocks noChangeShapeType="1"/>
            </p:cNvSpPr>
            <p:nvPr/>
          </p:nvSpPr>
          <p:spPr bwMode="auto">
            <a:xfrm flipH="1">
              <a:off x="6093" y="9358"/>
              <a:ext cx="3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3" name="Line 95"/>
            <p:cNvSpPr>
              <a:spLocks noChangeShapeType="1"/>
            </p:cNvSpPr>
            <p:nvPr/>
          </p:nvSpPr>
          <p:spPr bwMode="auto">
            <a:xfrm flipH="1">
              <a:off x="6093" y="11776"/>
              <a:ext cx="3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4" name="Text Box 96"/>
            <p:cNvSpPr txBox="1">
              <a:spLocks noChangeArrowheads="1"/>
            </p:cNvSpPr>
            <p:nvPr/>
          </p:nvSpPr>
          <p:spPr bwMode="auto">
            <a:xfrm>
              <a:off x="5146" y="2435"/>
              <a:ext cx="1549" cy="40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latin typeface="Arial" charset="0"/>
                </a:rPr>
                <a:t>Готовность</a:t>
              </a:r>
            </a:p>
            <a:p>
              <a:pPr algn="ctr">
                <a:spcBef>
                  <a:spcPts val="900"/>
                </a:spcBef>
              </a:pPr>
              <a:r>
                <a:rPr lang="ru-RU" sz="1000">
                  <a:latin typeface="Arial" charset="0"/>
                </a:rPr>
                <a:t>                                                  </a:t>
              </a:r>
              <a:endParaRPr lang="ru-RU" i="1">
                <a:latin typeface="Arial" charset="0"/>
              </a:endParaRPr>
            </a:p>
          </p:txBody>
        </p:sp>
        <p:sp>
          <p:nvSpPr>
            <p:cNvPr id="18525" name="Line 97"/>
            <p:cNvSpPr>
              <a:spLocks noChangeShapeType="1"/>
            </p:cNvSpPr>
            <p:nvPr/>
          </p:nvSpPr>
          <p:spPr bwMode="auto">
            <a:xfrm>
              <a:off x="4963" y="8669"/>
              <a:ext cx="2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6" name="Line 98"/>
            <p:cNvSpPr>
              <a:spLocks noChangeShapeType="1"/>
            </p:cNvSpPr>
            <p:nvPr/>
          </p:nvSpPr>
          <p:spPr bwMode="auto">
            <a:xfrm>
              <a:off x="6278" y="8669"/>
              <a:ext cx="28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7" name="Line 99"/>
            <p:cNvSpPr>
              <a:spLocks noChangeShapeType="1"/>
            </p:cNvSpPr>
            <p:nvPr/>
          </p:nvSpPr>
          <p:spPr bwMode="auto">
            <a:xfrm flipV="1">
              <a:off x="9340" y="2719"/>
              <a:ext cx="1" cy="108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8" name="Oval 100"/>
            <p:cNvSpPr>
              <a:spLocks noChangeArrowheads="1"/>
            </p:cNvSpPr>
            <p:nvPr/>
          </p:nvSpPr>
          <p:spPr bwMode="auto">
            <a:xfrm>
              <a:off x="2705" y="12194"/>
              <a:ext cx="2538" cy="111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100">
                  <a:latin typeface="Arial" charset="0"/>
                </a:rPr>
                <a:t>повышение квалификации педагогических кадров, стимулирование</a:t>
              </a:r>
              <a:endParaRPr lang="ru-RU">
                <a:latin typeface="Arial" charset="0"/>
              </a:endParaRPr>
            </a:p>
          </p:txBody>
        </p:sp>
        <p:sp>
          <p:nvSpPr>
            <p:cNvPr id="18529" name="Oval 101"/>
            <p:cNvSpPr>
              <a:spLocks noChangeArrowheads="1"/>
            </p:cNvSpPr>
            <p:nvPr/>
          </p:nvSpPr>
          <p:spPr bwMode="auto">
            <a:xfrm>
              <a:off x="5006" y="12245"/>
              <a:ext cx="1834" cy="111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latin typeface="Arial" charset="0"/>
                </a:rPr>
                <a:t>научно-методическое обеспечение</a:t>
              </a:r>
              <a:endParaRPr lang="ru-RU">
                <a:latin typeface="Arial" charset="0"/>
              </a:endParaRPr>
            </a:p>
          </p:txBody>
        </p:sp>
        <p:sp>
          <p:nvSpPr>
            <p:cNvPr id="18530" name="Oval 102"/>
            <p:cNvSpPr>
              <a:spLocks noChangeArrowheads="1"/>
            </p:cNvSpPr>
            <p:nvPr/>
          </p:nvSpPr>
          <p:spPr bwMode="auto">
            <a:xfrm>
              <a:off x="7028" y="12263"/>
              <a:ext cx="1837" cy="97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latin typeface="Arial" charset="0"/>
                </a:rPr>
                <a:t>материально-техническое обеспечение</a:t>
              </a:r>
              <a:endParaRPr lang="ru-RU">
                <a:latin typeface="Arial" charset="0"/>
              </a:endParaRPr>
            </a:p>
          </p:txBody>
        </p:sp>
        <p:sp>
          <p:nvSpPr>
            <p:cNvPr id="18531" name="Oval 103"/>
            <p:cNvSpPr>
              <a:spLocks noChangeArrowheads="1"/>
            </p:cNvSpPr>
            <p:nvPr/>
          </p:nvSpPr>
          <p:spPr bwMode="auto">
            <a:xfrm>
              <a:off x="2563" y="7457"/>
              <a:ext cx="1553" cy="55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>
                  <a:latin typeface="Arial" charset="0"/>
                </a:rPr>
                <a:t>дополнительное образование</a:t>
              </a:r>
              <a:endParaRPr lang="ru-RU">
                <a:latin typeface="Arial" charset="0"/>
              </a:endParaRPr>
            </a:p>
          </p:txBody>
        </p:sp>
        <p:sp>
          <p:nvSpPr>
            <p:cNvPr id="18532" name="Oval 104"/>
            <p:cNvSpPr>
              <a:spLocks noChangeArrowheads="1"/>
            </p:cNvSpPr>
            <p:nvPr/>
          </p:nvSpPr>
          <p:spPr bwMode="auto">
            <a:xfrm>
              <a:off x="7646" y="7317"/>
              <a:ext cx="1553" cy="8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>
                  <a:latin typeface="Arial" charset="0"/>
                </a:rPr>
                <a:t>Санкт-Петербург</a:t>
              </a:r>
              <a:r>
                <a:rPr lang="ru-RU" sz="1200">
                  <a:latin typeface="Arial" charset="0"/>
                </a:rPr>
                <a:t> </a:t>
              </a:r>
            </a:p>
            <a:p>
              <a:pPr algn="ctr"/>
              <a:r>
                <a:rPr lang="ru-RU" sz="1000">
                  <a:latin typeface="Arial" charset="0"/>
                </a:rPr>
                <a:t>как социум</a:t>
              </a:r>
              <a:endParaRPr lang="ru-RU">
                <a:latin typeface="Arial" charset="0"/>
              </a:endParaRPr>
            </a:p>
          </p:txBody>
        </p:sp>
        <p:sp>
          <p:nvSpPr>
            <p:cNvPr id="18533" name="Oval 105"/>
            <p:cNvSpPr>
              <a:spLocks noChangeArrowheads="1"/>
            </p:cNvSpPr>
            <p:nvPr/>
          </p:nvSpPr>
          <p:spPr bwMode="auto">
            <a:xfrm>
              <a:off x="3693" y="6992"/>
              <a:ext cx="1553" cy="74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>
                  <a:latin typeface="Arial" charset="0"/>
                </a:rPr>
                <a:t>воспитательная работа</a:t>
              </a:r>
              <a:endParaRPr lang="ru-RU">
                <a:latin typeface="Arial" charset="0"/>
              </a:endParaRPr>
            </a:p>
          </p:txBody>
        </p:sp>
        <p:sp>
          <p:nvSpPr>
            <p:cNvPr id="18534" name="Oval 106"/>
            <p:cNvSpPr>
              <a:spLocks noChangeArrowheads="1"/>
            </p:cNvSpPr>
            <p:nvPr/>
          </p:nvSpPr>
          <p:spPr bwMode="auto">
            <a:xfrm>
              <a:off x="5105" y="6848"/>
              <a:ext cx="1549" cy="5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>
                  <a:latin typeface="Arial" charset="0"/>
                </a:rPr>
                <a:t>учебный процесс</a:t>
              </a:r>
              <a:endParaRPr lang="ru-RU">
                <a:latin typeface="Arial" charset="0"/>
              </a:endParaRPr>
            </a:p>
          </p:txBody>
        </p:sp>
        <p:sp>
          <p:nvSpPr>
            <p:cNvPr id="18535" name="Oval 107"/>
            <p:cNvSpPr>
              <a:spLocks noChangeArrowheads="1"/>
            </p:cNvSpPr>
            <p:nvPr/>
          </p:nvSpPr>
          <p:spPr bwMode="auto">
            <a:xfrm>
              <a:off x="6657" y="6990"/>
              <a:ext cx="1273" cy="55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>
                  <a:latin typeface="Arial" charset="0"/>
                </a:rPr>
                <a:t>внешняя среда</a:t>
              </a:r>
              <a:endParaRPr lang="ru-RU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7416800" cy="954088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800000"/>
                </a:solidFill>
              </a:rPr>
              <a:t>Комплект учебников и  учебно-методических пособий  </a:t>
            </a:r>
            <a:r>
              <a:rPr lang="en-US" sz="2400" b="1" i="1" smtClean="0">
                <a:solidFill>
                  <a:srgbClr val="800000"/>
                </a:solidFill>
              </a:rPr>
              <a:t/>
            </a:r>
            <a:br>
              <a:rPr lang="en-US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 «НАЧАЛЬНАЯ ШКОЛА ХХ</a:t>
            </a:r>
            <a:r>
              <a:rPr lang="en-US" sz="2400" b="1" i="1" smtClean="0">
                <a:solidFill>
                  <a:srgbClr val="800000"/>
                </a:solidFill>
              </a:rPr>
              <a:t>I</a:t>
            </a:r>
            <a:r>
              <a:rPr lang="ru-RU" sz="2400" b="1" i="1" smtClean="0">
                <a:solidFill>
                  <a:srgbClr val="800000"/>
                </a:solidFill>
              </a:rPr>
              <a:t> ВЕКА»</a:t>
            </a:r>
          </a:p>
        </p:txBody>
      </p:sp>
      <p:sp>
        <p:nvSpPr>
          <p:cNvPr id="21507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7056437" cy="4446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Включен в Федеральный перечень учебников , учебно-методических и методических изданий, имеет гриф «Рекомендовано» Министерства образования  Российской Федерации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Удостоен  премии Президента Российской Федерации в области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Победитель конкурса по созданию учебников нового поколения, проводимого Министерством образования Российской Федерации и Национальным фондом подготовки кадров.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Обладатель книжного  Оскара в номинации «Учебники ХХ</a:t>
            </a:r>
            <a:r>
              <a:rPr lang="en-US" sz="2000" i="1" smtClean="0">
                <a:solidFill>
                  <a:srgbClr val="800000"/>
                </a:solidFill>
              </a:rPr>
              <a:t>I</a:t>
            </a:r>
            <a:r>
              <a:rPr lang="ru-RU" sz="2000" i="1" smtClean="0">
                <a:solidFill>
                  <a:srgbClr val="800000"/>
                </a:solidFill>
              </a:rPr>
              <a:t> века» </a:t>
            </a:r>
            <a:r>
              <a:rPr lang="en-US" sz="2000" i="1" smtClean="0">
                <a:solidFill>
                  <a:srgbClr val="800000"/>
                </a:solidFill>
              </a:rPr>
              <a:t>XIV</a:t>
            </a:r>
            <a:r>
              <a:rPr lang="ru-RU" sz="2000" i="1" smtClean="0">
                <a:solidFill>
                  <a:srgbClr val="800000"/>
                </a:solidFill>
              </a:rPr>
              <a:t> Московской международной книжной выставки – ярмарки</a:t>
            </a:r>
          </a:p>
          <a:p>
            <a:pPr eaLnBrk="1" hangingPunct="1">
              <a:lnSpc>
                <a:spcPct val="90000"/>
              </a:lnSpc>
            </a:pPr>
            <a:endParaRPr lang="ru-RU" sz="2000" i="1" smtClean="0">
              <a:solidFill>
                <a:srgbClr val="800000"/>
              </a:solidFill>
            </a:endParaRPr>
          </a:p>
        </p:txBody>
      </p:sp>
      <p:pic>
        <p:nvPicPr>
          <p:cNvPr id="57348" name="Picture 7" descr="clip_image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501008"/>
            <a:ext cx="1370012" cy="2881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812088" cy="11763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Приоритетные цели</a:t>
            </a:r>
            <a:br>
              <a:rPr lang="ru-RU" sz="3600" b="1" i="1" smtClean="0">
                <a:solidFill>
                  <a:srgbClr val="800000"/>
                </a:solidFill>
              </a:rPr>
            </a:br>
            <a:r>
              <a:rPr lang="ru-RU" sz="3600" b="1" i="1" smtClean="0">
                <a:solidFill>
                  <a:srgbClr val="800000"/>
                </a:solidFill>
              </a:rPr>
              <a:t> «Начальной школы </a:t>
            </a:r>
            <a:r>
              <a:rPr lang="en-US" sz="3600" b="1" i="1" smtClean="0">
                <a:solidFill>
                  <a:srgbClr val="800000"/>
                </a:solidFill>
              </a:rPr>
              <a:t>XXI</a:t>
            </a:r>
            <a:r>
              <a:rPr lang="ru-RU" sz="3600" b="1" i="1" smtClean="0">
                <a:solidFill>
                  <a:srgbClr val="800000"/>
                </a:solidFill>
              </a:rPr>
              <a:t> века»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11560" y="2276872"/>
            <a:ext cx="8208912" cy="2879725"/>
          </a:xfrm>
          <a:prstGeom prst="rect">
            <a:avLst/>
          </a:prstGeom>
          <a:solidFill>
            <a:srgbClr val="FFCCCC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</a:rPr>
              <a:t>Целостное гармоничное развитие личности школьника;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</a:rPr>
              <a:t>формирование общих способностей и эрудиции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</a:rPr>
              <a:t> в соответствии с индивидуальными возможностями и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</a:rPr>
              <a:t> особенностями каждого.</a:t>
            </a:r>
          </a:p>
        </p:txBody>
      </p:sp>
      <p:pic>
        <p:nvPicPr>
          <p:cNvPr id="4" name="Рисунок 3" descr="2011-04-29_10-06-42_4530417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821346"/>
            <a:ext cx="2232248" cy="1735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6840538" cy="692150"/>
          </a:xfrm>
        </p:spPr>
        <p:txBody>
          <a:bodyPr/>
          <a:lstStyle/>
          <a:p>
            <a:pPr eaLnBrk="1" hangingPunct="1"/>
            <a:r>
              <a:rPr lang="en-US" smtClean="0"/>
              <a:t>  </a:t>
            </a:r>
            <a:r>
              <a:rPr lang="ru-RU" sz="3600" b="1" i="1" smtClean="0">
                <a:solidFill>
                  <a:srgbClr val="800000"/>
                </a:solidFill>
                <a:latin typeface="Rockwell Extra Bold" pitchFamily="18" charset="0"/>
              </a:rPr>
              <a:t>Личностно-</a:t>
            </a:r>
            <a:r>
              <a:rPr lang="en-US" sz="3600" b="1" i="1" smtClean="0">
                <a:solidFill>
                  <a:srgbClr val="800000"/>
                </a:solidFill>
                <a:latin typeface="Rockwell Extra Bold" pitchFamily="18" charset="0"/>
              </a:rPr>
              <a:t> </a:t>
            </a:r>
            <a:r>
              <a:rPr lang="ru-RU" sz="3600" b="1" i="1" smtClean="0">
                <a:solidFill>
                  <a:srgbClr val="800000"/>
                </a:solidFill>
                <a:latin typeface="Rockwell Extra Bold" pitchFamily="18" charset="0"/>
              </a:rPr>
              <a:t>ориентированное обучение</a:t>
            </a:r>
          </a:p>
        </p:txBody>
      </p:sp>
      <p:sp>
        <p:nvSpPr>
          <p:cNvPr id="6144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844675"/>
            <a:ext cx="8283575" cy="451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Сохранение и поддержка индивидуальности ребенка;</a:t>
            </a:r>
            <a:endParaRPr lang="en-US" sz="2000" i="1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 Целостное гармоничное развитие личности школьника</a:t>
            </a:r>
            <a:r>
              <a:rPr lang="en-US" sz="2000" i="1" smtClean="0">
                <a:solidFill>
                  <a:srgbClr val="800000"/>
                </a:solidFill>
              </a:rPr>
              <a:t> </a:t>
            </a:r>
            <a:r>
              <a:rPr lang="ru-RU" sz="2000" i="1" smtClean="0">
                <a:solidFill>
                  <a:srgbClr val="800000"/>
                </a:solidFill>
              </a:rPr>
              <a:t>в соответствии с индивидуальными возможностями и особенностями каждого.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Предоставление возможностей  каждому ребенку работать в присущем ему темпе;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Обязательная успешная деятельность; обучение в зоне «ближайшего развития».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Предоставление права выбора деятельности, партнера, средств обучения;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Создание условий для реализации творческих возможностей ребенка;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Демократический стиль взаимоотношений обучающих и обучающихся;</a:t>
            </a:r>
          </a:p>
          <a:p>
            <a:pPr eaLnBrk="1" hangingPunct="1">
              <a:lnSpc>
                <a:spcPct val="80000"/>
              </a:lnSpc>
            </a:pPr>
            <a:endParaRPr lang="ru-RU" sz="2000" i="1" smtClean="0">
              <a:solidFill>
                <a:srgbClr val="800000"/>
              </a:solidFill>
            </a:endParaRPr>
          </a:p>
        </p:txBody>
      </p:sp>
      <p:pic>
        <p:nvPicPr>
          <p:cNvPr id="61445" name="Picture 4" descr="234_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8687">
            <a:off x="7157221" y="116195"/>
            <a:ext cx="1619634" cy="1892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«В современных социально-экономических условиях жизни нашего общества, главной задачей образования является воспитание и обучение конкурентоспособного человека и гражданина...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..важнейшими качествами личности становятся инициативность, способность творчески мыслить и находить нестандартные решения, умение выбирать профессиональный путь, готовность обучаться в течение всей жизни. Все эти навыки формируются с детства.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Школа XXI века – это институт, соответствующий целям опережающего развития, обеспечивающий изучение не только достижений прошлого, но и технологий будущего Задача учителя – помочь детям найти себя в будущем, стать самостоятельными, творческими и уверенными в себе людьми.»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2897560" cy="2016224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400" i="1" smtClean="0">
                <a:solidFill>
                  <a:srgbClr val="0000FF"/>
                </a:solidFill>
              </a:rPr>
              <a:t/>
            </a:r>
            <a:br>
              <a:rPr lang="ru-RU" sz="2400" i="1" smtClean="0">
                <a:solidFill>
                  <a:srgbClr val="0000FF"/>
                </a:solidFill>
              </a:rPr>
            </a:br>
            <a:endParaRPr lang="ru-RU" sz="2400" i="1" smtClean="0">
              <a:solidFill>
                <a:srgbClr val="0000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3344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rgbClr val="800000"/>
                </a:solidFill>
              </a:rPr>
              <a:t>Выявление, развитие и поддержка одарённых детей, склонных к занятию исследовательской деятельностью;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rgbClr val="800000"/>
                </a:solidFill>
              </a:rPr>
              <a:t>Изменение процесса развития интеллектуально-творческого потенциала личности ребёнка путём совершенствования его исследовательских способностей в процессе саморазвития.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4868863"/>
            <a:ext cx="2268538" cy="1989137"/>
            <a:chOff x="1701" y="1128"/>
            <a:chExt cx="2948" cy="2700"/>
          </a:xfrm>
        </p:grpSpPr>
        <p:pic>
          <p:nvPicPr>
            <p:cNvPr id="27657" name="Picture 23" descr="Pic44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9" y="1128"/>
              <a:ext cx="2880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WordArt 6"/>
            <p:cNvSpPr>
              <a:spLocks noChangeArrowheads="1" noChangeShapeType="1" noTextEdit="1"/>
            </p:cNvSpPr>
            <p:nvPr/>
          </p:nvSpPr>
          <p:spPr bwMode="auto">
            <a:xfrm rot="1920000">
              <a:off x="1701" y="2934"/>
              <a:ext cx="1049" cy="540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ru-RU" sz="28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Book Antiqua"/>
                </a:rPr>
                <a:t>"Совята"</a:t>
              </a:r>
            </a:p>
          </p:txBody>
        </p:sp>
        <p:sp>
          <p:nvSpPr>
            <p:cNvPr id="2765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961" y="3114"/>
              <a:ext cx="90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Book Antiqua"/>
                </a:rPr>
                <a:t>НОУ</a:t>
              </a:r>
            </a:p>
          </p:txBody>
        </p:sp>
      </p:grpSp>
      <p:sp>
        <p:nvSpPr>
          <p:cNvPr id="27653" name="Rectangle 8"/>
          <p:cNvSpPr>
            <a:spLocks noRot="1" noChangeArrowheads="1"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A50021"/>
                </a:solidFill>
              </a:rPr>
              <a:t>Научное общество младших </a:t>
            </a:r>
          </a:p>
          <a:p>
            <a:pPr algn="ctr"/>
            <a:r>
              <a:rPr lang="ru-RU" sz="3200" b="1" i="1">
                <a:solidFill>
                  <a:srgbClr val="A50021"/>
                </a:solidFill>
              </a:rPr>
              <a:t>школьников </a:t>
            </a:r>
            <a:br>
              <a:rPr lang="ru-RU" sz="3200" b="1" i="1">
                <a:solidFill>
                  <a:srgbClr val="A50021"/>
                </a:solidFill>
              </a:rPr>
            </a:br>
            <a:r>
              <a:rPr lang="ru-RU" sz="3200" b="1" i="1">
                <a:solidFill>
                  <a:srgbClr val="A50021"/>
                </a:solidFill>
              </a:rPr>
              <a:t>ГБОУ лицея №419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268538" y="18446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A50021"/>
                </a:solidFill>
              </a:rPr>
              <a:t>Цели НОУ «Совята»</a:t>
            </a:r>
          </a:p>
        </p:txBody>
      </p:sp>
      <p:pic>
        <p:nvPicPr>
          <p:cNvPr id="10" name="Picture 2" descr="IMG_45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25144"/>
            <a:ext cx="2208246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3" descr="IMG_45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2160240" cy="1620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Проект «Мы зажигаем звёзды</a:t>
            </a:r>
            <a:r>
              <a:rPr lang="ru-RU" sz="3600" b="1" smtClean="0">
                <a:solidFill>
                  <a:srgbClr val="800000"/>
                </a:solidFill>
              </a:rPr>
              <a:t>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94750" cy="3240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    </a:t>
            </a:r>
            <a:r>
              <a:rPr lang="ru-RU" sz="2000" i="1" smtClean="0">
                <a:solidFill>
                  <a:srgbClr val="800000"/>
                </a:solidFill>
              </a:rPr>
              <a:t>Государственное бюджетное общеобразовательное учреждение  лицей № 419 Петродворцового района Санкт-Петербурга   стал победителем в  конкурсе Приоритетного национального проекта «Образование»  в Петродворцовом районе Санкт-Петербурга в 2010 г.между образовательными учреждениями, внедряющими инновационные образовательные программы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 </a:t>
            </a:r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20163332">
            <a:off x="1002069" y="5402802"/>
            <a:ext cx="1751013" cy="876300"/>
          </a:xfrm>
          <a:prstGeom prst="star5">
            <a:avLst/>
          </a:prstGeom>
          <a:solidFill>
            <a:srgbClr val="92D050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>
              <a:defRPr/>
            </a:pPr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2068702">
            <a:off x="6716536" y="3851286"/>
            <a:ext cx="1893887" cy="1295400"/>
          </a:xfrm>
          <a:prstGeom prst="star5">
            <a:avLst/>
          </a:prstGeom>
          <a:solidFill>
            <a:srgbClr val="FF99FF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>
              <a:defRPr/>
            </a:pPr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rot="-2521892">
            <a:off x="629479" y="3993640"/>
            <a:ext cx="1284288" cy="1192213"/>
          </a:xfrm>
          <a:prstGeom prst="star5">
            <a:avLst/>
          </a:prstGeom>
          <a:solidFill>
            <a:srgbClr val="0070C0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>
              <a:defRPr/>
            </a:pPr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14" t="24324" r="28523" b="23180"/>
          <a:stretch>
            <a:fillRect/>
          </a:stretch>
        </p:blipFill>
        <p:spPr bwMode="auto">
          <a:xfrm>
            <a:off x="2843808" y="3717032"/>
            <a:ext cx="3064832" cy="2680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 rot="887598">
            <a:off x="5734973" y="5582238"/>
            <a:ext cx="1751012" cy="876300"/>
          </a:xfrm>
          <a:prstGeom prst="star5">
            <a:avLst/>
          </a:prstGeom>
          <a:solidFill>
            <a:srgbClr val="FFCC99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>
              <a:defRPr/>
            </a:pPr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b="4028"/>
          <a:stretch>
            <a:fillRect/>
          </a:stretch>
        </p:blipFill>
        <p:spPr bwMode="auto">
          <a:xfrm>
            <a:off x="539750" y="188913"/>
            <a:ext cx="860425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781300"/>
            <a:ext cx="5400675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sz="3600" b="1" i="1" smtClean="0">
                <a:solidFill>
                  <a:srgbClr val="8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Конкурентноспособность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848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i="1" smtClean="0">
                <a:solidFill>
                  <a:srgbClr val="800000"/>
                </a:solidFill>
              </a:rPr>
              <a:t>       </a:t>
            </a:r>
            <a:r>
              <a:rPr lang="ru-RU" sz="2400" i="1" smtClean="0">
                <a:solidFill>
                  <a:srgbClr val="800000"/>
                </a:solidFill>
              </a:rPr>
              <a:t>Конкурентоспособность - социально ориентированная система способностей, свойств и качеств личности, характеризующая ее потенциальные возможности в достижении успеха (в учебе, профессиональной и внепрофессиональной жизнедеятельности), определяющая адекватное индивидуальное поведение в динамически изменяющихся условиях, обеспечивающая внутреннюю уверенность в себе, гармонию с собой и окружающим миром. </a:t>
            </a:r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5124" name="Рисунок 3" descr="x_56d238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797425"/>
            <a:ext cx="17272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2924175"/>
            <a:ext cx="7797800" cy="3097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i="1" smtClean="0">
                <a:solidFill>
                  <a:srgbClr val="800000"/>
                </a:solidFill>
              </a:rPr>
              <a:t>            Главная  цель введения ФГОС ООО второго поколения заключается в </a:t>
            </a:r>
            <a:r>
              <a:rPr lang="ru-RU" sz="2400" b="1" i="1" smtClean="0">
                <a:solidFill>
                  <a:srgbClr val="800000"/>
                </a:solidFill>
              </a:rPr>
              <a:t>создании условий</a:t>
            </a:r>
            <a:r>
              <a:rPr lang="ru-RU" sz="2400" i="1" smtClean="0">
                <a:solidFill>
                  <a:srgbClr val="800000"/>
                </a:solidFill>
              </a:rPr>
              <a:t>, позволяющих решить стратегическую задачу Российского образования – </a:t>
            </a:r>
            <a:r>
              <a:rPr lang="ru-RU" sz="2400" b="1" i="1" smtClean="0">
                <a:solidFill>
                  <a:srgbClr val="800000"/>
                </a:solidFill>
              </a:rPr>
              <a:t>повышение качества</a:t>
            </a:r>
            <a:r>
              <a:rPr lang="ru-RU" sz="2400" i="1" smtClean="0">
                <a:solidFill>
                  <a:srgbClr val="800000"/>
                </a:solidFill>
              </a:rPr>
              <a:t> образования, достижение новых образовательных результатов, соответствующих современным запросам </a:t>
            </a:r>
            <a:r>
              <a:rPr lang="ru-RU" sz="2400" b="1" i="1" smtClean="0">
                <a:solidFill>
                  <a:srgbClr val="800000"/>
                </a:solidFill>
              </a:rPr>
              <a:t>личности,</a:t>
            </a:r>
            <a:r>
              <a:rPr lang="ru-RU" sz="2400" i="1" smtClean="0">
                <a:solidFill>
                  <a:srgbClr val="800000"/>
                </a:solidFill>
              </a:rPr>
              <a:t> общества и государства..</a:t>
            </a:r>
          </a:p>
        </p:txBody>
      </p:sp>
      <p:pic>
        <p:nvPicPr>
          <p:cNvPr id="7" name="Рисунок 6" descr="fgosn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16632"/>
            <a:ext cx="2285015" cy="2766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129462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>
                <a:solidFill>
                  <a:srgbClr val="B00000"/>
                </a:solidFill>
              </a:rPr>
              <a:t> </a:t>
            </a:r>
            <a:r>
              <a:rPr lang="ru-RU" sz="2400" b="1" i="1" smtClean="0">
                <a:solidFill>
                  <a:srgbClr val="800000"/>
                </a:solidFill>
              </a:rPr>
              <a:t>«Портрет» выпускника </a:t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 начальной школы</a:t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 в соответствии с  ФГОС НОО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любящий свой народ, свой край и свою Родину;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уважающий и принимающий ценности семьи и общества; 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любознательный, активно и заинтересованно познающий мир; 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владеющий основами умения учиться, способный к организации  собственной деятельности; 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готовый самостоятельно действовать и отвечать за свои поступки  перед семьей и  обществом; 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доброжелательный, умеющий слушать и слышать собеседника, обосновывать свою позицию, высказывать свое мнение; 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800000"/>
                </a:solidFill>
              </a:rPr>
              <a:t>выполняющий правила здорового и безопасного для себя и окружающих образа жизни.</a:t>
            </a:r>
          </a:p>
          <a:p>
            <a:pPr eaLnBrk="1" hangingPunct="1">
              <a:lnSpc>
                <a:spcPct val="80000"/>
              </a:lnSpc>
            </a:pPr>
            <a:endParaRPr lang="ru-RU" sz="2000" i="1" smtClean="0">
              <a:solidFill>
                <a:srgbClr val="B00000"/>
              </a:solidFill>
            </a:endParaRPr>
          </a:p>
        </p:txBody>
      </p:sp>
      <p:pic>
        <p:nvPicPr>
          <p:cNvPr id="6" name="Рисунок 5" descr="Fgos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627784" cy="1929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763" cy="1143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800000"/>
                </a:solidFill>
              </a:rPr>
              <a:t>Деятельностные</a:t>
            </a:r>
            <a:br>
              <a:rPr lang="ru-RU" sz="2800" b="1" i="1" smtClean="0">
                <a:solidFill>
                  <a:srgbClr val="800000"/>
                </a:solidFill>
              </a:rPr>
            </a:br>
            <a:r>
              <a:rPr lang="ru-RU" sz="2800" b="1" i="1" smtClean="0">
                <a:solidFill>
                  <a:srgbClr val="800000"/>
                </a:solidFill>
              </a:rPr>
              <a:t> формы и методы обучения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5915025" cy="3700463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rgbClr val="800000"/>
                </a:solidFill>
              </a:rPr>
              <a:t>Игровые;</a:t>
            </a:r>
          </a:p>
          <a:p>
            <a:pPr eaLnBrk="1" hangingPunct="1"/>
            <a:r>
              <a:rPr lang="ru-RU" sz="2800" i="1" smtClean="0">
                <a:solidFill>
                  <a:srgbClr val="800000"/>
                </a:solidFill>
              </a:rPr>
              <a:t> Ролевые;</a:t>
            </a:r>
          </a:p>
          <a:p>
            <a:pPr eaLnBrk="1" hangingPunct="1"/>
            <a:r>
              <a:rPr lang="ru-RU" sz="2800" i="1" smtClean="0">
                <a:solidFill>
                  <a:srgbClr val="800000"/>
                </a:solidFill>
              </a:rPr>
              <a:t> Практико-риентированные; </a:t>
            </a:r>
          </a:p>
          <a:p>
            <a:pPr eaLnBrk="1" hangingPunct="1"/>
            <a:r>
              <a:rPr lang="ru-RU" sz="2800" i="1" smtClean="0">
                <a:solidFill>
                  <a:srgbClr val="800000"/>
                </a:solidFill>
              </a:rPr>
              <a:t>Проблемные;</a:t>
            </a:r>
          </a:p>
          <a:p>
            <a:pPr eaLnBrk="1" hangingPunct="1"/>
            <a:r>
              <a:rPr lang="ru-RU" sz="2800" i="1" smtClean="0">
                <a:solidFill>
                  <a:srgbClr val="800000"/>
                </a:solidFill>
              </a:rPr>
              <a:t>Рефлексивные и т.д.</a:t>
            </a:r>
          </a:p>
        </p:txBody>
      </p:sp>
      <p:pic>
        <p:nvPicPr>
          <p:cNvPr id="4" name="Рисунок 3" descr="groupe_entra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16632"/>
            <a:ext cx="3048000" cy="245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7" name="Рисунок 4" descr="0_69bf9_fbab6aaa_X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997200"/>
            <a:ext cx="226536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70KduXfYYw"/>
          <p:cNvPicPr>
            <a:picLocks noChangeAspect="1" noChangeArrowheads="1"/>
          </p:cNvPicPr>
          <p:nvPr/>
        </p:nvPicPr>
        <p:blipFill>
          <a:blip r:embed="rId2" cstate="print"/>
          <a:srcRect l="6044"/>
          <a:stretch>
            <a:fillRect/>
          </a:stretch>
        </p:blipFill>
        <p:spPr bwMode="auto">
          <a:xfrm>
            <a:off x="683568" y="1556792"/>
            <a:ext cx="8065145" cy="4910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63373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B00000"/>
                </a:solidFill>
              </a:rPr>
              <a:t>Эффективность методов обучения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Универсальные учебные </a:t>
            </a:r>
            <a:br>
              <a:rPr lang="ru-RU" sz="3600" b="1" i="1" smtClean="0">
                <a:solidFill>
                  <a:srgbClr val="800000"/>
                </a:solidFill>
              </a:rPr>
            </a:br>
            <a:r>
              <a:rPr lang="ru-RU" sz="3600" b="1" i="1" smtClean="0">
                <a:solidFill>
                  <a:srgbClr val="800000"/>
                </a:solidFill>
              </a:rPr>
              <a:t>действия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В широком значении – способность субъекта к саморазвитию и самосовершенствованию путём активного и сознательного присвоения нового социального опыта. </a:t>
            </a:r>
          </a:p>
          <a:p>
            <a:pPr eaLnBrk="1" hangingPunct="1"/>
            <a:r>
              <a:rPr lang="ru-RU" sz="2400" i="1" smtClean="0">
                <a:solidFill>
                  <a:srgbClr val="800000"/>
                </a:solidFill>
              </a:rPr>
              <a:t>В более узком – совокупность способов действия учащего, обеспечивающих самостоятельное усвоение новых знаний, формирование умений, включая организацию учебного процесса (т.е. умение учиться).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</a:rPr>
              <a:t>Виды универсальных учебных действий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964612" cy="4852988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800000"/>
                </a:solidFill>
              </a:rPr>
              <a:t>Регулятивные</a:t>
            </a:r>
            <a:r>
              <a:rPr lang="ru-RU" sz="2000" i="1" smtClean="0">
                <a:solidFill>
                  <a:srgbClr val="800000"/>
                </a:solidFill>
              </a:rPr>
              <a:t> (умение учиться) - умение ставить себе конкретную цель, планировать свою жизнь, прогнозировать возможные ситуации.</a:t>
            </a:r>
          </a:p>
          <a:p>
            <a:pPr eaLnBrk="1" hangingPunct="1"/>
            <a:r>
              <a:rPr lang="ru-RU" sz="2000" b="1" i="1" smtClean="0">
                <a:solidFill>
                  <a:srgbClr val="800000"/>
                </a:solidFill>
              </a:rPr>
              <a:t>Личностные </a:t>
            </a:r>
            <a:r>
              <a:rPr lang="ru-RU" sz="2000" i="1" smtClean="0">
                <a:solidFill>
                  <a:srgbClr val="800000"/>
                </a:solidFill>
              </a:rPr>
              <a:t> (понять себя и чувства другого) – умение  правильно оценивать себя и свои  поступки; ребёнок начинает осознавать свою сопричастность к стране, в которой он живет, и, как следствие, у него воспитывается чувство патриотизма, возникает потребность в изучении истории своего государства.</a:t>
            </a:r>
          </a:p>
          <a:p>
            <a:pPr eaLnBrk="1" hangingPunct="1"/>
            <a:r>
              <a:rPr lang="ru-RU" sz="2000" i="1" smtClean="0">
                <a:solidFill>
                  <a:srgbClr val="800000"/>
                </a:solidFill>
              </a:rPr>
              <a:t> </a:t>
            </a:r>
            <a:r>
              <a:rPr lang="ru-RU" sz="2000" b="1" i="1" smtClean="0">
                <a:solidFill>
                  <a:srgbClr val="800000"/>
                </a:solidFill>
              </a:rPr>
              <a:t>Коммуникативные </a:t>
            </a:r>
            <a:r>
              <a:rPr lang="ru-RU" sz="2000" i="1" smtClean="0">
                <a:solidFill>
                  <a:srgbClr val="800000"/>
                </a:solidFill>
              </a:rPr>
              <a:t>(общение)</a:t>
            </a:r>
            <a:r>
              <a:rPr lang="ru-RU" sz="2000" b="1" i="1" smtClean="0">
                <a:solidFill>
                  <a:srgbClr val="800000"/>
                </a:solidFill>
              </a:rPr>
              <a:t> -  </a:t>
            </a:r>
            <a:r>
              <a:rPr lang="ru-RU" sz="2000" i="1" smtClean="0">
                <a:solidFill>
                  <a:srgbClr val="800000"/>
                </a:solidFill>
              </a:rPr>
              <a:t>умение взаимодействовать в социуме, вести диалог, участвовать в коллективном обсуждении проблем, четко выражать свои мысли, аргументировать свои высказывания, учитывать мнения других людей.</a:t>
            </a:r>
          </a:p>
          <a:p>
            <a:pPr eaLnBrk="1" hangingPunct="1"/>
            <a:r>
              <a:rPr lang="ru-RU" sz="2000" b="1" i="1" smtClean="0">
                <a:solidFill>
                  <a:srgbClr val="800000"/>
                </a:solidFill>
              </a:rPr>
              <a:t>Познавательные </a:t>
            </a:r>
            <a:r>
              <a:rPr lang="ru-RU" sz="2000" i="1" smtClean="0">
                <a:solidFill>
                  <a:srgbClr val="800000"/>
                </a:solidFill>
              </a:rPr>
              <a:t>(сделать учебу интересней)</a:t>
            </a:r>
            <a:r>
              <a:rPr lang="ru-RU" sz="2000" b="1" i="1" smtClean="0">
                <a:solidFill>
                  <a:srgbClr val="800000"/>
                </a:solidFill>
              </a:rPr>
              <a:t> –</a:t>
            </a:r>
            <a:r>
              <a:rPr lang="ru-RU" sz="2000" i="1" smtClean="0">
                <a:solidFill>
                  <a:srgbClr val="800000"/>
                </a:solidFill>
              </a:rPr>
              <a:t>умение познавать и исследовать окружающий мир; ребёнок  овладевает не только общеучебными действиями (ставить цель, работать  с информацией, моделировать ситуацию), а также логическими операциями (анализ, синтез, сравнение, классификация, доказательство, выдвижение гипотез ).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1067</Words>
  <Application>Microsoft Office PowerPoint</Application>
  <PresentationFormat>Экран (4:3)</PresentationFormat>
  <Paragraphs>141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Заместитель директора по УВР Виктория Григорьевна Харламова</vt:lpstr>
      <vt:lpstr>Слайд 2</vt:lpstr>
      <vt:lpstr>Конкурентноспособность</vt:lpstr>
      <vt:lpstr>Слайд 4</vt:lpstr>
      <vt:lpstr>  «Портрет» выпускника   начальной школы  в соответствии с  ФГОС НОО </vt:lpstr>
      <vt:lpstr>Деятельностные  формы и методы обучения</vt:lpstr>
      <vt:lpstr>Эффективность методов обучения</vt:lpstr>
      <vt:lpstr>Универсальные учебные  действия</vt:lpstr>
      <vt:lpstr>Виды универсальных учебных действий</vt:lpstr>
      <vt:lpstr>Теоретико-методологическая  основа программы УУД </vt:lpstr>
      <vt:lpstr>Основные характеристики развивающего обучения </vt:lpstr>
      <vt:lpstr>Развивающее обучение</vt:lpstr>
      <vt:lpstr>Методы обучения</vt:lpstr>
      <vt:lpstr>Развитие личности ребёнка на этапах развивающего обучения</vt:lpstr>
      <vt:lpstr>Вывод</vt:lpstr>
      <vt:lpstr>Концептуальная модель развития конкурентноспособности учащихся</vt:lpstr>
      <vt:lpstr>Комплект учебников и  учебно-методических пособий    «НАЧАЛЬНАЯ ШКОЛА ХХI ВЕКА»</vt:lpstr>
      <vt:lpstr>Приоритетные цели  «Начальной школы XXI века»</vt:lpstr>
      <vt:lpstr>  Личностно- ориентированное обучение</vt:lpstr>
      <vt:lpstr> </vt:lpstr>
      <vt:lpstr>Проект «Мы зажигаем звёзды»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Харламова В.Г.</cp:lastModifiedBy>
  <cp:revision>65</cp:revision>
  <dcterms:created xsi:type="dcterms:W3CDTF">2012-08-12T16:04:58Z</dcterms:created>
  <dcterms:modified xsi:type="dcterms:W3CDTF">2012-12-18T10:31:17Z</dcterms:modified>
</cp:coreProperties>
</file>