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70" r:id="rId6"/>
    <p:sldId id="271" r:id="rId7"/>
    <p:sldId id="272" r:id="rId8"/>
    <p:sldId id="279" r:id="rId9"/>
    <p:sldId id="262" r:id="rId10"/>
    <p:sldId id="263" r:id="rId11"/>
    <p:sldId id="273" r:id="rId12"/>
    <p:sldId id="274" r:id="rId13"/>
    <p:sldId id="276" r:id="rId14"/>
    <p:sldId id="275" r:id="rId15"/>
    <p:sldId id="277" r:id="rId16"/>
    <p:sldId id="278" r:id="rId17"/>
    <p:sldId id="269" r:id="rId18"/>
    <p:sldId id="267" r:id="rId19"/>
    <p:sldId id="264" r:id="rId20"/>
    <p:sldId id="266" r:id="rId21"/>
    <p:sldId id="265" r:id="rId22"/>
    <p:sldId id="268" r:id="rId23"/>
    <p:sldId id="280" r:id="rId24"/>
    <p:sldId id="281" r:id="rId25"/>
    <p:sldId id="260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j93mNBxVBrPcqnkhruDjXg==" hashData="XlQ6ykPBYhT3oW1iBtJBrcnEe1o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200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9510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1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639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158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32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244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060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961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324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2931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31.07.2014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6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908720"/>
            <a:ext cx="8352928" cy="3384376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ы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 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т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х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г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 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ч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е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н</a:t>
            </a:r>
            <a:r>
              <a:rPr lang="ru-RU" sz="8000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</a:t>
            </a:r>
            <a:r>
              <a:rPr lang="ru-RU" sz="800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я</a:t>
            </a:r>
            <a:endParaRPr lang="ru-RU" sz="800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97152"/>
            <a:ext cx="4968552" cy="1224136"/>
          </a:xfrm>
        </p:spPr>
        <p:txBody>
          <a:bodyPr/>
          <a:lstStyle/>
          <a:p>
            <a:r>
              <a:rPr lang="ru-RU" sz="2400" dirty="0" smtClean="0">
                <a:solidFill>
                  <a:srgbClr val="002060"/>
                </a:solidFill>
                <a:latin typeface="Segoe Script" pitchFamily="34" charset="0"/>
              </a:rPr>
              <a:t>Электронный образовательный ресурс выполнила Акчурина Е.В.</a:t>
            </a:r>
            <a:endParaRPr lang="ru-RU" sz="2400" dirty="0">
              <a:solidFill>
                <a:srgbClr val="002060"/>
              </a:solidFill>
              <a:latin typeface="Segoe Script" pitchFamily="34" charset="0"/>
            </a:endParaRPr>
          </a:p>
        </p:txBody>
      </p:sp>
      <p:pic>
        <p:nvPicPr>
          <p:cNvPr id="7" name="Picture 5" descr="D:\МАМС\МАТЕМАТИКА\56 2012 непол4\рис 3\Рисунок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89040"/>
            <a:ext cx="145068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6073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50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2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25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25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250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400"/>
                            </p:stCondLst>
                            <p:childTnLst>
                              <p:par>
                                <p:cTn id="12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Обучающая функция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65618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развитии памяти, внимания, навыков владения родным и иностранным языками, восприятия информации различной модальности</a:t>
            </a:r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453072" y="3149353"/>
            <a:ext cx="7259388" cy="315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при изучении нового материала можно воспользоваться дидактическими играми типа: «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Танграм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», «Гонки по учебнику», «Четверо смелых», «В поисках дроби», «Шифровка» и др. 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22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7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развлекательная функция</a:t>
            </a:r>
            <a:endParaRPr lang="ru-RU" sz="47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2961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создании благоприятной атмосферы на занятиях, превращение урока в увлекательное действо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453072" y="2780928"/>
            <a:ext cx="7259388" cy="3528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при проведении предметной недели игры могут носить как самостоятельный общешкольный характер «Путешествие по станциям», так и являться частью какого-то мероприятия (Математический вечер)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173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коммуникативная функция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22413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сплочении коллектива учащихся и установлении внутри него эмоциональных контактов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453072" y="2780929"/>
            <a:ext cx="72593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деловые игры способствуют выработки умения работать как в большой (10-15 человек), так и в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малой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(3-5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человек)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группе. «Во имя победы», по крайней мере на время игры, могут сдружиться самые отчаянные недруги. Игра, безусловна, сплачивает коллектив.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94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7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релаксационная</a:t>
            </a:r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функция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22413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снятии эмоционального напряжения, возникающего в результате интенсивного обучения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453072" y="2780929"/>
            <a:ext cx="72593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для оптимизации физического и психологического состояния и поведения учащихся на завершающем этапе урока во время проведения рефлексии можно предложить ученикам игры типа: «Резюме», «Прекрасные моменты» и др. 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19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психотехническая функция</a:t>
            </a:r>
            <a:endParaRPr lang="ru-RU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94421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Способствует формированию навыков подготовки своего физиологического состояния для более эффективной деятельности и усвоения большого объёма информации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187624" y="3149353"/>
            <a:ext cx="7524836" cy="3159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деловая игра «Математик-бизнесмен» способствует формированию экономических знаний. Кроме того, интересные игры могут быть организованы по задачам с практическим содержанием (Математика и безопасность дорожного движения).  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856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развивающая функция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864096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гармоничном развитии личностных качеств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1453072" y="2348880"/>
            <a:ext cx="7259388" cy="3960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ролевые игры могут представлять собой целый спектакль, в котором заложены явные и скрытые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межпредметные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связи. Игры типа «Суд над теоремой Пифагора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», «Суд над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Интернетом»,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«Суд над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инерцией»,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«Суд над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сигаретой» имеют большое как учебное, так и воспитательное значение.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88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воспитательная функция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268761"/>
            <a:ext cx="8352928" cy="12961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Заключается в психотренинге и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психокоррекции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проявления личности в игровых моделях жизненных ситуаций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1453072" y="2780929"/>
            <a:ext cx="7259388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Например, игры на патриотической основе типа «Зарница», «Мы в космосе», «Во имя Великой победы», «Не даром помнит </a:t>
            </a:r>
            <a:r>
              <a:rPr lang="ru-RU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вся Россия» 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способствуют развитию патриотизма, любви к своей стране, знанию её истории.</a:t>
            </a:r>
          </a:p>
          <a:p>
            <a:endParaRPr lang="ru-RU" sz="2400" dirty="0"/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614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Условия проведения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4"/>
            <a:ext cx="8352928" cy="208823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Материал должен быть знаком, так как игра опирается на опыт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 игру должно быть заложено преодоление чего-либо, так как только в этом случае возможна активность действия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Объект 2"/>
          <p:cNvSpPr txBox="1">
            <a:spLocks/>
          </p:cNvSpPr>
          <p:nvPr/>
        </p:nvSpPr>
        <p:spPr bwMode="auto">
          <a:xfrm>
            <a:off x="1115616" y="2996952"/>
            <a:ext cx="7632848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Игры должны быть законченными и понятными (постепенное усложнение как правил, так и содержания)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 основе игры должна лежать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соревновательность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что дает движение, толчок к развитию принятых </a:t>
            </a:r>
            <a:r>
              <a:rPr lang="ru-RU" sz="24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игровых ролей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58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Основные виды игр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3072" y="1556793"/>
            <a:ext cx="7295392" cy="201622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Дидактическая игра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Ролевая игра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Деловая игра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703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Дидактическая игра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352928" cy="720080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Дидактическими являются игры, специально создаваемые или приспособленные для целей обучения.</a:t>
            </a:r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Объект 2"/>
          <p:cNvSpPr txBox="1">
            <a:spLocks/>
          </p:cNvSpPr>
          <p:nvPr/>
        </p:nvSpPr>
        <p:spPr bwMode="auto">
          <a:xfrm>
            <a:off x="1043607" y="1844824"/>
            <a:ext cx="7845361" cy="4752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Предлагается и организуется учителем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Заранее планируется учителем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Цель игры – учебная (усвоение знаний, умений и т.д.)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Результат прогнозируется заранее, игра заканчивается, когда результат достигнут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Для игры на уроке отводится определённое время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Обязательное соблюдение правил, составленных заранее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Учебно-познавательная деятельность доминирует во взаимосвязи с игрой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Средства игры продумываются и</a:t>
            </a:r>
          </a:p>
          <a:p>
            <a:pPr marL="0" indent="0">
              <a:buNone/>
            </a:pPr>
            <a:r>
              <a:rPr lang="ru-RU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 готовятся заранее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380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1484784"/>
            <a:ext cx="8352928" cy="302433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Задача, конечно, не слишком простая: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Играя учить и учиться играя.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Но если с учёбой сложить развлеченье,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То праздником станет любое ученье!</a:t>
            </a:r>
            <a:endParaRPr lang="ru-RU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10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  <p:pic>
        <p:nvPicPr>
          <p:cNvPr id="11" name="Picture 5" descr="D:\МАМС\МАТЕМАТИКА\56 2012 непол4\рис 3\Рисунок11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3789040"/>
            <a:ext cx="1450681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0092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5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75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75"/>
                            </p:stCondLst>
                            <p:childTnLst>
                              <p:par>
                                <p:cTn id="1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75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75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550"/>
                            </p:stCondLst>
                            <p:childTnLst>
                              <p:par>
                                <p:cTn id="2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75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625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 tmFilter="0,0; .5, 1; 1, 1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Ролевая игра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3"/>
            <a:ext cx="8352928" cy="1656184"/>
          </a:xfrm>
        </p:spPr>
        <p:txBody>
          <a:bodyPr/>
          <a:lstStyle/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Ролевая игра – это структурированная обучающая ситуация, в которой человек временно принимает на себя определённую социальную роль и демонстрирует поведенческие модели, которые, как он считает, соответствуют этой роли.</a:t>
            </a:r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691680" y="2780928"/>
            <a:ext cx="7020780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Компонентами ролевой игры являются: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Задачи игры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Содержание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Сюжет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Правила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Средства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Роли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Игровые действия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Игровая ситуация</a:t>
            </a:r>
          </a:p>
          <a:p>
            <a:r>
              <a:rPr lang="ru-RU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Результат 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957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Деловая игра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980728"/>
            <a:ext cx="8568952" cy="2160241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Деловая игра – это имитационное игровое моделирование функционирования социально-экономических систем (или их элементов) и деятельности занятых в них людей, происходя-</a:t>
            </a: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щее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в форме ролевого взаимодействия по определённым </a:t>
            </a: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прави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-лам в условиях неопределённости и/или столкновения </a:t>
            </a:r>
            <a:r>
              <a:rPr lang="ru-RU" sz="1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инте-ресов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и/или конфликта с принятием решений, направленных на достижение желаемого состояния объекта управления.</a:t>
            </a:r>
          </a:p>
          <a:p>
            <a:endParaRPr lang="ru-RU" sz="18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Объект 2"/>
          <p:cNvSpPr txBox="1">
            <a:spLocks/>
          </p:cNvSpPr>
          <p:nvPr/>
        </p:nvSpPr>
        <p:spPr bwMode="auto">
          <a:xfrm>
            <a:off x="1043608" y="2924945"/>
            <a:ext cx="7668853" cy="3816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Деловая игра обуславливает заинтересованность каждого её участника в глубоком изучении проблемы, воздействуя на мотивационную и эмоциональную сферу личности</a:t>
            </a:r>
          </a:p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Актуализирует творческий потенциал</a:t>
            </a:r>
          </a:p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Обеспечивает переход к самоорганизации деятельности учащихся</a:t>
            </a:r>
          </a:p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Способствует формированию дисциплинированности и ответственности</a:t>
            </a:r>
          </a:p>
          <a:p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Формирует умение взаимодействовать</a:t>
            </a:r>
          </a:p>
          <a:p>
            <a:pPr marL="0" indent="0">
              <a:buNone/>
            </a:pP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в коллективе, организовывать</a:t>
            </a:r>
          </a:p>
          <a:p>
            <a:pPr marL="0" indent="0">
              <a:buNone/>
            </a:pPr>
            <a:r>
              <a:rPr lang="ru-RU" sz="18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</a:t>
            </a:r>
            <a:r>
              <a:rPr lang="ru-RU" sz="1800" b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работу </a:t>
            </a:r>
            <a:r>
              <a:rPr lang="ru-RU" sz="1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группы.</a:t>
            </a:r>
          </a:p>
          <a:p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524669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Игровые технологии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776863" cy="485740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 точки зрения педагогической антропологии ценность игровой деятельности заключается в том, что она учитывает психолого-педагогическую природу ребёнка, отвечает его потребностям и интересам.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 формирует типовые навыки социального поведения, специфические системы ценностей, ориентацию на групповые и индивидуальные действия, развивает стереотип поведения в человеческих общностях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594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Игровые технологии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776863" cy="485740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Игровые технологии на уроках и во внеурочной деятельности дают возможность повысить у учащихся интерес к учебным занятиям, позволяют усвоить большее количество информации, основанной на примерах конкретной деятельности, моделируемой в игре, помогают в процессе игры научиться принимать ответственные решения в сложных ситуациях</a:t>
            </a:r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3454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Игровые технологии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268760"/>
            <a:ext cx="7776863" cy="485740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Использование игровых форм занятий ведет к повышению творческого потенциала обучаемых и, таким образом, к более глубокому, осмысленному и быстрому освоению изучаемой дисциплины.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 является проявлением желания действовать. Она открывает новые возможности в сфере интеллекта и в сфере познавательной деятельности, творчества, активности, стимулирует целеустремлённость</a:t>
            </a:r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79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дзаголовок 2"/>
          <p:cNvSpPr txBox="1">
            <a:spLocks/>
          </p:cNvSpPr>
          <p:nvPr/>
        </p:nvSpPr>
        <p:spPr>
          <a:xfrm>
            <a:off x="395536" y="692696"/>
            <a:ext cx="8352928" cy="3456384"/>
          </a:xfrm>
          <a:prstGeom prst="rect">
            <a:avLst/>
          </a:prstGeom>
        </p:spPr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С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п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а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с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и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б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о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 з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а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 в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н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и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м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а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н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и</a:t>
            </a:r>
            <a:r>
              <a:rPr lang="ru-RU" sz="9600" b="1" cap="all" dirty="0" smtClean="0">
                <a:ln/>
                <a:solidFill>
                  <a:srgbClr val="FF0000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е</a:t>
            </a:r>
            <a:r>
              <a:rPr lang="ru-RU" sz="96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+mj-lt"/>
              </a:rPr>
              <a:t>!</a:t>
            </a:r>
            <a:endParaRPr lang="ru-RU" sz="96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+mj-lt"/>
            </a:endParaRPr>
          </a:p>
        </p:txBody>
      </p:sp>
      <p:pic>
        <p:nvPicPr>
          <p:cNvPr id="6" name="Picture 2" descr="D:\МАМС\МАТЕМАТИКА\56 2012 непол4\рис\Рисунок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717032"/>
            <a:ext cx="3033142" cy="253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3216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Игровые технологии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25922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 интересна всем: детям и взрослым, ученикам и учителям. При этом дети всегда играют всерьёз. Потому что в игре, продуктом которой является наслаждение, а конечным результатом – развитие определённых способностей, выявляется потребность ребенка в саморазвитии</a:t>
            </a:r>
          </a:p>
          <a:p>
            <a:endParaRPr lang="ru-RU" sz="2400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 bwMode="auto">
          <a:xfrm>
            <a:off x="819881" y="3716768"/>
            <a:ext cx="7064487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2"/>
              </a:buBlip>
              <a:defRPr sz="32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 i="1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rgbClr val="25406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Современному учителю необходимо переосмыслить использование игры в учебном процессе, сформировать целостное представление об игровой деятельности, понять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универсаль-ность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игровых приёмов, их </a:t>
            </a:r>
            <a:r>
              <a:rPr lang="ru-RU" sz="24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внепредметность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11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игровая деятельность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1640" y="1484784"/>
            <a:ext cx="7416824" cy="4641379"/>
          </a:xfrm>
        </p:spPr>
        <p:txBody>
          <a:bodyPr/>
          <a:lstStyle/>
          <a:p>
            <a:pPr marL="0" indent="0">
              <a:buNone/>
            </a:pP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 точки зрения О.С. </a:t>
            </a:r>
            <a:r>
              <a:rPr lang="ru-RU" sz="28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Газмана</a:t>
            </a:r>
            <a:r>
              <a:rPr lang="ru-RU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игровая деятельность состоит из трёх компонентов:</a:t>
            </a:r>
          </a:p>
          <a:p>
            <a:pPr marL="0" indent="0">
              <a:buNone/>
            </a:pPr>
            <a:endParaRPr lang="ru-RU" sz="28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Игровое состояние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Игровое общение</a:t>
            </a:r>
          </a:p>
          <a:p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Игровая деятельность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642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Игровое состояние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268760"/>
            <a:ext cx="7560840" cy="4857403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Игровое состояние характеризуется эмоциональным отношением субъекта к реальной действительности в определённый промежуток времени.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 будет только в том случае, если есть определенное эмоциональное состояние играющих.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Если есть игровое действие, но нет состояния, или есть общение, но вновь не состояния, то не может быть полноценной игры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258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Игровое общение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1124743"/>
            <a:ext cx="8352928" cy="230425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Игра как социально-культурное явление реализуется в общении. Через общение она передается, общением она организуется, в общении она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функционирует</a:t>
            </a:r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</a:t>
            </a:r>
          </a:p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Общение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 игровой действительности специфично, так как в игре существует </a:t>
            </a:r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5616" y="3428999"/>
            <a:ext cx="759684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определённая </a:t>
            </a:r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игровая мобилизация личности на решение задачи взаимодействия со всеми участниками игры в соответствии с правилами.</a:t>
            </a:r>
          </a:p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Мотивами игрового общения являются: ориентация на выполнение игровой цели, самореализация, получение удовольствия от общения.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643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Игровая деятельность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1"/>
            <a:ext cx="7632848" cy="3096344"/>
          </a:xfrm>
        </p:spPr>
        <p:txBody>
          <a:bodyPr/>
          <a:lstStyle/>
          <a:p>
            <a:r>
              <a:rPr lang="ru-RU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Игровая деятельность строится на анализе трёх важных элементов деятельности: субъект (индивид, группа, коллектив); объект (характеризуется в зависимости от игры, цели, участников игрового взаимодействия); активность, которую направляет субъект на объект.</a:t>
            </a: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566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Игровые технологии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24745"/>
            <a:ext cx="8352928" cy="2484354"/>
          </a:xfrm>
        </p:spPr>
        <p:txBody>
          <a:bodyPr/>
          <a:lstStyle/>
          <a:p>
            <a:pPr marL="0" indent="0">
              <a:buNone/>
            </a:pPr>
            <a:r>
              <a:rPr lang="ru-RU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«Дело не в том, что в игре заново формируются отдельные интеллектуальные операции, а в том, что коренным образом изменяется позиция ребенка в отношении к окружающему миру и формируется механизм возможной смены позиции и координации своей точки зрения с другими возможными точками зрения»</a:t>
            </a:r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187624" y="5445224"/>
            <a:ext cx="5256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Пидкасистый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 П.И. «Технология игры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обучении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» – </a:t>
            </a:r>
            <a:r>
              <a:rPr lang="ru-RU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М.:Просвещение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2002. </a:t>
            </a:r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–</a:t>
            </a:r>
          </a:p>
          <a:p>
            <a:r>
              <a:rPr lang="ru-RU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</a:t>
            </a:r>
            <a:r>
              <a:rPr lang="ru-RU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. 54 и 57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3609099"/>
            <a:ext cx="756084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«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 игре, при всем её всеохватывающем характере, остается место для чувства условности происходящего и, </a:t>
            </a:r>
            <a:r>
              <a:rPr lang="ru-RU" sz="22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следоватально</a:t>
            </a:r>
            <a:r>
              <a:rPr lang="ru-RU" sz="2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, для известного права на ошибку, неловкость, неудачу – на личное творчество»</a:t>
            </a: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316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352927" cy="92211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ru-RU" sz="4800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Функции игры</a:t>
            </a:r>
            <a:endParaRPr lang="ru-RU" sz="4800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3072" y="1556792"/>
            <a:ext cx="7295392" cy="4569371"/>
          </a:xfrm>
        </p:spPr>
        <p:txBody>
          <a:bodyPr/>
          <a:lstStyle/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Обучающая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Развлекательная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Коммуникативная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Релаксационная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Психотехническая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Развивающая функция</a:t>
            </a:r>
          </a:p>
          <a:p>
            <a:r>
              <a:rPr lang="ru-RU" sz="3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cript" pitchFamily="34" charset="0"/>
              </a:rPr>
              <a:t>Воспитательная функция</a:t>
            </a:r>
          </a:p>
          <a:p>
            <a:endParaRPr lang="ru-RU" sz="24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cript" pitchFamily="34" charset="0"/>
            </a:endParaRPr>
          </a:p>
          <a:p>
            <a:endParaRPr lang="ru-RU" sz="2400" dirty="0"/>
          </a:p>
        </p:txBody>
      </p:sp>
      <p:pic>
        <p:nvPicPr>
          <p:cNvPr id="4" name="Picture 3" descr="D:\МАМС\МАТЕМАТИКА\56 2012 непол4\рис 2\Рисуно1к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" y="3428999"/>
            <a:ext cx="1266382" cy="158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одзаголовок 2"/>
          <p:cNvSpPr txBox="1">
            <a:spLocks/>
          </p:cNvSpPr>
          <p:nvPr/>
        </p:nvSpPr>
        <p:spPr bwMode="auto">
          <a:xfrm>
            <a:off x="7593835" y="6453336"/>
            <a:ext cx="154766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txBody>
          <a:bodyPr vert="horz" wrap="square" lIns="45720" tIns="0" rIns="45720" bIns="0" numCol="1" anchor="t" anchorCtr="0" compatLnSpc="1">
            <a:prstTxWarp prst="textNoShape">
              <a:avLst/>
            </a:prstTxWarp>
            <a:no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b="1" i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Mistral" pitchFamily="66" charset="0"/>
              </a:rPr>
              <a:t>Е.В.Акчурина </a:t>
            </a:r>
            <a:endParaRPr lang="ru-RU" sz="2400" b="1" i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Mistral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33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grovye_tehnologii_obucheniya">
  <a:themeElements>
    <a:clrScheme name="Другая 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2060"/>
      </a:hlink>
      <a:folHlink>
        <a:srgbClr val="FF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igrovye_tehnologii_obucheniya</Template>
  <TotalTime>0</TotalTime>
  <Words>1257</Words>
  <Application>Microsoft Office PowerPoint</Application>
  <PresentationFormat>Экран (4:3)</PresentationFormat>
  <Paragraphs>134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igrovye_tehnologii_obucheniya</vt:lpstr>
      <vt:lpstr>Игровые технологии обучения</vt:lpstr>
      <vt:lpstr>Презентация PowerPoint</vt:lpstr>
      <vt:lpstr>Игровые технологии</vt:lpstr>
      <vt:lpstr>игровая деятельность</vt:lpstr>
      <vt:lpstr>Игровое состояние</vt:lpstr>
      <vt:lpstr>Игровое общение</vt:lpstr>
      <vt:lpstr>Игровая деятельность</vt:lpstr>
      <vt:lpstr>Игровые технологии</vt:lpstr>
      <vt:lpstr>Функции игры</vt:lpstr>
      <vt:lpstr>Обучающая функция</vt:lpstr>
      <vt:lpstr>развлекательная функция</vt:lpstr>
      <vt:lpstr>коммуникативная функция</vt:lpstr>
      <vt:lpstr>релаксационная функция</vt:lpstr>
      <vt:lpstr>психотехническая функция</vt:lpstr>
      <vt:lpstr>развивающая функция</vt:lpstr>
      <vt:lpstr>воспитательная функция</vt:lpstr>
      <vt:lpstr>Условия проведения</vt:lpstr>
      <vt:lpstr>Основные виды игр</vt:lpstr>
      <vt:lpstr>Дидактическая игра</vt:lpstr>
      <vt:lpstr>Ролевая игра</vt:lpstr>
      <vt:lpstr>Деловая игра</vt:lpstr>
      <vt:lpstr>Игровые технологии</vt:lpstr>
      <vt:lpstr>Игровые технологии</vt:lpstr>
      <vt:lpstr>Игровые технологии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Игровые технологии обучения</dc:title>
  <dc:creator>SAMSUNG</dc:creator>
  <cp:lastModifiedBy>SAMSUNG</cp:lastModifiedBy>
  <cp:revision>2</cp:revision>
  <dcterms:created xsi:type="dcterms:W3CDTF">2014-07-31T18:15:08Z</dcterms:created>
  <dcterms:modified xsi:type="dcterms:W3CDTF">2014-07-31T18:21:17Z</dcterms:modified>
</cp:coreProperties>
</file>