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D594"/>
    <a:srgbClr val="F3EBB3"/>
    <a:srgbClr val="F2DCB4"/>
    <a:srgbClr val="F8DEAE"/>
    <a:srgbClr val="F7EB93"/>
    <a:srgbClr val="F5D293"/>
    <a:srgbClr val="EEB650"/>
    <a:srgbClr val="9992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5" autoAdjust="0"/>
  </p:normalViewPr>
  <p:slideViewPr>
    <p:cSldViewPr>
      <p:cViewPr varScale="1">
        <p:scale>
          <a:sx n="78" d="100"/>
          <a:sy n="78" d="100"/>
        </p:scale>
        <p:origin x="-9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63E45-E8CC-415A-8312-F5AFA6BD9B35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5F6CF5-D923-4E17-BAE3-751C8B7B982B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Раздели проверку знаний и компетентностей</a:t>
          </a:r>
          <a:endParaRPr lang="ru-RU" dirty="0">
            <a:solidFill>
              <a:srgbClr val="002060"/>
            </a:solidFill>
          </a:endParaRPr>
        </a:p>
      </dgm:t>
    </dgm:pt>
    <dgm:pt modelId="{577C59FF-C1F6-4549-8F02-165C5496FB5D}" type="parTrans" cxnId="{57C7895F-435A-499D-ACB5-7B2EF4536D0B}">
      <dgm:prSet/>
      <dgm:spPr/>
      <dgm:t>
        <a:bodyPr/>
        <a:lstStyle/>
        <a:p>
          <a:endParaRPr lang="ru-RU"/>
        </a:p>
      </dgm:t>
    </dgm:pt>
    <dgm:pt modelId="{FDFCC768-049D-4124-A52C-C4A10C959248}" type="sibTrans" cxnId="{57C7895F-435A-499D-ACB5-7B2EF4536D0B}">
      <dgm:prSet/>
      <dgm:spPr/>
      <dgm:t>
        <a:bodyPr/>
        <a:lstStyle/>
        <a:p>
          <a:endParaRPr lang="ru-RU"/>
        </a:p>
      </dgm:t>
    </dgm:pt>
    <dgm:pt modelId="{7BD6B66B-FE88-45CB-9250-C74CB03CD19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Соотноси предписанную деятельность с инструментом оценивания</a:t>
          </a:r>
          <a:endParaRPr lang="ru-RU" dirty="0">
            <a:solidFill>
              <a:srgbClr val="002060"/>
            </a:solidFill>
          </a:endParaRPr>
        </a:p>
      </dgm:t>
    </dgm:pt>
    <dgm:pt modelId="{47D5529A-2C59-4723-B614-F590C8B6E7DA}" type="parTrans" cxnId="{900013FD-D74F-4290-A0CE-ED1E317CBCE6}">
      <dgm:prSet/>
      <dgm:spPr/>
      <dgm:t>
        <a:bodyPr/>
        <a:lstStyle/>
        <a:p>
          <a:endParaRPr lang="ru-RU"/>
        </a:p>
      </dgm:t>
    </dgm:pt>
    <dgm:pt modelId="{49B86FFB-532E-407B-A177-06C9B0D17AFC}" type="sibTrans" cxnId="{900013FD-D74F-4290-A0CE-ED1E317CBCE6}">
      <dgm:prSet/>
      <dgm:spPr/>
      <dgm:t>
        <a:bodyPr/>
        <a:lstStyle/>
        <a:p>
          <a:endParaRPr lang="ru-RU"/>
        </a:p>
      </dgm:t>
    </dgm:pt>
    <dgm:pt modelId="{B50ADFC6-765A-46CD-B30A-51B8973F206E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Моделируй в стимуле реальную ситуацию</a:t>
          </a:r>
          <a:endParaRPr lang="ru-RU" dirty="0">
            <a:solidFill>
              <a:srgbClr val="002060"/>
            </a:solidFill>
          </a:endParaRPr>
        </a:p>
      </dgm:t>
    </dgm:pt>
    <dgm:pt modelId="{28C42818-5F8C-4FFC-B9C2-4E4C3979CCBF}" type="parTrans" cxnId="{08994F19-91AA-4972-8BEE-5304ECFD6618}">
      <dgm:prSet/>
      <dgm:spPr/>
      <dgm:t>
        <a:bodyPr/>
        <a:lstStyle/>
        <a:p>
          <a:endParaRPr lang="ru-RU"/>
        </a:p>
      </dgm:t>
    </dgm:pt>
    <dgm:pt modelId="{AD9BB27C-C746-49F8-96E7-B3A0B5B2AF33}" type="sibTrans" cxnId="{08994F19-91AA-4972-8BEE-5304ECFD6618}">
      <dgm:prSet/>
      <dgm:spPr/>
      <dgm:t>
        <a:bodyPr/>
        <a:lstStyle/>
        <a:p>
          <a:endParaRPr lang="ru-RU"/>
        </a:p>
      </dgm:t>
    </dgm:pt>
    <dgm:pt modelId="{0DEE7324-D039-4A82-987C-3BC6D379FBC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Точно указывай деятельность в задачной формулировке</a:t>
          </a:r>
          <a:endParaRPr lang="ru-RU" dirty="0">
            <a:solidFill>
              <a:srgbClr val="002060"/>
            </a:solidFill>
          </a:endParaRPr>
        </a:p>
      </dgm:t>
    </dgm:pt>
    <dgm:pt modelId="{BEEBE7D4-B2D3-44E4-81FC-902E4A4394BB}" type="parTrans" cxnId="{715E7C1A-7CA7-4815-A31D-9A1E1DC6F2C3}">
      <dgm:prSet/>
      <dgm:spPr/>
      <dgm:t>
        <a:bodyPr/>
        <a:lstStyle/>
        <a:p>
          <a:endParaRPr lang="ru-RU"/>
        </a:p>
      </dgm:t>
    </dgm:pt>
    <dgm:pt modelId="{A413DF4E-A957-4F34-AC18-00457F8CE867}" type="sibTrans" cxnId="{715E7C1A-7CA7-4815-A31D-9A1E1DC6F2C3}">
      <dgm:prSet/>
      <dgm:spPr/>
      <dgm:t>
        <a:bodyPr/>
        <a:lstStyle/>
        <a:p>
          <a:endParaRPr lang="ru-RU"/>
        </a:p>
      </dgm:t>
    </dgm:pt>
    <dgm:pt modelId="{9F947137-AC1C-4307-9CA6-D53821AFFE57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Включай источник информации в состав задания</a:t>
          </a:r>
          <a:endParaRPr lang="ru-RU" dirty="0">
            <a:solidFill>
              <a:srgbClr val="002060"/>
            </a:solidFill>
          </a:endParaRPr>
        </a:p>
      </dgm:t>
    </dgm:pt>
    <dgm:pt modelId="{BE5DC9A3-9FE6-4C60-9B7B-234459762D8B}" type="parTrans" cxnId="{C22FB609-DC6A-4A4C-9515-C55B536CBA4A}">
      <dgm:prSet/>
      <dgm:spPr/>
      <dgm:t>
        <a:bodyPr/>
        <a:lstStyle/>
        <a:p>
          <a:endParaRPr lang="ru-RU"/>
        </a:p>
      </dgm:t>
    </dgm:pt>
    <dgm:pt modelId="{8B2E22ED-5912-4310-8A55-F78AE0021D59}" type="sibTrans" cxnId="{C22FB609-DC6A-4A4C-9515-C55B536CBA4A}">
      <dgm:prSet/>
      <dgm:spPr/>
      <dgm:t>
        <a:bodyPr/>
        <a:lstStyle/>
        <a:p>
          <a:endParaRPr lang="ru-RU"/>
        </a:p>
      </dgm:t>
    </dgm:pt>
    <dgm:pt modelId="{BF768B6E-F8C9-460B-BC18-F5D0FE58E455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Используй личностное обращение</a:t>
          </a:r>
          <a:endParaRPr lang="ru-RU" dirty="0">
            <a:solidFill>
              <a:srgbClr val="002060"/>
            </a:solidFill>
          </a:endParaRPr>
        </a:p>
      </dgm:t>
    </dgm:pt>
    <dgm:pt modelId="{9CCD6F2B-5223-4C75-B405-3386A546AEA4}" type="parTrans" cxnId="{4B65E19F-0F7F-40AC-B52F-A17BF8337D87}">
      <dgm:prSet/>
      <dgm:spPr/>
      <dgm:t>
        <a:bodyPr/>
        <a:lstStyle/>
        <a:p>
          <a:endParaRPr lang="ru-RU"/>
        </a:p>
      </dgm:t>
    </dgm:pt>
    <dgm:pt modelId="{61270E4F-2FAC-47E7-9688-C23859DE4BA2}" type="sibTrans" cxnId="{4B65E19F-0F7F-40AC-B52F-A17BF8337D87}">
      <dgm:prSet/>
      <dgm:spPr/>
      <dgm:t>
        <a:bodyPr/>
        <a:lstStyle/>
        <a:p>
          <a:endParaRPr lang="ru-RU"/>
        </a:p>
      </dgm:t>
    </dgm:pt>
    <dgm:pt modelId="{3F77062E-558B-406D-865C-C153564651B3}" type="pres">
      <dgm:prSet presAssocID="{26663E45-E8CC-415A-8312-F5AFA6BD9B3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7BB9389-0EBA-4B67-AABD-CB0EA8BACFC3}" type="pres">
      <dgm:prSet presAssocID="{725F6CF5-D923-4E17-BAE3-751C8B7B982B}" presName="vertOne" presStyleCnt="0"/>
      <dgm:spPr/>
    </dgm:pt>
    <dgm:pt modelId="{73988578-8268-402C-AAB7-ECB63D3B7B5B}" type="pres">
      <dgm:prSet presAssocID="{725F6CF5-D923-4E17-BAE3-751C8B7B982B}" presName="txOne" presStyleLbl="node0" presStyleIdx="0" presStyleCnt="1" custScaleY="597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40DE8F-24AA-4B50-851F-1404E03BFEE6}" type="pres">
      <dgm:prSet presAssocID="{725F6CF5-D923-4E17-BAE3-751C8B7B982B}" presName="parTransOne" presStyleCnt="0"/>
      <dgm:spPr/>
    </dgm:pt>
    <dgm:pt modelId="{15C45443-46E6-4CD3-B6F8-801CA9FAEBD2}" type="pres">
      <dgm:prSet presAssocID="{725F6CF5-D923-4E17-BAE3-751C8B7B982B}" presName="horzOne" presStyleCnt="0"/>
      <dgm:spPr/>
    </dgm:pt>
    <dgm:pt modelId="{A8DADA21-18F6-4A0A-A903-F08C0351C04C}" type="pres">
      <dgm:prSet presAssocID="{7BD6B66B-FE88-45CB-9250-C74CB03CD194}" presName="vertTwo" presStyleCnt="0"/>
      <dgm:spPr/>
    </dgm:pt>
    <dgm:pt modelId="{A02E41A5-6E46-4C3A-945E-66D65E210561}" type="pres">
      <dgm:prSet presAssocID="{7BD6B66B-FE88-45CB-9250-C74CB03CD194}" presName="txTwo" presStyleLbl="node2" presStyleIdx="0" presStyleCnt="2" custLinFactNeighborX="-12084" custLinFactNeighborY="-66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18F873-05AE-43B8-A631-0F25C5FC8124}" type="pres">
      <dgm:prSet presAssocID="{7BD6B66B-FE88-45CB-9250-C74CB03CD194}" presName="parTransTwo" presStyleCnt="0"/>
      <dgm:spPr/>
    </dgm:pt>
    <dgm:pt modelId="{3DD0012D-C921-4B56-ABC4-153C549C7789}" type="pres">
      <dgm:prSet presAssocID="{7BD6B66B-FE88-45CB-9250-C74CB03CD194}" presName="horzTwo" presStyleCnt="0"/>
      <dgm:spPr/>
    </dgm:pt>
    <dgm:pt modelId="{04D28219-AAFD-4E6A-A5FF-E1E68FD4C7E1}" type="pres">
      <dgm:prSet presAssocID="{B50ADFC6-765A-46CD-B30A-51B8973F206E}" presName="vertThree" presStyleCnt="0"/>
      <dgm:spPr/>
    </dgm:pt>
    <dgm:pt modelId="{6418166C-C245-40BA-B428-9DE531066B44}" type="pres">
      <dgm:prSet presAssocID="{B50ADFC6-765A-46CD-B30A-51B8973F206E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624AA8-E534-44B0-8EAB-3E1A023F0D35}" type="pres">
      <dgm:prSet presAssocID="{B50ADFC6-765A-46CD-B30A-51B8973F206E}" presName="horzThree" presStyleCnt="0"/>
      <dgm:spPr/>
    </dgm:pt>
    <dgm:pt modelId="{2E5D5A87-165A-4538-A329-D4005D7496AD}" type="pres">
      <dgm:prSet presAssocID="{AD9BB27C-C746-49F8-96E7-B3A0B5B2AF33}" presName="sibSpaceThree" presStyleCnt="0"/>
      <dgm:spPr/>
    </dgm:pt>
    <dgm:pt modelId="{98BA7209-F299-4AAE-8184-BA775E57AB59}" type="pres">
      <dgm:prSet presAssocID="{0DEE7324-D039-4A82-987C-3BC6D379FBC4}" presName="vertThree" presStyleCnt="0"/>
      <dgm:spPr/>
    </dgm:pt>
    <dgm:pt modelId="{F3521C28-FFF0-4F58-A508-EF133B0C02AC}" type="pres">
      <dgm:prSet presAssocID="{0DEE7324-D039-4A82-987C-3BC6D379FBC4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EB6B07-0A22-4FF6-8D8A-C79DFA18E3A5}" type="pres">
      <dgm:prSet presAssocID="{0DEE7324-D039-4A82-987C-3BC6D379FBC4}" presName="horzThree" presStyleCnt="0"/>
      <dgm:spPr/>
    </dgm:pt>
    <dgm:pt modelId="{90EF45C9-13C5-4410-BB06-3ADB07A28B66}" type="pres">
      <dgm:prSet presAssocID="{49B86FFB-532E-407B-A177-06C9B0D17AFC}" presName="sibSpaceTwo" presStyleCnt="0"/>
      <dgm:spPr/>
    </dgm:pt>
    <dgm:pt modelId="{620D0BED-8D12-446A-B06A-38F3CE8789C0}" type="pres">
      <dgm:prSet presAssocID="{9F947137-AC1C-4307-9CA6-D53821AFFE57}" presName="vertTwo" presStyleCnt="0"/>
      <dgm:spPr/>
    </dgm:pt>
    <dgm:pt modelId="{312EC636-A625-4215-BEA5-5A093CFAE11C}" type="pres">
      <dgm:prSet presAssocID="{9F947137-AC1C-4307-9CA6-D53821AFFE57}" presName="txTwo" presStyleLbl="node2" presStyleIdx="1" presStyleCnt="2" custLinFactNeighborX="1580" custLinFactNeighborY="41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24F729-B2A4-4204-9D79-9EB550E3F856}" type="pres">
      <dgm:prSet presAssocID="{9F947137-AC1C-4307-9CA6-D53821AFFE57}" presName="parTransTwo" presStyleCnt="0"/>
      <dgm:spPr/>
    </dgm:pt>
    <dgm:pt modelId="{C187F880-3438-4226-9873-A85C6B5EA1B2}" type="pres">
      <dgm:prSet presAssocID="{9F947137-AC1C-4307-9CA6-D53821AFFE57}" presName="horzTwo" presStyleCnt="0"/>
      <dgm:spPr/>
    </dgm:pt>
    <dgm:pt modelId="{45ADC9AE-00B4-4D7F-8BD0-2D36F23A1FF1}" type="pres">
      <dgm:prSet presAssocID="{BF768B6E-F8C9-460B-BC18-F5D0FE58E455}" presName="vertThree" presStyleCnt="0"/>
      <dgm:spPr/>
    </dgm:pt>
    <dgm:pt modelId="{5B6FAC48-A378-490B-AA72-1A14212FC0E8}" type="pres">
      <dgm:prSet presAssocID="{BF768B6E-F8C9-460B-BC18-F5D0FE58E455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841C74-7BFD-4145-840E-98DA728FBF80}" type="pres">
      <dgm:prSet presAssocID="{BF768B6E-F8C9-460B-BC18-F5D0FE58E455}" presName="horzThree" presStyleCnt="0"/>
      <dgm:spPr/>
    </dgm:pt>
  </dgm:ptLst>
  <dgm:cxnLst>
    <dgm:cxn modelId="{900013FD-D74F-4290-A0CE-ED1E317CBCE6}" srcId="{725F6CF5-D923-4E17-BAE3-751C8B7B982B}" destId="{7BD6B66B-FE88-45CB-9250-C74CB03CD194}" srcOrd="0" destOrd="0" parTransId="{47D5529A-2C59-4723-B614-F590C8B6E7DA}" sibTransId="{49B86FFB-532E-407B-A177-06C9B0D17AFC}"/>
    <dgm:cxn modelId="{57C7895F-435A-499D-ACB5-7B2EF4536D0B}" srcId="{26663E45-E8CC-415A-8312-F5AFA6BD9B35}" destId="{725F6CF5-D923-4E17-BAE3-751C8B7B982B}" srcOrd="0" destOrd="0" parTransId="{577C59FF-C1F6-4549-8F02-165C5496FB5D}" sibTransId="{FDFCC768-049D-4124-A52C-C4A10C959248}"/>
    <dgm:cxn modelId="{08994F19-91AA-4972-8BEE-5304ECFD6618}" srcId="{7BD6B66B-FE88-45CB-9250-C74CB03CD194}" destId="{B50ADFC6-765A-46CD-B30A-51B8973F206E}" srcOrd="0" destOrd="0" parTransId="{28C42818-5F8C-4FFC-B9C2-4E4C3979CCBF}" sibTransId="{AD9BB27C-C746-49F8-96E7-B3A0B5B2AF33}"/>
    <dgm:cxn modelId="{715E7C1A-7CA7-4815-A31D-9A1E1DC6F2C3}" srcId="{7BD6B66B-FE88-45CB-9250-C74CB03CD194}" destId="{0DEE7324-D039-4A82-987C-3BC6D379FBC4}" srcOrd="1" destOrd="0" parTransId="{BEEBE7D4-B2D3-44E4-81FC-902E4A4394BB}" sibTransId="{A413DF4E-A957-4F34-AC18-00457F8CE867}"/>
    <dgm:cxn modelId="{4B65E19F-0F7F-40AC-B52F-A17BF8337D87}" srcId="{9F947137-AC1C-4307-9CA6-D53821AFFE57}" destId="{BF768B6E-F8C9-460B-BC18-F5D0FE58E455}" srcOrd="0" destOrd="0" parTransId="{9CCD6F2B-5223-4C75-B405-3386A546AEA4}" sibTransId="{61270E4F-2FAC-47E7-9688-C23859DE4BA2}"/>
    <dgm:cxn modelId="{8853A144-A7DD-4BFD-A202-4766CE02CE55}" type="presOf" srcId="{7BD6B66B-FE88-45CB-9250-C74CB03CD194}" destId="{A02E41A5-6E46-4C3A-945E-66D65E210561}" srcOrd="0" destOrd="0" presId="urn:microsoft.com/office/officeart/2005/8/layout/hierarchy4"/>
    <dgm:cxn modelId="{A7479AE5-E104-4577-B28F-E17A10331B38}" type="presOf" srcId="{0DEE7324-D039-4A82-987C-3BC6D379FBC4}" destId="{F3521C28-FFF0-4F58-A508-EF133B0C02AC}" srcOrd="0" destOrd="0" presId="urn:microsoft.com/office/officeart/2005/8/layout/hierarchy4"/>
    <dgm:cxn modelId="{336CDAA5-6702-4DF0-A3F5-84D1CE7AC1AB}" type="presOf" srcId="{BF768B6E-F8C9-460B-BC18-F5D0FE58E455}" destId="{5B6FAC48-A378-490B-AA72-1A14212FC0E8}" srcOrd="0" destOrd="0" presId="urn:microsoft.com/office/officeart/2005/8/layout/hierarchy4"/>
    <dgm:cxn modelId="{A0B05BC0-00DD-4A2B-9ECC-CAE1DEAEDB59}" type="presOf" srcId="{B50ADFC6-765A-46CD-B30A-51B8973F206E}" destId="{6418166C-C245-40BA-B428-9DE531066B44}" srcOrd="0" destOrd="0" presId="urn:microsoft.com/office/officeart/2005/8/layout/hierarchy4"/>
    <dgm:cxn modelId="{5774C63B-DF80-4FF2-9013-720E2521D9D5}" type="presOf" srcId="{9F947137-AC1C-4307-9CA6-D53821AFFE57}" destId="{312EC636-A625-4215-BEA5-5A093CFAE11C}" srcOrd="0" destOrd="0" presId="urn:microsoft.com/office/officeart/2005/8/layout/hierarchy4"/>
    <dgm:cxn modelId="{001AA501-E343-43C3-ACD7-3FEF0004E2C8}" type="presOf" srcId="{725F6CF5-D923-4E17-BAE3-751C8B7B982B}" destId="{73988578-8268-402C-AAB7-ECB63D3B7B5B}" srcOrd="0" destOrd="0" presId="urn:microsoft.com/office/officeart/2005/8/layout/hierarchy4"/>
    <dgm:cxn modelId="{0E9177BF-6ABE-49B7-BD98-B388E216A8D2}" type="presOf" srcId="{26663E45-E8CC-415A-8312-F5AFA6BD9B35}" destId="{3F77062E-558B-406D-865C-C153564651B3}" srcOrd="0" destOrd="0" presId="urn:microsoft.com/office/officeart/2005/8/layout/hierarchy4"/>
    <dgm:cxn modelId="{C22FB609-DC6A-4A4C-9515-C55B536CBA4A}" srcId="{725F6CF5-D923-4E17-BAE3-751C8B7B982B}" destId="{9F947137-AC1C-4307-9CA6-D53821AFFE57}" srcOrd="1" destOrd="0" parTransId="{BE5DC9A3-9FE6-4C60-9B7B-234459762D8B}" sibTransId="{8B2E22ED-5912-4310-8A55-F78AE0021D59}"/>
    <dgm:cxn modelId="{0CB1945B-3513-4C5B-964A-9ABFCD36ABE4}" type="presParOf" srcId="{3F77062E-558B-406D-865C-C153564651B3}" destId="{B7BB9389-0EBA-4B67-AABD-CB0EA8BACFC3}" srcOrd="0" destOrd="0" presId="urn:microsoft.com/office/officeart/2005/8/layout/hierarchy4"/>
    <dgm:cxn modelId="{FEB43B60-9C4F-4CB1-AC90-497F1BE2E8E0}" type="presParOf" srcId="{B7BB9389-0EBA-4B67-AABD-CB0EA8BACFC3}" destId="{73988578-8268-402C-AAB7-ECB63D3B7B5B}" srcOrd="0" destOrd="0" presId="urn:microsoft.com/office/officeart/2005/8/layout/hierarchy4"/>
    <dgm:cxn modelId="{67276E46-55A3-4723-AFEC-5CEBA8060A93}" type="presParOf" srcId="{B7BB9389-0EBA-4B67-AABD-CB0EA8BACFC3}" destId="{3640DE8F-24AA-4B50-851F-1404E03BFEE6}" srcOrd="1" destOrd="0" presId="urn:microsoft.com/office/officeart/2005/8/layout/hierarchy4"/>
    <dgm:cxn modelId="{0E7751BF-2E08-4F4A-8CE0-B28778A2C20E}" type="presParOf" srcId="{B7BB9389-0EBA-4B67-AABD-CB0EA8BACFC3}" destId="{15C45443-46E6-4CD3-B6F8-801CA9FAEBD2}" srcOrd="2" destOrd="0" presId="urn:microsoft.com/office/officeart/2005/8/layout/hierarchy4"/>
    <dgm:cxn modelId="{1D83670A-783F-4503-92E5-3531268D5F40}" type="presParOf" srcId="{15C45443-46E6-4CD3-B6F8-801CA9FAEBD2}" destId="{A8DADA21-18F6-4A0A-A903-F08C0351C04C}" srcOrd="0" destOrd="0" presId="urn:microsoft.com/office/officeart/2005/8/layout/hierarchy4"/>
    <dgm:cxn modelId="{27CA4069-2273-4C60-8078-65FDE9FDD4AB}" type="presParOf" srcId="{A8DADA21-18F6-4A0A-A903-F08C0351C04C}" destId="{A02E41A5-6E46-4C3A-945E-66D65E210561}" srcOrd="0" destOrd="0" presId="urn:microsoft.com/office/officeart/2005/8/layout/hierarchy4"/>
    <dgm:cxn modelId="{A0890269-14FC-4EA6-A5F7-EAB031930691}" type="presParOf" srcId="{A8DADA21-18F6-4A0A-A903-F08C0351C04C}" destId="{7F18F873-05AE-43B8-A631-0F25C5FC8124}" srcOrd="1" destOrd="0" presId="urn:microsoft.com/office/officeart/2005/8/layout/hierarchy4"/>
    <dgm:cxn modelId="{C53D40F0-457A-46FA-A892-A230A2BFB7F9}" type="presParOf" srcId="{A8DADA21-18F6-4A0A-A903-F08C0351C04C}" destId="{3DD0012D-C921-4B56-ABC4-153C549C7789}" srcOrd="2" destOrd="0" presId="urn:microsoft.com/office/officeart/2005/8/layout/hierarchy4"/>
    <dgm:cxn modelId="{22F24F37-9669-4969-9455-B2838DC4EAE9}" type="presParOf" srcId="{3DD0012D-C921-4B56-ABC4-153C549C7789}" destId="{04D28219-AAFD-4E6A-A5FF-E1E68FD4C7E1}" srcOrd="0" destOrd="0" presId="urn:microsoft.com/office/officeart/2005/8/layout/hierarchy4"/>
    <dgm:cxn modelId="{98B629EC-E912-4A54-9A7C-781DEEE69C1A}" type="presParOf" srcId="{04D28219-AAFD-4E6A-A5FF-E1E68FD4C7E1}" destId="{6418166C-C245-40BA-B428-9DE531066B44}" srcOrd="0" destOrd="0" presId="urn:microsoft.com/office/officeart/2005/8/layout/hierarchy4"/>
    <dgm:cxn modelId="{89DCC07D-E09D-4DBC-BF35-1D339DCD74E7}" type="presParOf" srcId="{04D28219-AAFD-4E6A-A5FF-E1E68FD4C7E1}" destId="{2F624AA8-E534-44B0-8EAB-3E1A023F0D35}" srcOrd="1" destOrd="0" presId="urn:microsoft.com/office/officeart/2005/8/layout/hierarchy4"/>
    <dgm:cxn modelId="{9B555A0E-542A-4071-99C5-948DAE09A910}" type="presParOf" srcId="{3DD0012D-C921-4B56-ABC4-153C549C7789}" destId="{2E5D5A87-165A-4538-A329-D4005D7496AD}" srcOrd="1" destOrd="0" presId="urn:microsoft.com/office/officeart/2005/8/layout/hierarchy4"/>
    <dgm:cxn modelId="{A7F81228-68E3-4498-8158-2FB08C8BFF81}" type="presParOf" srcId="{3DD0012D-C921-4B56-ABC4-153C549C7789}" destId="{98BA7209-F299-4AAE-8184-BA775E57AB59}" srcOrd="2" destOrd="0" presId="urn:microsoft.com/office/officeart/2005/8/layout/hierarchy4"/>
    <dgm:cxn modelId="{AD42ED1F-14E5-45BC-9A1F-EC6B139C62C4}" type="presParOf" srcId="{98BA7209-F299-4AAE-8184-BA775E57AB59}" destId="{F3521C28-FFF0-4F58-A508-EF133B0C02AC}" srcOrd="0" destOrd="0" presId="urn:microsoft.com/office/officeart/2005/8/layout/hierarchy4"/>
    <dgm:cxn modelId="{CCE2CFC3-A6EA-46E3-A7EF-A5D6C05448DE}" type="presParOf" srcId="{98BA7209-F299-4AAE-8184-BA775E57AB59}" destId="{B2EB6B07-0A22-4FF6-8D8A-C79DFA18E3A5}" srcOrd="1" destOrd="0" presId="urn:microsoft.com/office/officeart/2005/8/layout/hierarchy4"/>
    <dgm:cxn modelId="{C97688CB-B43C-47E3-8DA2-667D66286642}" type="presParOf" srcId="{15C45443-46E6-4CD3-B6F8-801CA9FAEBD2}" destId="{90EF45C9-13C5-4410-BB06-3ADB07A28B66}" srcOrd="1" destOrd="0" presId="urn:microsoft.com/office/officeart/2005/8/layout/hierarchy4"/>
    <dgm:cxn modelId="{B4F6D3B4-69F2-4971-9C5A-55A45B0900FC}" type="presParOf" srcId="{15C45443-46E6-4CD3-B6F8-801CA9FAEBD2}" destId="{620D0BED-8D12-446A-B06A-38F3CE8789C0}" srcOrd="2" destOrd="0" presId="urn:microsoft.com/office/officeart/2005/8/layout/hierarchy4"/>
    <dgm:cxn modelId="{DC7A9FC4-6527-4B01-A85F-01D569230BC6}" type="presParOf" srcId="{620D0BED-8D12-446A-B06A-38F3CE8789C0}" destId="{312EC636-A625-4215-BEA5-5A093CFAE11C}" srcOrd="0" destOrd="0" presId="urn:microsoft.com/office/officeart/2005/8/layout/hierarchy4"/>
    <dgm:cxn modelId="{C1A0AC44-8F0F-4F06-AD42-186CB14B58AE}" type="presParOf" srcId="{620D0BED-8D12-446A-B06A-38F3CE8789C0}" destId="{8224F729-B2A4-4204-9D79-9EB550E3F856}" srcOrd="1" destOrd="0" presId="urn:microsoft.com/office/officeart/2005/8/layout/hierarchy4"/>
    <dgm:cxn modelId="{2598F75C-5850-480F-9E5D-B4BAE48D796F}" type="presParOf" srcId="{620D0BED-8D12-446A-B06A-38F3CE8789C0}" destId="{C187F880-3438-4226-9873-A85C6B5EA1B2}" srcOrd="2" destOrd="0" presId="urn:microsoft.com/office/officeart/2005/8/layout/hierarchy4"/>
    <dgm:cxn modelId="{FFAF478B-66DB-48A5-9BB5-C4EF0860EBD1}" type="presParOf" srcId="{C187F880-3438-4226-9873-A85C6B5EA1B2}" destId="{45ADC9AE-00B4-4D7F-8BD0-2D36F23A1FF1}" srcOrd="0" destOrd="0" presId="urn:microsoft.com/office/officeart/2005/8/layout/hierarchy4"/>
    <dgm:cxn modelId="{F6A6DA43-8C7B-42C7-8FDB-40C05F24042F}" type="presParOf" srcId="{45ADC9AE-00B4-4D7F-8BD0-2D36F23A1FF1}" destId="{5B6FAC48-A378-490B-AA72-1A14212FC0E8}" srcOrd="0" destOrd="0" presId="urn:microsoft.com/office/officeart/2005/8/layout/hierarchy4"/>
    <dgm:cxn modelId="{A1A68D56-D306-403D-9405-675D7C8118C9}" type="presParOf" srcId="{45ADC9AE-00B4-4D7F-8BD0-2D36F23A1FF1}" destId="{C5841C74-7BFD-4145-840E-98DA728FBF8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988578-8268-402C-AAB7-ECB63D3B7B5B}">
      <dsp:nvSpPr>
        <dsp:cNvPr id="0" name=""/>
        <dsp:cNvSpPr/>
      </dsp:nvSpPr>
      <dsp:spPr>
        <a:xfrm>
          <a:off x="699" y="87"/>
          <a:ext cx="6094601" cy="808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Раздели проверку знаний и компетентностей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699" y="87"/>
        <a:ext cx="6094601" cy="808009"/>
      </dsp:txXfrm>
    </dsp:sp>
    <dsp:sp modelId="{A02E41A5-6E46-4C3A-945E-66D65E210561}">
      <dsp:nvSpPr>
        <dsp:cNvPr id="0" name=""/>
        <dsp:cNvSpPr/>
      </dsp:nvSpPr>
      <dsp:spPr>
        <a:xfrm>
          <a:off x="0" y="922825"/>
          <a:ext cx="3981182" cy="1353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002060"/>
              </a:solidFill>
            </a:rPr>
            <a:t>Соотноси предписанную деятельность с инструментом оценивания</a:t>
          </a:r>
          <a:endParaRPr lang="ru-RU" sz="2100" kern="1200" dirty="0">
            <a:solidFill>
              <a:srgbClr val="002060"/>
            </a:solidFill>
          </a:endParaRPr>
        </a:p>
      </dsp:txBody>
      <dsp:txXfrm>
        <a:off x="0" y="922825"/>
        <a:ext cx="3981182" cy="1353155"/>
      </dsp:txXfrm>
    </dsp:sp>
    <dsp:sp modelId="{6418166C-C245-40BA-B428-9DE531066B44}">
      <dsp:nvSpPr>
        <dsp:cNvPr id="0" name=""/>
        <dsp:cNvSpPr/>
      </dsp:nvSpPr>
      <dsp:spPr>
        <a:xfrm>
          <a:off x="699" y="2406949"/>
          <a:ext cx="1949648" cy="1353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Моделируй в стимуле реальную ситуацию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699" y="2406949"/>
        <a:ext cx="1949648" cy="1353155"/>
      </dsp:txXfrm>
    </dsp:sp>
    <dsp:sp modelId="{F3521C28-FFF0-4F58-A508-EF133B0C02AC}">
      <dsp:nvSpPr>
        <dsp:cNvPr id="0" name=""/>
        <dsp:cNvSpPr/>
      </dsp:nvSpPr>
      <dsp:spPr>
        <a:xfrm>
          <a:off x="2032233" y="2406949"/>
          <a:ext cx="1949648" cy="1353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Точно указывай деятельность в задачной формулировке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2032233" y="2406949"/>
        <a:ext cx="1949648" cy="1353155"/>
      </dsp:txXfrm>
    </dsp:sp>
    <dsp:sp modelId="{312EC636-A625-4215-BEA5-5A093CFAE11C}">
      <dsp:nvSpPr>
        <dsp:cNvPr id="0" name=""/>
        <dsp:cNvSpPr/>
      </dsp:nvSpPr>
      <dsp:spPr>
        <a:xfrm>
          <a:off x="4146351" y="936104"/>
          <a:ext cx="1949648" cy="1353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002060"/>
              </a:solidFill>
            </a:rPr>
            <a:t>Включай источник информации в состав задания</a:t>
          </a:r>
          <a:endParaRPr lang="ru-RU" sz="2100" kern="1200" dirty="0">
            <a:solidFill>
              <a:srgbClr val="002060"/>
            </a:solidFill>
          </a:endParaRPr>
        </a:p>
      </dsp:txBody>
      <dsp:txXfrm>
        <a:off x="4146351" y="936104"/>
        <a:ext cx="1949648" cy="1353155"/>
      </dsp:txXfrm>
    </dsp:sp>
    <dsp:sp modelId="{5B6FAC48-A378-490B-AA72-1A14212FC0E8}">
      <dsp:nvSpPr>
        <dsp:cNvPr id="0" name=""/>
        <dsp:cNvSpPr/>
      </dsp:nvSpPr>
      <dsp:spPr>
        <a:xfrm>
          <a:off x="4145652" y="2406949"/>
          <a:ext cx="1949648" cy="1353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Используй личностное обращение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4145652" y="2406949"/>
        <a:ext cx="1949648" cy="1353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64EE0-5742-455C-9EB4-C45369287661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A5D46-3EBB-4422-A2FC-05AA69E89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A5D46-3EBB-4422-A2FC-05AA69E89D9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5E1-267A-49F2-99B0-4CC2B99C6DA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17E-8A4E-4D30-8A89-EEA7B6E2B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5E1-267A-49F2-99B0-4CC2B99C6DA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17E-8A4E-4D30-8A89-EEA7B6E2B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5E1-267A-49F2-99B0-4CC2B99C6DA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17E-8A4E-4D30-8A89-EEA7B6E2B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5E1-267A-49F2-99B0-4CC2B99C6DA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17E-8A4E-4D30-8A89-EEA7B6E2B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5E1-267A-49F2-99B0-4CC2B99C6DA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E8817E-8A4E-4D30-8A89-EEA7B6E2B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5E1-267A-49F2-99B0-4CC2B99C6DA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17E-8A4E-4D30-8A89-EEA7B6E2B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5E1-267A-49F2-99B0-4CC2B99C6DA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17E-8A4E-4D30-8A89-EEA7B6E2B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5E1-267A-49F2-99B0-4CC2B99C6DA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17E-8A4E-4D30-8A89-EEA7B6E2B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5E1-267A-49F2-99B0-4CC2B99C6DA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17E-8A4E-4D30-8A89-EEA7B6E2B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5E1-267A-49F2-99B0-4CC2B99C6DA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17E-8A4E-4D30-8A89-EEA7B6E2B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E5E1-267A-49F2-99B0-4CC2B99C6DA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17E-8A4E-4D30-8A89-EEA7B6E2B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B1E5E1-267A-49F2-99B0-4CC2B99C6DA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E8817E-8A4E-4D30-8A89-EEA7B6E2B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hared.ru/theme/prezentatsiya-na-temu-obschestvoznanie/9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lub-drug.ru/blog/smajliki/kartinki-shkola-animacii-knigi-shkolnye.html" TargetMode="External"/><Relationship Id="rId5" Type="http://schemas.openxmlformats.org/officeDocument/2006/relationships/hyperlink" Target="http://www.zavuch.info/methodlib/166/" TargetMode="External"/><Relationship Id="rId4" Type="http://schemas.openxmlformats.org/officeDocument/2006/relationships/hyperlink" Target="http://www.fipi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solidFill>
                  <a:srgbClr val="F2DCB4"/>
                </a:solidFill>
              </a:rPr>
              <a:t>Компетентностно-ориентированные</a:t>
            </a:r>
            <a:r>
              <a:rPr lang="ru-RU" sz="3200" dirty="0" smtClean="0">
                <a:solidFill>
                  <a:srgbClr val="F2DCB4"/>
                </a:solidFill>
              </a:rPr>
              <a:t> задания на уроках обществознания</a:t>
            </a:r>
            <a:endParaRPr lang="ru-RU" sz="3200" dirty="0">
              <a:solidFill>
                <a:srgbClr val="F2DCB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08823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Милованова Т.П.учитель истории МБОУ СОШ № 10 г. Новоалтайска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8640"/>
            <a:ext cx="655272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>
              <a:solidFill>
                <a:srgbClr val="F6D594"/>
              </a:solidFill>
              <a:latin typeface="+mj-lt"/>
            </a:endParaRPr>
          </a:p>
          <a:p>
            <a:r>
              <a:rPr lang="ru-RU" sz="3200" dirty="0" smtClean="0">
                <a:solidFill>
                  <a:srgbClr val="F6D594"/>
                </a:solidFill>
                <a:latin typeface="+mj-lt"/>
              </a:rPr>
              <a:t>В задачной формулировке :</a:t>
            </a:r>
          </a:p>
          <a:p>
            <a:endParaRPr lang="ru-RU" sz="3200" dirty="0" smtClean="0">
              <a:solidFill>
                <a:srgbClr val="F6D594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 Точно указать деятельность, которую следует осуществить,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 Использовать личностное обращение.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 Задачная формулировка должна   соотноситься с </a:t>
            </a:r>
            <a:r>
              <a:rPr lang="ru-RU" sz="2800" dirty="0" smtClean="0">
                <a:solidFill>
                  <a:srgbClr val="F6D594"/>
                </a:solidFill>
              </a:rPr>
              <a:t>инструментом </a:t>
            </a:r>
            <a:r>
              <a:rPr lang="ru-RU" sz="2800" dirty="0" smtClean="0">
                <a:solidFill>
                  <a:srgbClr val="F6D594"/>
                </a:solidFill>
                <a:latin typeface="+mj-lt"/>
              </a:rPr>
              <a:t>оценивания. </a:t>
            </a:r>
          </a:p>
          <a:p>
            <a:pPr>
              <a:buFont typeface="Wingdings" pitchFamily="2" charset="2"/>
              <a:buChar char="§"/>
            </a:pP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24578" name="Picture 2" descr="http://im0-tub-ru.yandex.net/i?id=249946491-6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581128"/>
            <a:ext cx="2708640" cy="1944000"/>
          </a:xfrm>
          <a:prstGeom prst="rect">
            <a:avLst/>
          </a:prstGeom>
          <a:noFill/>
        </p:spPr>
      </p:pic>
      <p:pic>
        <p:nvPicPr>
          <p:cNvPr id="24580" name="Picture 4" descr="http://im8-tub-ru.yandex.net/i?id=372123832-2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653136"/>
            <a:ext cx="2758080" cy="18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8DEAE"/>
                </a:solidFill>
              </a:rPr>
              <a:t>Источник информации и инструмент оценивания</a:t>
            </a:r>
            <a:endParaRPr lang="ru-RU" sz="3200" dirty="0">
              <a:solidFill>
                <a:srgbClr val="F8DEAE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0916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Источник информации должен быть включён в состав задания. На одном источнике можно формулировать несколько заданий.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Инструмент оценивания должен быть подобран в соответствии с типом задания.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Инструмент оценивания должен проверять всё, что предписано выполнить в</a:t>
            </a:r>
          </a:p>
          <a:p>
            <a:pPr>
              <a:buNone/>
            </a:pPr>
            <a:r>
              <a:rPr lang="ru-RU" smtClean="0">
                <a:solidFill>
                  <a:srgbClr val="002060"/>
                </a:solidFill>
              </a:rPr>
              <a:t>     </a:t>
            </a:r>
            <a:r>
              <a:rPr lang="ru-RU" dirty="0" smtClean="0">
                <a:solidFill>
                  <a:srgbClr val="002060"/>
                </a:solidFill>
              </a:rPr>
              <a:t>задачной формулировке.</a:t>
            </a:r>
          </a:p>
          <a:p>
            <a:endParaRPr lang="ru-RU" dirty="0"/>
          </a:p>
        </p:txBody>
      </p:sp>
      <p:pic>
        <p:nvPicPr>
          <p:cNvPr id="23556" name="Picture 4" descr="http://im3-tub-ru.yandex.net/i?id=238657152-4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581128"/>
            <a:ext cx="2400000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 тестовым заданиям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32048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Если тестовое задание предполагает компьютерную проверку, то наиболее подходящие типы заданий: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задание с выбором одного или нескольких вариантов ответа;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задание, предполагающее ответ «</a:t>
            </a:r>
            <a:r>
              <a:rPr lang="ru-RU" dirty="0" err="1" smtClean="0">
                <a:solidFill>
                  <a:srgbClr val="002060"/>
                </a:solidFill>
              </a:rPr>
              <a:t>да\нет</a:t>
            </a:r>
            <a:r>
              <a:rPr lang="ru-RU" dirty="0" smtClean="0">
                <a:solidFill>
                  <a:srgbClr val="002060"/>
                </a:solidFill>
              </a:rPr>
              <a:t>»;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задание с кратким открытым ответом (однозначным);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установление последовательности 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шагов  (объектов);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установление соответствия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между элементами множеств.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2530" name="Picture 2" descr="http://im2-tub-ru.yandex.net/i?id=314609178-5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005064"/>
            <a:ext cx="1627200" cy="21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619672" y="1700808"/>
          <a:ext cx="6096000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Правила  для  учителя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76672"/>
            <a:ext cx="64087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rgbClr val="F6D594"/>
                </a:solidFill>
                <a:latin typeface="+mj-lt"/>
              </a:rPr>
              <a:t>«</a:t>
            </a:r>
            <a:r>
              <a:rPr lang="ru-RU" sz="4000" i="1" u="sng" dirty="0" smtClean="0">
                <a:solidFill>
                  <a:srgbClr val="F6D594"/>
                </a:solidFill>
                <a:latin typeface="+mj-lt"/>
              </a:rPr>
              <a:t>Научиться</a:t>
            </a:r>
            <a:r>
              <a:rPr lang="ru-RU" sz="4000" i="1" dirty="0" smtClean="0">
                <a:solidFill>
                  <a:srgbClr val="F6D594"/>
                </a:solidFill>
                <a:latin typeface="+mj-lt"/>
              </a:rPr>
              <a:t> познавать, </a:t>
            </a:r>
            <a:r>
              <a:rPr lang="ru-RU" sz="4000" i="1" u="sng" dirty="0" smtClean="0">
                <a:solidFill>
                  <a:srgbClr val="F6D594"/>
                </a:solidFill>
                <a:latin typeface="+mj-lt"/>
              </a:rPr>
              <a:t>научиться</a:t>
            </a:r>
            <a:r>
              <a:rPr lang="ru-RU" sz="4000" i="1" dirty="0" smtClean="0">
                <a:solidFill>
                  <a:srgbClr val="F6D594"/>
                </a:solidFill>
                <a:latin typeface="+mj-lt"/>
              </a:rPr>
              <a:t> жить вместе, </a:t>
            </a:r>
            <a:r>
              <a:rPr lang="ru-RU" sz="4000" i="1" u="sng" dirty="0" smtClean="0">
                <a:solidFill>
                  <a:srgbClr val="F6D594"/>
                </a:solidFill>
                <a:latin typeface="+mj-lt"/>
              </a:rPr>
              <a:t>научиться</a:t>
            </a:r>
            <a:r>
              <a:rPr lang="ru-RU" sz="4000" i="1" dirty="0" smtClean="0">
                <a:solidFill>
                  <a:srgbClr val="F6D594"/>
                </a:solidFill>
                <a:latin typeface="+mj-lt"/>
              </a:rPr>
              <a:t> делать, </a:t>
            </a:r>
            <a:r>
              <a:rPr lang="ru-RU" sz="4000" i="1" u="sng" dirty="0" smtClean="0">
                <a:solidFill>
                  <a:srgbClr val="F6D594"/>
                </a:solidFill>
                <a:latin typeface="+mj-lt"/>
              </a:rPr>
              <a:t>научиться</a:t>
            </a:r>
            <a:r>
              <a:rPr lang="ru-RU" sz="4000" i="1" dirty="0" smtClean="0">
                <a:solidFill>
                  <a:srgbClr val="F6D594"/>
                </a:solidFill>
                <a:latin typeface="+mj-lt"/>
              </a:rPr>
              <a:t> быть»</a:t>
            </a:r>
            <a:r>
              <a:rPr lang="ru-RU" sz="4000" dirty="0" smtClean="0">
                <a:solidFill>
                  <a:srgbClr val="F6D594"/>
                </a:solidFill>
                <a:latin typeface="+mj-lt"/>
              </a:rPr>
              <a:t>. </a:t>
            </a:r>
            <a:br>
              <a:rPr lang="ru-RU" sz="4000" dirty="0" smtClean="0">
                <a:solidFill>
                  <a:srgbClr val="F6D594"/>
                </a:solidFill>
                <a:latin typeface="+mj-lt"/>
              </a:rPr>
            </a:br>
            <a:r>
              <a:rPr lang="ru-RU" sz="4000" dirty="0" smtClean="0">
                <a:solidFill>
                  <a:srgbClr val="F6D594"/>
                </a:solidFill>
                <a:latin typeface="+mj-lt"/>
              </a:rPr>
              <a:t/>
            </a:r>
            <a:br>
              <a:rPr lang="ru-RU" sz="4000" dirty="0" smtClean="0">
                <a:solidFill>
                  <a:srgbClr val="F6D594"/>
                </a:solidFill>
                <a:latin typeface="+mj-lt"/>
              </a:rPr>
            </a:br>
            <a:r>
              <a:rPr lang="ru-RU" sz="4000" dirty="0" smtClean="0">
                <a:solidFill>
                  <a:srgbClr val="F6D594"/>
                </a:solidFill>
                <a:latin typeface="+mj-lt"/>
              </a:rPr>
              <a:t>                   Жак </a:t>
            </a:r>
            <a:r>
              <a:rPr lang="ru-RU" sz="4000" dirty="0" err="1" smtClean="0">
                <a:solidFill>
                  <a:srgbClr val="F6D594"/>
                </a:solidFill>
                <a:latin typeface="+mj-lt"/>
              </a:rPr>
              <a:t>Делор</a:t>
            </a:r>
            <a:endParaRPr lang="ru-RU" sz="4000" dirty="0">
              <a:solidFill>
                <a:srgbClr val="F6D594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Источники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u="sng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http://www.myshared.ru/theme/prezentatsiya-na-temu-obschestvoznanie/9/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en-US" sz="2000" dirty="0" smtClean="0">
                <a:hlinkClick r:id="rId4"/>
              </a:rPr>
              <a:t>http://www.fipi.ru/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Котова О.А. Об основных подходах к разработке инструментария для организации экспертизы качества подготовки выпускников при проведении государственной аккредитации образовательных учреждений.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</a:p>
          <a:p>
            <a:r>
              <a:rPr lang="en-US" sz="2000" dirty="0" smtClean="0">
                <a:hlinkClick r:id="rId5"/>
              </a:rPr>
              <a:t>http://www.zavuch.info/methodlib/166/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Методические рекомендации "Алгоритм работы с заданиями типа А по обществознанию«</a:t>
            </a:r>
          </a:p>
          <a:p>
            <a:r>
              <a:rPr lang="en-US" sz="2000" dirty="0" smtClean="0">
                <a:hlinkClick r:id="rId5"/>
              </a:rPr>
              <a:t>http://www.zavuch.info/methodlib/166/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Методические рекомендации "Алгоритм работы с заданием В5 по обществознанию"</a:t>
            </a:r>
          </a:p>
          <a:p>
            <a:r>
              <a:rPr lang="en-US" sz="2000" dirty="0" smtClean="0">
                <a:hlinkClick r:id="rId5"/>
              </a:rPr>
              <a:t>http://www.zavuch.info/methodlib/166/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Методические рекомендации "Алгоритм работы с заданием С8 по обществознанию"</a:t>
            </a:r>
          </a:p>
          <a:p>
            <a:r>
              <a:rPr lang="en-US" sz="2400" dirty="0" smtClean="0">
                <a:hlinkClick r:id="rId5"/>
              </a:rPr>
              <a:t>http://www.zavuch.info/methodlib/166/ </a:t>
            </a:r>
            <a:r>
              <a:rPr lang="ru-RU" sz="2400" dirty="0" smtClean="0"/>
              <a:t> 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Гаврилова М.Ю. Составление плана развернутого ответе в ЕГЭ по обществознанию</a:t>
            </a:r>
          </a:p>
          <a:p>
            <a:r>
              <a:rPr lang="en-US" sz="2000" dirty="0" smtClean="0">
                <a:hlinkClick r:id="rId6"/>
              </a:rPr>
              <a:t>http</a:t>
            </a:r>
            <a:r>
              <a:rPr lang="en-US" sz="2000" dirty="0" smtClean="0">
                <a:hlinkClick r:id="rId6"/>
              </a:rPr>
              <a:t>://</a:t>
            </a:r>
            <a:r>
              <a:rPr lang="en-US" sz="2000" dirty="0" smtClean="0">
                <a:hlinkClick r:id="rId6"/>
              </a:rPr>
              <a:t>klub-drug.ru/blog/smajliki/kartinki-shkola-animacii-knigi-shkolnye.html</a:t>
            </a:r>
            <a:r>
              <a:rPr lang="ru-RU" sz="2000" dirty="0" smtClean="0"/>
              <a:t> 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картинки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3EBB3"/>
                </a:solidFill>
              </a:rPr>
              <a:t>Компетентностный</a:t>
            </a:r>
            <a:r>
              <a:rPr lang="ru-RU" dirty="0" smtClean="0">
                <a:solidFill>
                  <a:srgbClr val="F3EBB3"/>
                </a:solidFill>
              </a:rPr>
              <a:t> подход</a:t>
            </a:r>
            <a:endParaRPr lang="ru-RU" dirty="0">
              <a:solidFill>
                <a:srgbClr val="F3EBB3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Это подход, акцентирующий внимание на результате образования, в качестве результата рассматривается не усвоение суммы информации, а способность человека самостоятельно действовать в различных проблемных ситуациях, применяя знания и порождая новые.</a:t>
            </a:r>
          </a:p>
          <a:p>
            <a:endParaRPr lang="ru-RU" dirty="0"/>
          </a:p>
        </p:txBody>
      </p:sp>
      <p:pic>
        <p:nvPicPr>
          <p:cNvPr id="3074" name="Picture 2" descr="http://klub-drug.ru/wp-content/uploads/2011/04/%D0%BA%D0%B0%D1%80%D1%82%D0%B8%D0%BD%D0%BA%D0%B8-%D0%BA%D0%BD%D0%B8%D0%B3-1-150x1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509120"/>
            <a:ext cx="2016000" cy="2016000"/>
          </a:xfrm>
          <a:prstGeom prst="rect">
            <a:avLst/>
          </a:prstGeom>
          <a:noFill/>
        </p:spPr>
      </p:pic>
      <p:pic>
        <p:nvPicPr>
          <p:cNvPr id="3078" name="Picture 6" descr="http://klub-drug.ru/wp-content/uploads/2011/04/4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581128"/>
            <a:ext cx="1981651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3EBB3"/>
                </a:solidFill>
              </a:rPr>
              <a:t>Приоритетное направление </a:t>
            </a:r>
            <a:r>
              <a:rPr lang="ru-RU" dirty="0" err="1" smtClean="0">
                <a:solidFill>
                  <a:srgbClr val="F3EBB3"/>
                </a:solidFill>
              </a:rPr>
              <a:t>компетентностного</a:t>
            </a:r>
            <a:r>
              <a:rPr lang="ru-RU" dirty="0" smtClean="0">
                <a:solidFill>
                  <a:srgbClr val="F3EBB3"/>
                </a:solidFill>
              </a:rPr>
              <a:t> подхода:</a:t>
            </a:r>
            <a:endParaRPr lang="ru-RU" dirty="0">
              <a:solidFill>
                <a:srgbClr val="F3EBB3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Формирование в процессе освоения программных знаний комплекса </a:t>
            </a:r>
            <a:r>
              <a:rPr lang="ru-RU" sz="3200" dirty="0" err="1" smtClean="0">
                <a:solidFill>
                  <a:srgbClr val="002060"/>
                </a:solidFill>
              </a:rPr>
              <a:t>надпредметных</a:t>
            </a:r>
            <a:r>
              <a:rPr lang="ru-RU" sz="3200" dirty="0" smtClean="0">
                <a:solidFill>
                  <a:srgbClr val="002060"/>
                </a:solidFill>
              </a:rPr>
              <a:t>, универсальных, </a:t>
            </a:r>
            <a:r>
              <a:rPr lang="ru-RU" sz="3200" dirty="0" err="1" smtClean="0">
                <a:solidFill>
                  <a:srgbClr val="002060"/>
                </a:solidFill>
              </a:rPr>
              <a:t>общеучебных</a:t>
            </a:r>
            <a:r>
              <a:rPr lang="ru-RU" sz="3200" dirty="0" smtClean="0">
                <a:solidFill>
                  <a:srgbClr val="002060"/>
                </a:solidFill>
              </a:rPr>
              <a:t> умений, различных видов деятельности и развития.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://im8-tub-ru.yandex.net/i?id=393565609-6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149080"/>
            <a:ext cx="1224000" cy="2160000"/>
          </a:xfrm>
          <a:prstGeom prst="rect">
            <a:avLst/>
          </a:prstGeom>
          <a:noFill/>
        </p:spPr>
      </p:pic>
      <p:pic>
        <p:nvPicPr>
          <p:cNvPr id="5" name="Picture 4" descr="http://im6-tub-ru.yandex.net/i?id=90623704-3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509120"/>
            <a:ext cx="1980000" cy="1980000"/>
          </a:xfrm>
          <a:prstGeom prst="rect">
            <a:avLst/>
          </a:prstGeom>
          <a:noFill/>
        </p:spPr>
      </p:pic>
      <p:pic>
        <p:nvPicPr>
          <p:cNvPr id="6" name="Picture 6" descr="http://im7-tub-ru.yandex.net/i?id=108286504-1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365104"/>
            <a:ext cx="1615680" cy="183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404664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F3EBB3"/>
                </a:solidFill>
                <a:latin typeface="+mj-lt"/>
                <a:cs typeface="Lucida Sans Unicode" pitchFamily="34" charset="0"/>
              </a:rPr>
              <a:t>Компетенция формируется от цели  до результата  в деятельности, в деятельности она и проявляется.</a:t>
            </a:r>
            <a:endParaRPr lang="ru-RU" sz="3200" dirty="0">
              <a:solidFill>
                <a:srgbClr val="F3EBB3"/>
              </a:solidFill>
              <a:latin typeface="+mj-lt"/>
              <a:cs typeface="Lucida Sans Unicode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03648" y="1988840"/>
          <a:ext cx="6264275" cy="4008437"/>
        </p:xfrm>
        <a:graphic>
          <a:graphicData uri="http://schemas.openxmlformats.org/presentationml/2006/ole">
            <p:oleObj spid="_x0000_s1026" r:id="rId3" imgW="3087624" imgH="192176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3EBB3"/>
                </a:solidFill>
              </a:rPr>
              <a:t>Две основы </a:t>
            </a:r>
            <a:r>
              <a:rPr lang="ru-RU" sz="3600" dirty="0" err="1" smtClean="0">
                <a:solidFill>
                  <a:srgbClr val="F3EBB3"/>
                </a:solidFill>
              </a:rPr>
              <a:t>компетентностно-ориентированного</a:t>
            </a:r>
            <a:r>
              <a:rPr lang="ru-RU" sz="3600" dirty="0" smtClean="0">
                <a:solidFill>
                  <a:srgbClr val="F3EBB3"/>
                </a:solidFill>
              </a:rPr>
              <a:t> подхода в обучении</a:t>
            </a:r>
            <a:endParaRPr lang="ru-RU" sz="3600" dirty="0">
              <a:solidFill>
                <a:srgbClr val="F3EBB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2204864"/>
            <a:ext cx="63184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8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I. </a:t>
            </a:r>
            <a:r>
              <a:rPr lang="ru-RU" sz="2800" dirty="0" err="1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Компетентностно-ориентированные</a:t>
            </a:r>
            <a:r>
              <a:rPr lang="ru-RU" sz="28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 задания (</a:t>
            </a:r>
            <a:r>
              <a:rPr lang="ru-RU" sz="2800" dirty="0" err="1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КОЗы</a:t>
            </a:r>
            <a:r>
              <a:rPr lang="ru-RU" sz="28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II.</a:t>
            </a:r>
            <a:r>
              <a:rPr lang="ru-RU" sz="28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 Современные образовательные технологии</a:t>
            </a:r>
            <a:endParaRPr lang="ru-RU" sz="2800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9704" name="Picture 8" descr="http://im4-tub-ru.yandex.net/i?id=21000646-4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221088"/>
            <a:ext cx="4190448" cy="208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</a:t>
            </a:r>
            <a:r>
              <a:rPr lang="ru-RU" dirty="0" err="1" smtClean="0"/>
              <a:t>компетентностно-ориентированных</a:t>
            </a:r>
            <a:r>
              <a:rPr lang="ru-RU" dirty="0" smtClean="0"/>
              <a:t> заданий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916832"/>
            <a:ext cx="5670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/>
            <a:r>
              <a:rPr lang="ru-RU" sz="32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Организация </a:t>
            </a:r>
            <a:r>
              <a:rPr lang="ru-RU" sz="2800" u="sng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деятельности обучающегося</a:t>
            </a:r>
            <a:r>
              <a:rPr lang="ru-RU" sz="28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, а не воспроизведение им информации или </a:t>
            </a:r>
          </a:p>
          <a:p>
            <a:pPr marL="365125" indent="-255588"/>
            <a:r>
              <a:rPr lang="ru-RU" sz="28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   отдельных действий</a:t>
            </a:r>
            <a:endParaRPr lang="ru-RU" sz="2800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8674" name="Picture 2" descr="http://im8-tub-ru.yandex.net/i?id=233121876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933056"/>
            <a:ext cx="2252880" cy="226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0" dirty="0" smtClean="0"/>
              <a:t>Система </a:t>
            </a:r>
            <a:r>
              <a:rPr lang="ru-RU" sz="3600" b="0" dirty="0" err="1" smtClean="0"/>
              <a:t>компетентностно-ориентированных</a:t>
            </a:r>
            <a:r>
              <a:rPr lang="ru-RU" sz="3600" b="0" dirty="0" smtClean="0"/>
              <a:t> заданий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980728"/>
            <a:ext cx="68407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/>
            <a:r>
              <a:rPr lang="ru-RU" sz="28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</a:p>
          <a:p>
            <a:pPr marL="365125" indent="-255588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работа с </a:t>
            </a:r>
            <a:r>
              <a:rPr lang="ru-RU" sz="2800" dirty="0" err="1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документами,текстами</a:t>
            </a:r>
            <a:endParaRPr lang="ru-RU" sz="2800" dirty="0" smtClean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365125" indent="-255588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задания на анализ и синтез фактического и теоретического материала</a:t>
            </a:r>
          </a:p>
          <a:p>
            <a:pPr marL="365125" indent="-255588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поисковые задания</a:t>
            </a:r>
          </a:p>
          <a:p>
            <a:pPr marL="365125" indent="-255588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задания на соответствия</a:t>
            </a:r>
          </a:p>
          <a:p>
            <a:pPr marL="365125" indent="-255588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задания по сбору информации</a:t>
            </a:r>
          </a:p>
          <a:p>
            <a:pPr marL="365125" indent="-255588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задания в смысловом </a:t>
            </a:r>
            <a:r>
              <a:rPr lang="ru-RU" sz="28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прогнозировании и др.</a:t>
            </a:r>
            <a:endParaRPr lang="ru-RU" sz="2800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7650" name="Picture 2" descr="http://www.figurnova.ru/pics/0000097474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221088"/>
            <a:ext cx="1461341" cy="226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Структура </a:t>
            </a:r>
            <a:r>
              <a:rPr lang="ru-RU" sz="4400" dirty="0" err="1" smtClean="0"/>
              <a:t>компетентностно-ориентированного</a:t>
            </a:r>
            <a:r>
              <a:rPr lang="ru-RU" sz="4400" dirty="0" smtClean="0"/>
              <a:t> задания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556792"/>
            <a:ext cx="58143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стимул,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задачная формулировка,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источник информации,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бланк для выполнения задания,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инструмент проверки.</a:t>
            </a:r>
            <a:endParaRPr lang="ru-RU" sz="3200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6626" name="Picture 2" descr="http://noginsk.ucoz.com/_bd/11/283320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005064"/>
            <a:ext cx="2633307" cy="25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>Рекомендации  по  разработке  </a:t>
            </a:r>
            <a:r>
              <a:rPr lang="ru-RU" sz="3600" i="1" dirty="0" err="1" smtClean="0"/>
              <a:t>компетентностно-ориентированных</a:t>
            </a:r>
            <a:r>
              <a:rPr lang="ru-RU" sz="3600" i="1" dirty="0" smtClean="0"/>
              <a:t> заданий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Определить, что именно проверяется данным заданием: знания или компетентности 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Задание должно быть ориентировано на проверку конкретного знания или конкретной компетентности.</a:t>
            </a:r>
            <a:r>
              <a:rPr lang="ru-RU" b="1" dirty="0" smtClean="0"/>
              <a:t>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Компетентностно-ориентированное задание начинается со стимула. Стимул моделирует практическую реальную ситуацию.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387</TotalTime>
  <Words>399</Words>
  <Application>Microsoft Office PowerPoint</Application>
  <PresentationFormat>Экран (4:3)</PresentationFormat>
  <Paragraphs>68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Компетентностно-ориентированные задания на уроках обществознания</vt:lpstr>
      <vt:lpstr>Компетентностный подход</vt:lpstr>
      <vt:lpstr>Приоритетное направление компетентностного подхода:</vt:lpstr>
      <vt:lpstr>Слайд 4</vt:lpstr>
      <vt:lpstr>Две основы компетентностно-ориентированного подхода в обучении</vt:lpstr>
      <vt:lpstr>Цель компетентностно-ориентированных заданий</vt:lpstr>
      <vt:lpstr>Система компетентностно-ориентированных заданий</vt:lpstr>
      <vt:lpstr>Структура компетентностно-ориентированного задания</vt:lpstr>
      <vt:lpstr>Рекомендации  по  разработке  компетентностно-ориентированных заданий </vt:lpstr>
      <vt:lpstr>Слайд 10</vt:lpstr>
      <vt:lpstr>Источник информации и инструмент оценивания</vt:lpstr>
      <vt:lpstr>К тестовым заданиям</vt:lpstr>
      <vt:lpstr>Правила  для  учителя</vt:lpstr>
      <vt:lpstr>Слайд 14</vt:lpstr>
      <vt:lpstr>Источники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32</cp:revision>
  <dcterms:created xsi:type="dcterms:W3CDTF">2013-01-07T19:28:41Z</dcterms:created>
  <dcterms:modified xsi:type="dcterms:W3CDTF">2013-01-09T22:54:31Z</dcterms:modified>
</cp:coreProperties>
</file>