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30"/>
  </p:handoutMasterIdLst>
  <p:sldIdLst>
    <p:sldId id="361" r:id="rId2"/>
    <p:sldId id="260" r:id="rId3"/>
    <p:sldId id="296" r:id="rId4"/>
    <p:sldId id="332" r:id="rId5"/>
    <p:sldId id="321" r:id="rId6"/>
    <p:sldId id="311" r:id="rId7"/>
    <p:sldId id="334" r:id="rId8"/>
    <p:sldId id="333" r:id="rId9"/>
    <p:sldId id="312" r:id="rId10"/>
    <p:sldId id="313" r:id="rId11"/>
    <p:sldId id="335" r:id="rId12"/>
    <p:sldId id="314" r:id="rId13"/>
    <p:sldId id="326" r:id="rId14"/>
    <p:sldId id="325" r:id="rId15"/>
    <p:sldId id="322" r:id="rId16"/>
    <p:sldId id="364" r:id="rId17"/>
    <p:sldId id="365" r:id="rId18"/>
    <p:sldId id="362" r:id="rId19"/>
    <p:sldId id="256" r:id="rId20"/>
    <p:sldId id="323" r:id="rId21"/>
    <p:sldId id="329" r:id="rId22"/>
    <p:sldId id="327" r:id="rId23"/>
    <p:sldId id="330" r:id="rId24"/>
    <p:sldId id="328" r:id="rId25"/>
    <p:sldId id="350" r:id="rId26"/>
    <p:sldId id="352" r:id="rId27"/>
    <p:sldId id="363" r:id="rId28"/>
    <p:sldId id="36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16F"/>
    <a:srgbClr val="CDD9FF"/>
    <a:srgbClr val="7596FF"/>
    <a:srgbClr val="C9FCA2"/>
    <a:srgbClr val="FFFFB9"/>
    <a:srgbClr val="FFBDBD"/>
    <a:srgbClr val="FFCDCD"/>
    <a:srgbClr val="FF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>
      <p:cViewPr>
        <p:scale>
          <a:sx n="50" d="100"/>
          <a:sy n="50" d="100"/>
        </p:scale>
        <p:origin x="-111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D5316AF-1024-4136-993C-86AA759D66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AB228F-6FF4-4BA9-9DBD-8FEA525E2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52ED5-E0E4-408C-8118-AAC0F5FC0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346A6-27B3-4F54-9776-D10D743E8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80A211-B37C-46FD-989D-C3C321B2B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42D24-858A-4AF7-B113-39EC69C01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3B6B0-12A2-4EA7-85E6-8EBB2DE62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818C-EABC-40AB-97B5-F050D288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2CE4A-8056-442D-A604-7CEA472C2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4DB45-9574-4ECC-BB5F-E74E2B802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DFFC2-0DE8-4245-8EA7-708B0C94B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88D68-25D6-4743-A7B3-07E68067F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AA26E-1BD2-47D4-8CE4-B873A335D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970CFF-3542-4D82-9A26-20262AA81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90;&#1082;&#1088;&#1099;&#1090;&#1099;&#1077;%20&#1091;&#1088;&#1086;&#1082;&#1080;\&#1059;&#1088;&#1086;&#1082;%20&#1043;&#1077;&#1088;&#1072;&#1083;&#1100;&#1076;&#1080;&#1082;&#1072;1\chaikovski30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90;&#1082;&#1088;&#1099;&#1090;&#1099;&#1077;%20&#1091;&#1088;&#1086;&#1082;&#1080;\&#1059;&#1088;&#1086;&#1082;%20&#1043;&#1077;&#1088;&#1072;&#1083;&#1100;&#1076;&#1080;&#1082;&#1072;1\083a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90;&#1082;&#1088;&#1099;&#1090;&#1099;&#1077;%20&#1091;&#1088;&#1086;&#1082;&#1080;\&#1059;&#1088;&#1086;&#1082;%20&#1043;&#1077;&#1088;&#1072;&#1083;&#1100;&#1076;&#1080;&#1082;&#1072;1\prokofiev014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4;&#1090;&#1082;&#1088;&#1099;&#1090;&#1099;&#1077;%20&#1091;&#1088;&#1086;&#1082;&#1080;\&#1059;&#1088;&#1086;&#1082;%20&#1043;&#1077;&#1088;&#1072;&#1083;&#1100;&#1076;&#1080;&#1082;&#1072;1\Tchaik-1_Richter_1p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right_bg[1]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39" name="Picture 3" descr="coa1882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132138" y="692150"/>
            <a:ext cx="1185862" cy="1296988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rusgerb3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515938" y="549275"/>
            <a:ext cx="1800225" cy="21605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1" name="Picture 5" descr="ussr"/>
          <p:cNvPicPr>
            <a:picLocks noChangeAspect="1" noChangeArrowheads="1"/>
          </p:cNvPicPr>
          <p:nvPr/>
        </p:nvPicPr>
        <p:blipFill>
          <a:blip r:embed="rId6" cstate="print">
            <a:lum bright="6000" contrast="18000"/>
          </a:blip>
          <a:srcRect/>
          <a:stretch>
            <a:fillRect/>
          </a:stretch>
        </p:blipFill>
        <p:spPr bwMode="auto">
          <a:xfrm>
            <a:off x="5364163" y="260350"/>
            <a:ext cx="1255712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 rot="-1018394">
            <a:off x="904875" y="1982788"/>
            <a:ext cx="8237538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Государственная символика.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</p:spPr>
      </p:pic>
      <p:pic>
        <p:nvPicPr>
          <p:cNvPr id="116744" name="Picture 8" descr="murom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508500"/>
            <a:ext cx="1122362" cy="1412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5" name="Picture 9" descr="suzdal_city_co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3860800"/>
            <a:ext cx="1281112" cy="1628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6" name="Picture 10" descr="g523_vladimir_c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250" y="2852738"/>
            <a:ext cx="2017713" cy="24479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7" name="Picture 11" descr="log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748916">
            <a:off x="-168275" y="4460875"/>
            <a:ext cx="1800225" cy="14636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8" name="chaikovski3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440" fill="hold"/>
                                        <p:tgtEl>
                                          <p:spTgt spid="116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ussr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442913" y="1795463"/>
            <a:ext cx="4122737" cy="42497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225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1924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62658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СССР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35513" y="1647825"/>
            <a:ext cx="4176712" cy="4608513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100000">
                <a:srgbClr val="FFDDDD"/>
              </a:gs>
            </a:gsLst>
            <a:lin ang="2700000" scaled="1"/>
          </a:gradFill>
          <a:ln w="1270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0" u="sng"/>
              <a:t>«Земной шар, оплетенный колосьями, в лучах восходящего солнца»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0"/>
              <a:t>-символизировал победу освобожденного труда и единство братских республик.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3376613"/>
            <a:ext cx="27622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Рисунок10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11188" y="466725"/>
            <a:ext cx="5040312" cy="24320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9092" name="Picture 4" descr="Алексей михайлович 17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575" y="333375"/>
            <a:ext cx="2058988" cy="2808288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9093" name="Picture 5" descr="Петр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59188"/>
            <a:ext cx="2325688" cy="2854325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9094" name="Picture 6" descr="coa1882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938463" y="3640138"/>
            <a:ext cx="2665412" cy="2882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9095" name="Picture 7" descr="ussr"/>
          <p:cNvPicPr>
            <a:picLocks noChangeAspect="1" noChangeArrowheads="1"/>
          </p:cNvPicPr>
          <p:nvPr/>
        </p:nvPicPr>
        <p:blipFill>
          <a:blip r:embed="rId6" cstate="print">
            <a:lum bright="6000" contrast="18000"/>
          </a:blip>
          <a:srcRect/>
          <a:stretch>
            <a:fillRect/>
          </a:stretch>
        </p:blipFill>
        <p:spPr bwMode="auto">
          <a:xfrm>
            <a:off x="5900738" y="3602038"/>
            <a:ext cx="2795587" cy="28813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rusgerb3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250825" y="981075"/>
            <a:ext cx="4854575" cy="587692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448" name="WordArt 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225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1993</a:t>
            </a: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6983412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Современный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России.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395913" y="1628775"/>
            <a:ext cx="3527425" cy="4537075"/>
          </a:xfrm>
          <a:prstGeom prst="rect">
            <a:avLst/>
          </a:prstGeom>
          <a:gradFill rotWithShape="1">
            <a:gsLst>
              <a:gs pos="0">
                <a:srgbClr val="FFDDDD"/>
              </a:gs>
              <a:gs pos="100000">
                <a:srgbClr val="DCEFF0"/>
              </a:gs>
            </a:gsLst>
            <a:lin ang="27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0" u="sng"/>
              <a:t>«Двуглавый орел с гербом Москвы на груди»</a:t>
            </a:r>
            <a:endParaRPr lang="ru-RU" b="0"/>
          </a:p>
          <a:p>
            <a:pPr marL="342900" indent="-342900" algn="ctr">
              <a:spcBef>
                <a:spcPct val="20000"/>
              </a:spcBef>
            </a:pPr>
            <a:r>
              <a:rPr lang="ru-RU" b="0"/>
              <a:t>-символизирует преемственность со славным историческим прошлым, величие государства.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vlad_obl_d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0563"/>
            <a:ext cx="9144000" cy="55911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59" name="Picture 3" descr="reg3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725" y="0"/>
            <a:ext cx="2212975" cy="23764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0" name="Picture 4" descr="vladimirskay_ob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64050"/>
            <a:ext cx="3348038" cy="2054225"/>
          </a:xfrm>
          <a:prstGeom prst="rect">
            <a:avLst/>
          </a:prstGeom>
          <a:noFill/>
        </p:spPr>
      </p:pic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354013" y="0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Владимирская область.</a:t>
            </a:r>
          </a:p>
        </p:txBody>
      </p:sp>
      <p:pic>
        <p:nvPicPr>
          <p:cNvPr id="70664" name="Picture 8" descr="reg3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981075"/>
            <a:ext cx="4827587" cy="5184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5" name="083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250825" y="219075"/>
            <a:ext cx="864235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г.Владимир.</a:t>
            </a:r>
          </a:p>
        </p:txBody>
      </p: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468313" y="4076700"/>
            <a:ext cx="3816350" cy="2540000"/>
            <a:chOff x="2018" y="1434"/>
            <a:chExt cx="2744" cy="1872"/>
          </a:xfrm>
        </p:grpSpPr>
        <p:pic>
          <p:nvPicPr>
            <p:cNvPr id="71687" name="Picture 7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1434"/>
              <a:ext cx="2744" cy="1872"/>
            </a:xfrm>
            <a:prstGeom prst="rect">
              <a:avLst/>
            </a:prstGeom>
            <a:noFill/>
          </p:spPr>
        </p:pic>
        <p:pic>
          <p:nvPicPr>
            <p:cNvPr id="71684" name="Picture 4" descr="Владимир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1540"/>
              <a:ext cx="2564" cy="1675"/>
            </a:xfrm>
            <a:prstGeom prst="rect">
              <a:avLst/>
            </a:prstGeom>
            <a:noFill/>
          </p:spPr>
        </p:pic>
      </p:grpSp>
      <p:pic>
        <p:nvPicPr>
          <p:cNvPr id="71686" name="Picture 6" descr="Владимир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96975"/>
            <a:ext cx="3887787" cy="2652713"/>
          </a:xfrm>
          <a:prstGeom prst="rect">
            <a:avLst/>
          </a:prstGeom>
          <a:noFill/>
        </p:spPr>
      </p:pic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4787900" y="4005263"/>
            <a:ext cx="3816350" cy="2592387"/>
            <a:chOff x="431" y="2649"/>
            <a:chExt cx="2358" cy="1671"/>
          </a:xfrm>
        </p:grpSpPr>
        <p:pic>
          <p:nvPicPr>
            <p:cNvPr id="71689" name="Picture 9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649"/>
              <a:ext cx="2358" cy="1671"/>
            </a:xfrm>
            <a:prstGeom prst="rect">
              <a:avLst/>
            </a:prstGeom>
            <a:noFill/>
          </p:spPr>
        </p:pic>
        <p:pic>
          <p:nvPicPr>
            <p:cNvPr id="71690" name="Picture 10" descr="Владимир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750"/>
              <a:ext cx="2178" cy="1487"/>
            </a:xfrm>
            <a:prstGeom prst="rect">
              <a:avLst/>
            </a:prstGeom>
            <a:noFill/>
          </p:spPr>
        </p:pic>
      </p:grpSp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539750" y="1125538"/>
            <a:ext cx="3744913" cy="2663825"/>
            <a:chOff x="2925" y="2478"/>
            <a:chExt cx="2359" cy="1678"/>
          </a:xfrm>
        </p:grpSpPr>
        <p:pic>
          <p:nvPicPr>
            <p:cNvPr id="71693" name="Picture 13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2478"/>
              <a:ext cx="2359" cy="1678"/>
            </a:xfrm>
            <a:prstGeom prst="rect">
              <a:avLst/>
            </a:prstGeom>
            <a:noFill/>
          </p:spPr>
        </p:pic>
        <p:pic>
          <p:nvPicPr>
            <p:cNvPr id="71696" name="Picture 16" descr="Владимир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6" y="2568"/>
              <a:ext cx="2223" cy="1529"/>
            </a:xfrm>
            <a:prstGeom prst="rect">
              <a:avLst/>
            </a:prstGeom>
            <a:noFill/>
          </p:spPr>
        </p:pic>
      </p:grpSp>
      <p:pic>
        <p:nvPicPr>
          <p:cNvPr id="71700" name="Picture 20" descr="g523_vladimir_c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1125538"/>
            <a:ext cx="4725987" cy="57324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Владимир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33825"/>
            <a:ext cx="3384550" cy="2389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2" name="Picture 4" descr="car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500438"/>
            <a:ext cx="2101850" cy="30829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3" name="Picture 5" descr="012vladimir0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60350"/>
            <a:ext cx="4795838" cy="3095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7" name="Picture 9" descr="dmitr_sobo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60350"/>
            <a:ext cx="2492375" cy="3319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3602038" y="3871913"/>
            <a:ext cx="324008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Резьба 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Дмитриевского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Рельеф Георгиевского собора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Юрьев-Польском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georg_yuriev_polsk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519" y="1474787"/>
            <a:ext cx="5715000" cy="22987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krova-na-nerli-relie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581128"/>
            <a:ext cx="5715000" cy="1838325"/>
          </a:xfrm>
          <a:prstGeom prst="rect">
            <a:avLst/>
          </a:prstGeom>
        </p:spPr>
      </p:pic>
      <p:pic>
        <p:nvPicPr>
          <p:cNvPr id="3" name="Рисунок 2" descr="hram_pokrova_ner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84784"/>
            <a:ext cx="3733334" cy="2373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Храм Покрова на Нерли: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4293096"/>
            <a:ext cx="3572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Рельефы фасадов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3" name="Group 3"/>
          <p:cNvGrpSpPr>
            <a:grpSpLocks/>
          </p:cNvGrpSpPr>
          <p:nvPr/>
        </p:nvGrpSpPr>
        <p:grpSpPr bwMode="auto">
          <a:xfrm>
            <a:off x="468313" y="4076700"/>
            <a:ext cx="3816350" cy="2540000"/>
            <a:chOff x="2018" y="1434"/>
            <a:chExt cx="2744" cy="1872"/>
          </a:xfrm>
        </p:grpSpPr>
        <p:pic>
          <p:nvPicPr>
            <p:cNvPr id="117764" name="Picture 4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1434"/>
              <a:ext cx="2744" cy="1872"/>
            </a:xfrm>
            <a:prstGeom prst="rect">
              <a:avLst/>
            </a:prstGeom>
            <a:noFill/>
          </p:spPr>
        </p:pic>
        <p:pic>
          <p:nvPicPr>
            <p:cNvPr id="117765" name="Picture 5" descr="Владимир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1540"/>
              <a:ext cx="2564" cy="1675"/>
            </a:xfrm>
            <a:prstGeom prst="rect">
              <a:avLst/>
            </a:prstGeom>
            <a:noFill/>
          </p:spPr>
        </p:pic>
      </p:grpSp>
      <p:pic>
        <p:nvPicPr>
          <p:cNvPr id="117766" name="Picture 6" descr="Владимир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96975"/>
            <a:ext cx="3887787" cy="2652713"/>
          </a:xfrm>
          <a:prstGeom prst="rect">
            <a:avLst/>
          </a:prstGeom>
          <a:noFill/>
        </p:spPr>
      </p:pic>
      <p:grpSp>
        <p:nvGrpSpPr>
          <p:cNvPr id="117767" name="Group 7"/>
          <p:cNvGrpSpPr>
            <a:grpSpLocks/>
          </p:cNvGrpSpPr>
          <p:nvPr/>
        </p:nvGrpSpPr>
        <p:grpSpPr bwMode="auto">
          <a:xfrm>
            <a:off x="4787900" y="4005263"/>
            <a:ext cx="3816350" cy="2592387"/>
            <a:chOff x="431" y="2649"/>
            <a:chExt cx="2358" cy="1671"/>
          </a:xfrm>
        </p:grpSpPr>
        <p:pic>
          <p:nvPicPr>
            <p:cNvPr id="117768" name="Picture 8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649"/>
              <a:ext cx="2358" cy="1671"/>
            </a:xfrm>
            <a:prstGeom prst="rect">
              <a:avLst/>
            </a:prstGeom>
            <a:noFill/>
          </p:spPr>
        </p:pic>
        <p:pic>
          <p:nvPicPr>
            <p:cNvPr id="117769" name="Picture 9" descr="Владимир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750"/>
              <a:ext cx="2178" cy="1487"/>
            </a:xfrm>
            <a:prstGeom prst="rect">
              <a:avLst/>
            </a:prstGeom>
            <a:noFill/>
          </p:spPr>
        </p:pic>
      </p:grpSp>
      <p:grpSp>
        <p:nvGrpSpPr>
          <p:cNvPr id="117770" name="Group 10"/>
          <p:cNvGrpSpPr>
            <a:grpSpLocks/>
          </p:cNvGrpSpPr>
          <p:nvPr/>
        </p:nvGrpSpPr>
        <p:grpSpPr bwMode="auto">
          <a:xfrm>
            <a:off x="539750" y="1125538"/>
            <a:ext cx="3744913" cy="2663825"/>
            <a:chOff x="2925" y="2478"/>
            <a:chExt cx="2359" cy="1678"/>
          </a:xfrm>
        </p:grpSpPr>
        <p:pic>
          <p:nvPicPr>
            <p:cNvPr id="117771" name="Picture 11" descr="Владимир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2478"/>
              <a:ext cx="2359" cy="1678"/>
            </a:xfrm>
            <a:prstGeom prst="rect">
              <a:avLst/>
            </a:prstGeom>
            <a:noFill/>
          </p:spPr>
        </p:pic>
        <p:pic>
          <p:nvPicPr>
            <p:cNvPr id="117772" name="Picture 12" descr="Владимир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6" y="2568"/>
              <a:ext cx="2223" cy="1529"/>
            </a:xfrm>
            <a:prstGeom prst="rect">
              <a:avLst/>
            </a:prstGeom>
            <a:noFill/>
          </p:spPr>
        </p:pic>
      </p:grpSp>
      <p:pic>
        <p:nvPicPr>
          <p:cNvPr id="117773" name="Picture 13" descr="g523_vladimir_c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1163" y="0"/>
            <a:ext cx="5654675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71838" y="0"/>
            <a:ext cx="5910262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i="1"/>
              <a:t>В красном поле</a:t>
            </a:r>
            <a:br>
              <a:rPr lang="ru-RU" sz="2400" i="1"/>
            </a:br>
            <a:r>
              <a:rPr lang="ru-RU" sz="2400" i="1"/>
              <a:t>лев на задних лапах,</a:t>
            </a:r>
            <a:br>
              <a:rPr lang="ru-RU" sz="2400" i="1"/>
            </a:br>
            <a:r>
              <a:rPr lang="ru-RU" sz="2400" i="1"/>
              <a:t>желтый зверь с улыбкой на губах,</a:t>
            </a:r>
            <a:br>
              <a:rPr lang="ru-RU" sz="2400" i="1"/>
            </a:br>
            <a:r>
              <a:rPr lang="ru-RU" sz="2400" i="1"/>
              <a:t>корпус мощи в теневых накрапах, —</a:t>
            </a:r>
            <a:br>
              <a:rPr lang="ru-RU" sz="2400" i="1"/>
            </a:br>
            <a:r>
              <a:rPr lang="ru-RU" sz="2400" i="1"/>
              <a:t>как восстанье мысли, — на дыбах!</a:t>
            </a:r>
            <a:br>
              <a:rPr lang="ru-RU" sz="2400" i="1"/>
            </a:br>
            <a:r>
              <a:rPr lang="ru-RU" sz="2400" i="1"/>
              <a:t>Головы спокойное величье</a:t>
            </a:r>
            <a:br>
              <a:rPr lang="ru-RU" sz="2400" i="1"/>
            </a:br>
            <a:r>
              <a:rPr lang="ru-RU" sz="2400" i="1"/>
              <a:t>и в глазах лукавства доброта,</a:t>
            </a:r>
            <a:br>
              <a:rPr lang="ru-RU" sz="2400" i="1"/>
            </a:br>
            <a:r>
              <a:rPr lang="ru-RU" sz="2400" i="1"/>
              <a:t>львино-мужиковское обличье,</a:t>
            </a:r>
            <a:br>
              <a:rPr lang="ru-RU" sz="2400" i="1"/>
            </a:br>
            <a:r>
              <a:rPr lang="ru-RU" sz="2400" i="1"/>
              <a:t>кольцами струится борода.</a:t>
            </a:r>
            <a:br>
              <a:rPr lang="ru-RU" sz="2400" i="1"/>
            </a:br>
            <a:r>
              <a:rPr lang="ru-RU" sz="2400" i="1"/>
              <a:t>Он не порешен огнем,</a:t>
            </a:r>
            <a:br>
              <a:rPr lang="ru-RU" sz="2400" i="1"/>
            </a:br>
            <a:r>
              <a:rPr lang="ru-RU" sz="2400" i="1"/>
              <a:t>отравой,</a:t>
            </a:r>
            <a:br>
              <a:rPr lang="ru-RU" sz="2400" i="1"/>
            </a:br>
            <a:r>
              <a:rPr lang="ru-RU" sz="2400" i="1"/>
              <a:t>не един был варваров наезд,</a:t>
            </a:r>
            <a:br>
              <a:rPr lang="ru-RU" sz="2400" i="1"/>
            </a:br>
            <a:r>
              <a:rPr lang="ru-RU" sz="2400" i="1"/>
              <a:t>держит лев</a:t>
            </a:r>
            <a:br>
              <a:rPr lang="ru-RU" sz="2400" i="1"/>
            </a:br>
            <a:r>
              <a:rPr lang="ru-RU" sz="2400" i="1"/>
              <a:t>в передней лапе правой</a:t>
            </a:r>
            <a:br>
              <a:rPr lang="ru-RU" sz="2400" i="1"/>
            </a:br>
            <a:r>
              <a:rPr lang="ru-RU" sz="2400" i="1"/>
              <a:t>длинный-длинный</a:t>
            </a:r>
            <a:br>
              <a:rPr lang="ru-RU" sz="2400" i="1"/>
            </a:br>
            <a:r>
              <a:rPr lang="ru-RU" sz="2400" i="1"/>
              <a:t>серебристый крест.</a:t>
            </a:r>
            <a:r>
              <a:rPr lang="ru-RU" sz="2400"/>
              <a:t> </a:t>
            </a:r>
            <a:endParaRPr lang="en-US" sz="2400"/>
          </a:p>
          <a:p>
            <a:r>
              <a:rPr lang="ru-RU" sz="1800" i="1"/>
              <a:t>Поделков С.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Герб города Владимира//</a:t>
            </a:r>
            <a:br>
              <a:rPr lang="ru-RU" sz="1800"/>
            </a:br>
            <a:r>
              <a:rPr lang="ru-RU" sz="1800"/>
              <a:t>Вестник геральдиста. № 2/1990)</a:t>
            </a:r>
            <a:r>
              <a:rPr lang="ru-RU" sz="1800" b="0"/>
              <a:t> 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3276600" cy="155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г.Владимир.</a:t>
            </a:r>
          </a:p>
        </p:txBody>
      </p:sp>
      <p:pic>
        <p:nvPicPr>
          <p:cNvPr id="2064" name="Picture 16" descr="g523_vladimir_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419350"/>
            <a:ext cx="3263900" cy="39592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7" name="Picture 17" descr="2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76700"/>
            <a:ext cx="2136775" cy="2492375"/>
          </a:xfrm>
          <a:prstGeom prst="rect">
            <a:avLst/>
          </a:prstGeom>
          <a:noFill/>
        </p:spPr>
      </p:pic>
      <p:pic>
        <p:nvPicPr>
          <p:cNvPr id="40972" name="Picture 12" descr="Zastriz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1774825" cy="2852737"/>
          </a:xfrm>
          <a:prstGeom prst="rect">
            <a:avLst/>
          </a:prstGeom>
          <a:noFill/>
        </p:spPr>
      </p:pic>
      <p:pic>
        <p:nvPicPr>
          <p:cNvPr id="40974" name="Picture 14" descr="Nikola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613" y="333375"/>
            <a:ext cx="1957387" cy="2522538"/>
          </a:xfrm>
          <a:prstGeom prst="rect">
            <a:avLst/>
          </a:prstGeom>
          <a:noFill/>
        </p:spPr>
      </p:pic>
      <p:pic>
        <p:nvPicPr>
          <p:cNvPr id="40971" name="Picture 11" descr="gerbVGP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860800"/>
            <a:ext cx="2187575" cy="2565400"/>
          </a:xfrm>
          <a:prstGeom prst="rect">
            <a:avLst/>
          </a:prstGeom>
          <a:noFill/>
        </p:spPr>
      </p:pic>
      <p:sp>
        <p:nvSpPr>
          <p:cNvPr id="40966" name="AutoShape 6" descr="Lambswool"/>
          <p:cNvSpPr>
            <a:spLocks noChangeArrowheads="1"/>
          </p:cNvSpPr>
          <p:nvPr/>
        </p:nvSpPr>
        <p:spPr bwMode="auto">
          <a:xfrm>
            <a:off x="1258888" y="1196975"/>
            <a:ext cx="6553200" cy="4176713"/>
          </a:xfrm>
          <a:prstGeom prst="verticalScroll">
            <a:avLst>
              <a:gd name="adj" fmla="val 12500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/>
              <a:t>      </a:t>
            </a:r>
          </a:p>
          <a:p>
            <a:r>
              <a:rPr lang="en-US" sz="2400"/>
              <a:t>       </a:t>
            </a:r>
            <a:r>
              <a:rPr lang="ru-RU" sz="2400"/>
              <a:t>Гербами называют особые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фигуры или символические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изображения, выполненные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по определенным правилам 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и служащие постоянными 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отличительными знаками</a:t>
            </a:r>
            <a:endParaRPr lang="en-US" sz="2400"/>
          </a:p>
          <a:p>
            <a:r>
              <a:rPr lang="ru-RU" sz="2400"/>
              <a:t> </a:t>
            </a:r>
            <a:r>
              <a:rPr lang="en-US" sz="2400"/>
              <a:t>     </a:t>
            </a:r>
            <a:r>
              <a:rPr lang="ru-RU" sz="2400"/>
              <a:t>государства, города, рода </a:t>
            </a:r>
            <a:endParaRPr lang="en-US" sz="2400"/>
          </a:p>
          <a:p>
            <a:r>
              <a:rPr lang="en-US" sz="2400"/>
              <a:t>      </a:t>
            </a:r>
            <a:r>
              <a:rPr lang="ru-RU" sz="2400"/>
              <a:t>или отдельного человека. 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г.Суздаль.</a:t>
            </a:r>
          </a:p>
        </p:txBody>
      </p:sp>
      <p:pic>
        <p:nvPicPr>
          <p:cNvPr id="72714" name="Picture 10" descr="Суздаль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663" y="1125538"/>
            <a:ext cx="2322512" cy="3095625"/>
          </a:xfrm>
          <a:prstGeom prst="rect">
            <a:avLst/>
          </a:prstGeom>
          <a:noFill/>
          <a:ln w="114300">
            <a:solidFill>
              <a:srgbClr val="FFBDB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2715" name="Picture 11" descr="Суздаль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575175"/>
            <a:ext cx="2808287" cy="2106613"/>
          </a:xfrm>
          <a:prstGeom prst="rect">
            <a:avLst/>
          </a:prstGeom>
          <a:noFill/>
          <a:ln w="111125">
            <a:solidFill>
              <a:srgbClr val="FFBDB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2712" name="Picture 8" descr="Суздаль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025" y="1125538"/>
            <a:ext cx="2305050" cy="3025775"/>
          </a:xfrm>
          <a:prstGeom prst="rect">
            <a:avLst/>
          </a:prstGeom>
          <a:noFill/>
          <a:ln w="127000">
            <a:solidFill>
              <a:srgbClr val="FFBDB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2724" name="Picture 20" descr="Суздаль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125538"/>
            <a:ext cx="2081213" cy="3068637"/>
          </a:xfrm>
          <a:prstGeom prst="rect">
            <a:avLst/>
          </a:prstGeom>
          <a:noFill/>
          <a:ln w="114300">
            <a:solidFill>
              <a:srgbClr val="FFBDB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2727" name="Picture 23" descr="PICT00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1313" y="4546600"/>
            <a:ext cx="2841625" cy="2132013"/>
          </a:xfrm>
          <a:prstGeom prst="rect">
            <a:avLst/>
          </a:prstGeom>
          <a:noFill/>
          <a:ln w="114300">
            <a:solidFill>
              <a:srgbClr val="FFBDB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2729" name="Picture 25" descr="suzdal_city_c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6338" y="1052513"/>
            <a:ext cx="4572000" cy="58054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г.Юрьев-Польский.</a:t>
            </a:r>
          </a:p>
        </p:txBody>
      </p:sp>
      <p:pic>
        <p:nvPicPr>
          <p:cNvPr id="74758" name="Picture 6" descr="Юр-пол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3527425" cy="2303463"/>
          </a:xfrm>
          <a:prstGeom prst="rect">
            <a:avLst/>
          </a:prstGeom>
          <a:noFill/>
          <a:ln w="114300">
            <a:solidFill>
              <a:srgbClr val="CC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4759" name="Picture 7" descr="Юр-пол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4043363"/>
            <a:ext cx="3729037" cy="2590800"/>
          </a:xfrm>
          <a:prstGeom prst="rect">
            <a:avLst/>
          </a:prstGeom>
          <a:noFill/>
          <a:ln w="114300">
            <a:solidFill>
              <a:srgbClr val="CC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4760" name="Picture 8" descr="Юр-пол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150" y="3573463"/>
            <a:ext cx="2076450" cy="3062287"/>
          </a:xfrm>
          <a:prstGeom prst="rect">
            <a:avLst/>
          </a:prstGeom>
          <a:noFill/>
          <a:ln w="114300">
            <a:solidFill>
              <a:srgbClr val="CC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4761" name="Picture 9" descr="Юр-пол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836613"/>
            <a:ext cx="1960563" cy="2879725"/>
          </a:xfrm>
          <a:prstGeom prst="rect">
            <a:avLst/>
          </a:prstGeom>
          <a:noFill/>
          <a:ln w="114300">
            <a:solidFill>
              <a:srgbClr val="CC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4757" name="Picture 5" descr="yu_pol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765175"/>
            <a:ext cx="4862512" cy="6092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г.Александров.</a:t>
            </a:r>
          </a:p>
        </p:txBody>
      </p:sp>
      <p:pic>
        <p:nvPicPr>
          <p:cNvPr id="76803" name="Picture 3" descr="Але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836613"/>
            <a:ext cx="2301875" cy="3455987"/>
          </a:xfrm>
          <a:prstGeom prst="rect">
            <a:avLst/>
          </a:prstGeom>
          <a:noFill/>
          <a:ln w="1143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6804" name="Picture 4" descr="алекс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2252663" cy="3384550"/>
          </a:xfrm>
          <a:prstGeom prst="rect">
            <a:avLst/>
          </a:prstGeom>
          <a:noFill/>
          <a:ln w="1143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6805" name="Picture 5" descr="Алекс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0" y="850900"/>
            <a:ext cx="2209800" cy="3332163"/>
          </a:xfrm>
          <a:prstGeom prst="rect">
            <a:avLst/>
          </a:prstGeom>
          <a:noFill/>
          <a:ln w="1143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6807" name="Picture 7" descr="Алекс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630738"/>
            <a:ext cx="3240087" cy="2039937"/>
          </a:xfrm>
          <a:prstGeom prst="rect">
            <a:avLst/>
          </a:prstGeom>
          <a:noFill/>
          <a:ln w="1143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6809" name="Picture 9" descr="Алекс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4551363"/>
            <a:ext cx="3732213" cy="21320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6811" name="Picture 11" descr="Александров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765175"/>
            <a:ext cx="4719638" cy="6092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г.Гусь-Хрустальный.</a:t>
            </a:r>
          </a:p>
        </p:txBody>
      </p:sp>
      <p:pic>
        <p:nvPicPr>
          <p:cNvPr id="80903" name="Picture 7" descr="gus_ge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923925"/>
            <a:ext cx="3810000" cy="2543175"/>
          </a:xfrm>
          <a:prstGeom prst="rect">
            <a:avLst/>
          </a:prstGeom>
          <a:noFill/>
          <a:ln w="114300">
            <a:solidFill>
              <a:srgbClr val="FFCD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04" name="Picture 8" descr="gus_torgov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3594100" cy="2520950"/>
          </a:xfrm>
          <a:prstGeom prst="rect">
            <a:avLst/>
          </a:prstGeom>
          <a:noFill/>
          <a:ln w="114300">
            <a:solidFill>
              <a:srgbClr val="FFCD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05" name="Picture 9" descr="gus_maltso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821113"/>
            <a:ext cx="3810000" cy="2857500"/>
          </a:xfrm>
          <a:prstGeom prst="rect">
            <a:avLst/>
          </a:prstGeom>
          <a:noFill/>
          <a:ln w="114300">
            <a:solidFill>
              <a:srgbClr val="FFCD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06" name="Picture 10" descr="gus_oz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860800"/>
            <a:ext cx="3810000" cy="2713038"/>
          </a:xfrm>
          <a:prstGeom prst="rect">
            <a:avLst/>
          </a:prstGeom>
          <a:noFill/>
          <a:ln w="114300">
            <a:solidFill>
              <a:srgbClr val="FFCD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00" name="Picture 4" descr="gus_muzei_maltsovix_exp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781300"/>
            <a:ext cx="2155825" cy="1795463"/>
          </a:xfrm>
          <a:prstGeom prst="rect">
            <a:avLst/>
          </a:prstGeom>
          <a:noFill/>
          <a:ln w="50800">
            <a:solidFill>
              <a:srgbClr val="FFCD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0902" name="Picture 6" descr="g1641_gushrust_c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025" y="817563"/>
            <a:ext cx="4637088" cy="60213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250825" y="71438"/>
            <a:ext cx="86423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г.Муром.</a:t>
            </a:r>
          </a:p>
        </p:txBody>
      </p:sp>
      <p:pic>
        <p:nvPicPr>
          <p:cNvPr id="75781" name="Picture 5" descr="Му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17650"/>
            <a:ext cx="2684463" cy="40322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5782" name="Picture 6" descr="мур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1603375"/>
            <a:ext cx="2578100" cy="38877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5783" name="Picture 7" descr="Благ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1098550"/>
            <a:ext cx="3562350" cy="24765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5784" name="Picture 8" descr="му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990975"/>
            <a:ext cx="3600450" cy="24193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5780" name="Picture 4" descr="muro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908050"/>
            <a:ext cx="4727575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00994_20060216_161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55613"/>
            <a:ext cx="7777163" cy="58388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908050"/>
            <a:ext cx="4806950" cy="443071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7523" name="Picture 3" descr="sobinfo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404813"/>
            <a:ext cx="3854450" cy="618966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g1573_kameshkovo_city.gif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192461" y="1357298"/>
            <a:ext cx="2594381" cy="360619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455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Герб города Камешково.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214422"/>
            <a:ext cx="60101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Пояс,сложенный</a:t>
            </a:r>
            <a:r>
              <a:rPr lang="ru-RU" dirty="0" smtClean="0"/>
              <a:t> из золотых</a:t>
            </a:r>
          </a:p>
          <a:p>
            <a:r>
              <a:rPr lang="ru-RU" dirty="0" smtClean="0"/>
              <a:t>камней указывает на название</a:t>
            </a:r>
          </a:p>
          <a:p>
            <a:r>
              <a:rPr lang="ru-RU" dirty="0" err="1" smtClean="0"/>
              <a:t>Города;сосны-окружающая</a:t>
            </a:r>
            <a:r>
              <a:rPr lang="ru-RU" dirty="0" smtClean="0"/>
              <a:t> при-</a:t>
            </a:r>
          </a:p>
          <a:p>
            <a:r>
              <a:rPr lang="ru-RU" dirty="0" err="1" smtClean="0"/>
              <a:t>рода,символ</a:t>
            </a:r>
            <a:r>
              <a:rPr lang="ru-RU" dirty="0" smtClean="0"/>
              <a:t> долголетия;</a:t>
            </a:r>
          </a:p>
          <a:p>
            <a:r>
              <a:rPr lang="ru-RU" dirty="0" smtClean="0"/>
              <a:t>Бобины ниток </a:t>
            </a:r>
            <a:r>
              <a:rPr lang="ru-RU" dirty="0" err="1" smtClean="0"/>
              <a:t>показывают,что</a:t>
            </a:r>
            <a:endParaRPr lang="ru-RU" dirty="0" smtClean="0"/>
          </a:p>
          <a:p>
            <a:r>
              <a:rPr lang="ru-RU" dirty="0" smtClean="0"/>
              <a:t>История города тесно связана</a:t>
            </a:r>
          </a:p>
          <a:p>
            <a:r>
              <a:rPr lang="ru-RU" dirty="0" smtClean="0"/>
              <a:t>С фабрикой.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2231754sverdlova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716016" y="901700"/>
            <a:ext cx="3919984" cy="2217241"/>
          </a:xfrm>
        </p:spPr>
      </p:pic>
      <p:pic>
        <p:nvPicPr>
          <p:cNvPr id="4" name="Рисунок 3" descr="P2231758dorofeich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057114" cy="2294805"/>
          </a:xfrm>
          <a:prstGeom prst="rect">
            <a:avLst/>
          </a:prstGeom>
        </p:spPr>
      </p:pic>
      <p:pic>
        <p:nvPicPr>
          <p:cNvPr id="5" name="Рисунок 4" descr="P223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1"/>
            <a:ext cx="3563888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836712"/>
            <a:ext cx="220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Камешково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4071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Comic Sans MS"/>
              </a:rPr>
              <a:t>Происхождение геральдики.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4470400"/>
            <a:ext cx="8893175" cy="2305050"/>
          </a:xfrm>
          <a:prstGeom prst="rect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rIns="0"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    </a:t>
            </a:r>
            <a:r>
              <a:rPr lang="ru-RU" sz="2400"/>
              <a:t>Появление гербов связано с эпохой крестовых</a:t>
            </a:r>
            <a:r>
              <a:rPr lang="en-US" sz="2400"/>
              <a:t> </a:t>
            </a:r>
            <a:r>
              <a:rPr lang="ru-RU" sz="2400"/>
              <a:t>походов. Рыцарям, отправившимся на освобождение Иерусалима, нужно было отличать друг друга и противника во время сражения.</a:t>
            </a:r>
            <a:r>
              <a:rPr lang="en-US" sz="2400"/>
              <a:t> </a:t>
            </a:r>
            <a:r>
              <a:rPr lang="ru-RU" sz="2400"/>
              <a:t>Поэтому на их доспехах стали появляться специальные изображения</a:t>
            </a:r>
            <a:r>
              <a:rPr lang="en-US" sz="2400"/>
              <a:t> </a:t>
            </a:r>
            <a:r>
              <a:rPr lang="ru-RU" sz="2400"/>
              <a:t>-</a:t>
            </a:r>
            <a:r>
              <a:rPr lang="en-US" sz="2400"/>
              <a:t> </a:t>
            </a:r>
            <a:r>
              <a:rPr lang="ru-RU" sz="2400"/>
              <a:t>гербы.</a:t>
            </a:r>
          </a:p>
        </p:txBody>
      </p:sp>
      <p:pic>
        <p:nvPicPr>
          <p:cNvPr id="43016" name="Picture 8" descr="Knigh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75" y="692150"/>
            <a:ext cx="3635375" cy="35782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3017" name="Picture 9" descr="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44538"/>
            <a:ext cx="5076825" cy="34512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23850" y="6921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Средневековый рыцарский замок.</a:t>
            </a:r>
          </a:p>
        </p:txBody>
      </p:sp>
      <p:pic>
        <p:nvPicPr>
          <p:cNvPr id="43020" name="prokofiev01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7138" y="6561138"/>
            <a:ext cx="296862" cy="29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25" decel="100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925" decel="100000"/>
                                        <p:tgtEl>
                                          <p:spTgt spid="430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925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0"/>
                </p:tgtEl>
              </p:cMediaNode>
            </p:audio>
          </p:childTnLst>
        </p:cTn>
      </p:par>
    </p:tnLst>
    <p:bldLst>
      <p:bldP spid="430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krem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725"/>
            <a:ext cx="9144000" cy="2232025"/>
          </a:xfrm>
          <a:prstGeom prst="rect">
            <a:avLst/>
          </a:prstGeom>
          <a:noFill/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0" y="1125538"/>
            <a:ext cx="9144000" cy="335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Гербы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государства 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Российского.</a:t>
            </a:r>
          </a:p>
        </p:txBody>
      </p:sp>
      <p:pic>
        <p:nvPicPr>
          <p:cNvPr id="84995" name="Tchaik-1_Richter_1p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048000"/>
            <a:ext cx="304800" cy="304800"/>
          </a:xfrm>
          <a:ln/>
        </p:spPr>
      </p:pic>
      <p:pic>
        <p:nvPicPr>
          <p:cNvPr id="84998" name="Picture 6" descr="rusgerb3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7197725" y="476250"/>
            <a:ext cx="1441450" cy="1728788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4999" name="Picture 7" descr="coa1882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30213" y="330200"/>
            <a:ext cx="1730375" cy="1873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051027_ioan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260350"/>
            <a:ext cx="2265363" cy="3024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8613" name="Picture 5" descr="051027_ioan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89138"/>
            <a:ext cx="3414713" cy="4697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8614" name="Picture 6" descr="051027_ioan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440113"/>
            <a:ext cx="4608512" cy="32639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8618" name="WordArt 10"/>
          <p:cNvSpPr>
            <a:spLocks noChangeArrowheads="1" noChangeShapeType="1" noTextEdit="1"/>
          </p:cNvSpPr>
          <p:nvPr/>
        </p:nvSpPr>
        <p:spPr bwMode="auto">
          <a:xfrm>
            <a:off x="395288" y="539750"/>
            <a:ext cx="5802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Князь московский</a:t>
            </a:r>
          </a:p>
        </p:txBody>
      </p:sp>
      <p:sp>
        <p:nvSpPr>
          <p:cNvPr id="68620" name="WordArt 12"/>
          <p:cNvSpPr>
            <a:spLocks noChangeArrowheads="1" noChangeShapeType="1" noTextEdit="1"/>
          </p:cNvSpPr>
          <p:nvPr/>
        </p:nvSpPr>
        <p:spPr bwMode="auto">
          <a:xfrm>
            <a:off x="3779838" y="1954213"/>
            <a:ext cx="25923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Иван </a:t>
            </a:r>
            <a:r>
              <a:rPr lang="en-US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III.</a:t>
            </a:r>
            <a:endParaRPr lang="ru-RU" sz="3600" kern="1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Рисунок10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174750" y="1185863"/>
            <a:ext cx="7380288" cy="35623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225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к.15 в.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2843213" y="222250"/>
            <a:ext cx="49688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Гербы Ивана </a:t>
            </a:r>
            <a:r>
              <a:rPr lang="en-US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III.</a:t>
            </a:r>
            <a:endParaRPr lang="ru-RU" sz="3600" kern="1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23838" y="5084763"/>
            <a:ext cx="8748712" cy="1439862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100000">
                <a:srgbClr val="FFDDDD"/>
              </a:gs>
            </a:gsLst>
            <a:lin ang="2700000" scaled="1"/>
          </a:gradFill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0" u="sng"/>
              <a:t>«Двуглавый византийский орел»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0"/>
              <a:t>-символизировал преемственность московского царства с Римской и Византийской империями.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Алексей михайлович 17 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1268413"/>
            <a:ext cx="3802062" cy="5186362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250825" y="222250"/>
            <a:ext cx="864235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Алексея Михайловича.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830263" y="222250"/>
            <a:ext cx="8027987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 Петра Первого.</a:t>
            </a:r>
          </a:p>
        </p:txBody>
      </p:sp>
      <p:pic>
        <p:nvPicPr>
          <p:cNvPr id="88067" name="Picture 3" descr="Пет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25538"/>
            <a:ext cx="4378325" cy="5373687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coa188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23850" y="1484313"/>
            <a:ext cx="4392613" cy="4752975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225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1856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1763713" y="38100"/>
            <a:ext cx="70564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Большой герб</a:t>
            </a:r>
          </a:p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Российской империи.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859338" y="1628775"/>
            <a:ext cx="4033837" cy="4032250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100000">
                <a:srgbClr val="FFDDDD"/>
              </a:gs>
            </a:gsLst>
            <a:lin ang="2700000" scaled="1"/>
          </a:gradFill>
          <a:ln w="1270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/>
              <a:t>    Утвержден Александром </a:t>
            </a:r>
            <a:r>
              <a:rPr lang="en-US"/>
              <a:t>II</a:t>
            </a:r>
            <a:endParaRPr lang="ru-RU"/>
          </a:p>
          <a:p>
            <a:pPr marL="342900" indent="-342900" algn="ctr">
              <a:spcBef>
                <a:spcPct val="20000"/>
              </a:spcBef>
            </a:pPr>
            <a:r>
              <a:rPr lang="ru-RU"/>
              <a:t>   -символизировал православный характер русского государства и имперскую мощь.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1747</TotalTime>
  <Words>264</Words>
  <Application>Microsoft Office PowerPoint</Application>
  <PresentationFormat>Экран (4:3)</PresentationFormat>
  <Paragraphs>64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Рельеф Георгиевского собора в Юрьев-Польском.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NTI</dc:creator>
  <cp:lastModifiedBy>Admin</cp:lastModifiedBy>
  <cp:revision>125</cp:revision>
  <dcterms:created xsi:type="dcterms:W3CDTF">2006-10-14T16:12:26Z</dcterms:created>
  <dcterms:modified xsi:type="dcterms:W3CDTF">2011-03-28T15:30:12Z</dcterms:modified>
</cp:coreProperties>
</file>