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75" r:id="rId2"/>
    <p:sldId id="276" r:id="rId3"/>
    <p:sldId id="277" r:id="rId4"/>
    <p:sldId id="278" r:id="rId5"/>
    <p:sldId id="279" r:id="rId6"/>
    <p:sldId id="28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1ACE-78EB-4C99-82E1-1A254CA6E1E7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0097-0286-4C1F-B48B-8E0E2924F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1ACE-78EB-4C99-82E1-1A254CA6E1E7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0097-0286-4C1F-B48B-8E0E2924F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1ACE-78EB-4C99-82E1-1A254CA6E1E7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0097-0286-4C1F-B48B-8E0E2924F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1ACE-78EB-4C99-82E1-1A254CA6E1E7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0097-0286-4C1F-B48B-8E0E2924F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1ACE-78EB-4C99-82E1-1A254CA6E1E7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0097-0286-4C1F-B48B-8E0E2924F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1ACE-78EB-4C99-82E1-1A254CA6E1E7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0097-0286-4C1F-B48B-8E0E2924F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1ACE-78EB-4C99-82E1-1A254CA6E1E7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0097-0286-4C1F-B48B-8E0E2924F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1ACE-78EB-4C99-82E1-1A254CA6E1E7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0097-0286-4C1F-B48B-8E0E2924F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1ACE-78EB-4C99-82E1-1A254CA6E1E7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0097-0286-4C1F-B48B-8E0E2924F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1ACE-78EB-4C99-82E1-1A254CA6E1E7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0097-0286-4C1F-B48B-8E0E2924F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1ACE-78EB-4C99-82E1-1A254CA6E1E7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870097-0286-4C1F-B48B-8E0E2924F0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B11ACE-78EB-4C99-82E1-1A254CA6E1E7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870097-0286-4C1F-B48B-8E0E2924F0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214950"/>
            <a:ext cx="3571900" cy="659352"/>
          </a:xfrm>
        </p:spPr>
        <p:txBody>
          <a:bodyPr/>
          <a:lstStyle/>
          <a:p>
            <a:r>
              <a:rPr lang="ru-RU" dirty="0" smtClean="0"/>
              <a:t>Никольская церковь село </a:t>
            </a:r>
            <a:r>
              <a:rPr lang="ru-RU" dirty="0" err="1" smtClean="0"/>
              <a:t>Сырьяны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5214950"/>
            <a:ext cx="4041775" cy="65484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Троицкая церковь село </a:t>
            </a:r>
            <a:r>
              <a:rPr lang="ru-RU" dirty="0" err="1" smtClean="0"/>
              <a:t>Вагино</a:t>
            </a:r>
            <a:endParaRPr lang="ru-RU" dirty="0"/>
          </a:p>
        </p:txBody>
      </p:sp>
      <p:pic>
        <p:nvPicPr>
          <p:cNvPr id="9218" name="Picture 2" descr="0204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3071834" cy="410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P81913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928671"/>
            <a:ext cx="4643470" cy="404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851648" cy="18288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C000"/>
                </a:solidFill>
              </a:rPr>
              <a:t>«Идеи Н.С. </a:t>
            </a:r>
            <a:r>
              <a:rPr lang="ru-RU" sz="2800" i="1" dirty="0" err="1" smtClean="0">
                <a:solidFill>
                  <a:srgbClr val="FFC000"/>
                </a:solidFill>
              </a:rPr>
              <a:t>Мордвинова</a:t>
            </a:r>
            <a:r>
              <a:rPr lang="ru-RU" sz="2800" i="1" dirty="0" smtClean="0">
                <a:solidFill>
                  <a:srgbClr val="FFC000"/>
                </a:solidFill>
              </a:rPr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i="1" dirty="0" smtClean="0">
                <a:solidFill>
                  <a:srgbClr val="FFC000"/>
                </a:solidFill>
              </a:rPr>
              <a:t>и его теория «</a:t>
            </a:r>
            <a:r>
              <a:rPr lang="ru-RU" sz="2800" i="1" dirty="0" err="1" smtClean="0">
                <a:solidFill>
                  <a:srgbClr val="FFC000"/>
                </a:solidFill>
              </a:rPr>
              <a:t>трудопоощрительных</a:t>
            </a:r>
            <a:r>
              <a:rPr lang="ru-RU" sz="2800" i="1" dirty="0" smtClean="0">
                <a:solidFill>
                  <a:srgbClr val="FFC000"/>
                </a:solidFill>
              </a:rPr>
              <a:t> банков»» 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/>
              <a:t>П.А. </a:t>
            </a:r>
            <a:r>
              <a:rPr lang="ru-RU" sz="2800" dirty="0" err="1" smtClean="0"/>
              <a:t>Бармина</a:t>
            </a:r>
            <a:r>
              <a:rPr lang="ru-RU" sz="2800" dirty="0" smtClean="0"/>
              <a:t>, Е.В.Жилин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2786058"/>
            <a:ext cx="5143536" cy="364333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i="1" dirty="0" smtClean="0"/>
              <a:t>«Проект </a:t>
            </a:r>
            <a:r>
              <a:rPr lang="ru-RU" i="1" dirty="0" err="1" smtClean="0"/>
              <a:t>трудопоощрительного</a:t>
            </a:r>
            <a:r>
              <a:rPr lang="ru-RU" i="1" dirty="0" smtClean="0"/>
              <a:t> банка» является крупной экономической работой </a:t>
            </a:r>
            <a:r>
              <a:rPr lang="ru-RU" i="1" dirty="0" err="1" smtClean="0"/>
              <a:t>Мордвинова</a:t>
            </a:r>
            <a:r>
              <a:rPr lang="ru-RU" i="1" dirty="0" smtClean="0"/>
              <a:t>. Она написана в 1801 г. Эта работа представляет собой проект манифеста Александра I. Здесь Мордвинов уже в самых общих чертах наметил основные вопросы своей экономической программы.</a:t>
            </a:r>
          </a:p>
          <a:p>
            <a:endParaRPr lang="ru-RU" dirty="0"/>
          </a:p>
        </p:txBody>
      </p:sp>
      <p:pic>
        <p:nvPicPr>
          <p:cNvPr id="10242" name="Picture 3" descr="G:\дяденька)\фо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281769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8253442" cy="255748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C000"/>
                </a:solidFill>
              </a:rPr>
              <a:t>«Общественные банки, как альтернатива ростовщичества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i="1" dirty="0" smtClean="0">
                <a:solidFill>
                  <a:srgbClr val="FFC000"/>
                </a:solidFill>
              </a:rPr>
              <a:t> и философии Раскольникова»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/>
              <a:t>С.И. </a:t>
            </a:r>
            <a:r>
              <a:rPr lang="ru-RU" sz="2800" dirty="0" err="1" smtClean="0"/>
              <a:t>Шуклин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396318" cy="32008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Говорили на Руси «Вятка – богатству матка».Вятские ремесленные мастерские были одними из лучших в России.</a:t>
            </a:r>
          </a:p>
          <a:p>
            <a:pPr algn="l"/>
            <a:r>
              <a:rPr lang="ru-RU" sz="15000" dirty="0" smtClean="0">
                <a:latin typeface="Times New Roman" pitchFamily="18" charset="0"/>
                <a:cs typeface="Times New Roman" pitchFamily="18" charset="0"/>
              </a:rPr>
              <a:t>        ?</a:t>
            </a:r>
          </a:p>
          <a:p>
            <a:pPr algn="l"/>
            <a:r>
              <a:rPr lang="ru-RU" dirty="0" smtClean="0"/>
              <a:t>Общественные банки – их ещё называли «народными» или «банками для бедных» были той самой палочкой-выручалочкой.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928670"/>
            <a:ext cx="7854696" cy="521497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 smtClean="0"/>
              <a:t>Цель создания общественных банков сам К.Анфилатов характеризовал так:</a:t>
            </a:r>
          </a:p>
          <a:p>
            <a:pPr algn="l"/>
            <a:r>
              <a:rPr lang="ru-RU" sz="2800" dirty="0" smtClean="0">
                <a:latin typeface="Monotype Corsiva" pitchFamily="66" charset="0"/>
              </a:rPr>
              <a:t>«Приведен</a:t>
            </a:r>
            <a:r>
              <a:rPr lang="en-US" sz="2800" dirty="0" err="1" smtClean="0">
                <a:latin typeface="Monotype Corsiva" pitchFamily="66" charset="0"/>
              </a:rPr>
              <a:t>i</a:t>
            </a:r>
            <a:r>
              <a:rPr lang="ru-RU" sz="2800" dirty="0" err="1" smtClean="0">
                <a:latin typeface="Monotype Corsiva" pitchFamily="66" charset="0"/>
              </a:rPr>
              <a:t>емъ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такимъ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образомъ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представленнаго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отъ</a:t>
            </a:r>
            <a:r>
              <a:rPr lang="ru-RU" sz="2800" dirty="0" smtClean="0">
                <a:latin typeface="Monotype Corsiva" pitchFamily="66" charset="0"/>
              </a:rPr>
              <a:t> меня плана </a:t>
            </a:r>
            <a:r>
              <a:rPr lang="ru-RU" sz="2800" dirty="0" err="1" smtClean="0">
                <a:latin typeface="Monotype Corsiva" pitchFamily="66" charset="0"/>
              </a:rPr>
              <a:t>въ</a:t>
            </a:r>
            <a:r>
              <a:rPr lang="ru-RU" sz="2800" dirty="0" smtClean="0">
                <a:latin typeface="Monotype Corsiva" pitchFamily="66" charset="0"/>
              </a:rPr>
              <a:t> действие, предположен</a:t>
            </a:r>
            <a:r>
              <a:rPr lang="en-US" sz="2800" dirty="0" err="1" smtClean="0">
                <a:latin typeface="Monotype Corsiva" pitchFamily="66" charset="0"/>
              </a:rPr>
              <a:t>i</a:t>
            </a:r>
            <a:r>
              <a:rPr lang="ru-RU" sz="2800" dirty="0" smtClean="0">
                <a:latin typeface="Monotype Corsiva" pitchFamily="66" charset="0"/>
              </a:rPr>
              <a:t>я мои </a:t>
            </a:r>
            <a:r>
              <a:rPr lang="ru-RU" sz="2800" dirty="0" err="1" smtClean="0">
                <a:latin typeface="Monotype Corsiva" pitchFamily="66" charset="0"/>
              </a:rPr>
              <a:t>въ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разсужден</a:t>
            </a:r>
            <a:r>
              <a:rPr lang="en-US" sz="2800" dirty="0" err="1" smtClean="0">
                <a:latin typeface="Monotype Corsiva" pitchFamily="66" charset="0"/>
              </a:rPr>
              <a:t>i</a:t>
            </a:r>
            <a:r>
              <a:rPr lang="ru-RU" sz="2800" dirty="0" smtClean="0">
                <a:latin typeface="Monotype Corsiva" pitchFamily="66" charset="0"/>
              </a:rPr>
              <a:t>и пользы сего дела </a:t>
            </a:r>
            <a:r>
              <a:rPr lang="ru-RU" sz="2800" dirty="0" err="1" smtClean="0">
                <a:latin typeface="Monotype Corsiva" pitchFamily="66" charset="0"/>
              </a:rPr>
              <a:t>достигнутъ</a:t>
            </a:r>
            <a:r>
              <a:rPr lang="ru-RU" sz="2800" dirty="0" smtClean="0">
                <a:latin typeface="Monotype Corsiva" pitchFamily="66" charset="0"/>
              </a:rPr>
              <a:t> всей своей цели и торжествующая теперь во </a:t>
            </a:r>
            <a:r>
              <a:rPr lang="ru-RU" sz="2800" dirty="0" err="1" smtClean="0">
                <a:latin typeface="Monotype Corsiva" pitchFamily="66" charset="0"/>
              </a:rPr>
              <a:t>вредъ</a:t>
            </a:r>
            <a:r>
              <a:rPr lang="ru-RU" sz="2800" dirty="0" smtClean="0">
                <a:latin typeface="Monotype Corsiva" pitchFamily="66" charset="0"/>
              </a:rPr>
              <a:t> и угнетен</a:t>
            </a:r>
            <a:r>
              <a:rPr lang="en-US" sz="2800" dirty="0" err="1" smtClean="0">
                <a:latin typeface="Monotype Corsiva" pitchFamily="66" charset="0"/>
              </a:rPr>
              <a:t>i</a:t>
            </a:r>
            <a:r>
              <a:rPr lang="ru-RU" sz="2800" dirty="0" smtClean="0">
                <a:latin typeface="Monotype Corsiva" pitchFamily="66" charset="0"/>
              </a:rPr>
              <a:t>е </a:t>
            </a:r>
            <a:r>
              <a:rPr lang="ru-RU" sz="2800" dirty="0" err="1" smtClean="0">
                <a:latin typeface="Monotype Corsiva" pitchFamily="66" charset="0"/>
              </a:rPr>
              <a:t>трудолюбивыхъ</a:t>
            </a:r>
            <a:r>
              <a:rPr lang="ru-RU" sz="2800" dirty="0" smtClean="0">
                <a:latin typeface="Monotype Corsiva" pitchFamily="66" charset="0"/>
              </a:rPr>
              <a:t>, но </a:t>
            </a:r>
            <a:r>
              <a:rPr lang="ru-RU" sz="2800" dirty="0" err="1" smtClean="0">
                <a:latin typeface="Monotype Corsiva" pitchFamily="66" charset="0"/>
              </a:rPr>
              <a:t>беднейшихъ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изъ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купеческаго</a:t>
            </a:r>
            <a:r>
              <a:rPr lang="ru-RU" sz="2800" dirty="0" smtClean="0">
                <a:latin typeface="Monotype Corsiva" pitchFamily="66" charset="0"/>
              </a:rPr>
              <a:t> и </a:t>
            </a:r>
            <a:r>
              <a:rPr lang="ru-RU" sz="2800" dirty="0" err="1" smtClean="0">
                <a:latin typeface="Monotype Corsiva" pitchFamily="66" charset="0"/>
              </a:rPr>
              <a:t>мещанскаго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сослов</a:t>
            </a:r>
            <a:r>
              <a:rPr lang="en-US" sz="2800" dirty="0" err="1" smtClean="0">
                <a:latin typeface="Monotype Corsiva" pitchFamily="66" charset="0"/>
              </a:rPr>
              <a:t>i</a:t>
            </a:r>
            <a:r>
              <a:rPr lang="ru-RU" sz="2800" dirty="0" smtClean="0">
                <a:latin typeface="Monotype Corsiva" pitchFamily="66" charset="0"/>
              </a:rPr>
              <a:t>я </a:t>
            </a:r>
            <a:r>
              <a:rPr lang="ru-RU" sz="2800" dirty="0" err="1" smtClean="0">
                <a:latin typeface="Monotype Corsiva" pitchFamily="66" charset="0"/>
              </a:rPr>
              <a:t>гражданъ</a:t>
            </a:r>
            <a:r>
              <a:rPr lang="ru-RU" sz="2800" dirty="0" smtClean="0">
                <a:latin typeface="Monotype Corsiva" pitchFamily="66" charset="0"/>
              </a:rPr>
              <a:t>, алчная </a:t>
            </a:r>
            <a:r>
              <a:rPr lang="ru-RU" sz="2800" dirty="0" err="1" smtClean="0">
                <a:latin typeface="Monotype Corsiva" pitchFamily="66" charset="0"/>
              </a:rPr>
              <a:t>не-которыхъ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неблагонамеренныхъ</a:t>
            </a:r>
            <a:r>
              <a:rPr lang="ru-RU" sz="2800" dirty="0" smtClean="0">
                <a:latin typeface="Monotype Corsiva" pitchFamily="66" charset="0"/>
              </a:rPr>
              <a:t> людей корысть сама собою </a:t>
            </a:r>
            <a:r>
              <a:rPr lang="ru-RU" sz="2800" dirty="0" err="1" smtClean="0">
                <a:latin typeface="Monotype Corsiva" pitchFamily="66" charset="0"/>
              </a:rPr>
              <a:t>угаснетъ</a:t>
            </a:r>
            <a:r>
              <a:rPr lang="ru-RU" sz="2800" dirty="0" smtClean="0">
                <a:latin typeface="Monotype Corsiva" pitchFamily="66" charset="0"/>
              </a:rPr>
              <a:t>»...</a:t>
            </a:r>
          </a:p>
          <a:p>
            <a:pPr algn="l"/>
            <a:r>
              <a:rPr lang="ru-RU" sz="2800" i="1" dirty="0" err="1" smtClean="0"/>
              <a:t>К.Анфилатовъ</a:t>
            </a:r>
            <a:endParaRPr lang="ru-RU" sz="2800" dirty="0" smtClean="0"/>
          </a:p>
          <a:p>
            <a:pPr algn="l"/>
            <a:r>
              <a:rPr lang="ru-RU" sz="2800" dirty="0" smtClean="0"/>
              <a:t>(из письма графу Н.П.Румянцеву, 1808)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371600"/>
            <a:ext cx="8643998" cy="18288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C000"/>
                </a:solidFill>
              </a:rPr>
              <a:t>«Почему мы так отстали от Запада и что нам делать?»</a:t>
            </a:r>
            <a:r>
              <a:rPr lang="ru-RU" sz="3200" i="1" dirty="0" smtClean="0">
                <a:solidFill>
                  <a:srgbClr val="FFC000"/>
                </a:solidFill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А.Л. </a:t>
            </a:r>
            <a:r>
              <a:rPr lang="ru-RU" sz="3200" dirty="0" err="1" smtClean="0"/>
              <a:t>Рашковский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110566" cy="3343736"/>
          </a:xfrm>
        </p:spPr>
        <p:txBody>
          <a:bodyPr/>
          <a:lstStyle/>
          <a:p>
            <a:pPr algn="l"/>
            <a:r>
              <a:rPr lang="ru-RU" sz="3600" i="1" dirty="0" smtClean="0"/>
              <a:t>Образование полезно для каждого, но для кооператоров оно является необходимым. Так писал профессор-экономист Стюарт еще в 1879 году.</a:t>
            </a:r>
            <a:endParaRPr lang="ru-RU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2296284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i="1" dirty="0" smtClean="0">
                <a:solidFill>
                  <a:srgbClr val="FFC000"/>
                </a:solidFill>
              </a:rPr>
              <a:t>«Из семейного альбома потомков Анфилатовых»</a:t>
            </a:r>
            <a:r>
              <a:rPr lang="ru-RU" sz="4000" dirty="0" smtClean="0">
                <a:solidFill>
                  <a:srgbClr val="FFC000"/>
                </a:solidFill>
              </a:rPr>
              <a:t/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А.С. Анфилатова, Н.Н. </a:t>
            </a:r>
            <a:r>
              <a:rPr lang="ru-RU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Минчакова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6000768"/>
            <a:ext cx="4040188" cy="659352"/>
          </a:xfrm>
        </p:spPr>
        <p:txBody>
          <a:bodyPr/>
          <a:lstStyle/>
          <a:p>
            <a:r>
              <a:rPr lang="ru-RU" dirty="0" smtClean="0"/>
              <a:t>Анфилатов Степан Григорьевич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857752" y="6000768"/>
            <a:ext cx="4041775" cy="65484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Анфилатов Алексей Петрович</a:t>
            </a:r>
            <a:endParaRPr lang="ru-RU" dirty="0"/>
          </a:p>
        </p:txBody>
      </p:sp>
      <p:pic>
        <p:nvPicPr>
          <p:cNvPr id="11266" name="Picture 2" descr="Анфилатов Степан Григорьевич_изменить разм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2357454" cy="357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img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500306"/>
            <a:ext cx="2357454" cy="337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224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«Идеи Н.С. Мордвинова  и его теория «трудопоощрительных банков»»  П.А. Бармина, Е.В.Жилин  </vt:lpstr>
      <vt:lpstr>«Общественные банки, как альтернатива ростовщичества  и философии Раскольникова» С.И. Шуклин  </vt:lpstr>
      <vt:lpstr>Слайд 4</vt:lpstr>
      <vt:lpstr>«Почему мы так отстали от Запада и что нам делать?»  А.Л. Рашковский </vt:lpstr>
      <vt:lpstr>«Из семейного альбома потомков Анфилатовых» А.С. Анфилатова, Н.Н. Минчакова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Анфилатовские чтения  26.01.10</dc:title>
  <dc:creator>Admin</dc:creator>
  <cp:lastModifiedBy>Рома</cp:lastModifiedBy>
  <cp:revision>25</cp:revision>
  <dcterms:created xsi:type="dcterms:W3CDTF">2010-03-26T14:04:59Z</dcterms:created>
  <dcterms:modified xsi:type="dcterms:W3CDTF">2010-11-10T14:41:56Z</dcterms:modified>
</cp:coreProperties>
</file>