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9" r:id="rId5"/>
    <p:sldId id="260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9" r:id="rId15"/>
    <p:sldId id="280" r:id="rId16"/>
    <p:sldId id="281" r:id="rId17"/>
    <p:sldId id="282" r:id="rId18"/>
    <p:sldId id="283" r:id="rId19"/>
    <p:sldId id="284" r:id="rId20"/>
    <p:sldId id="270" r:id="rId21"/>
    <p:sldId id="272" r:id="rId22"/>
    <p:sldId id="273" r:id="rId23"/>
    <p:sldId id="274" r:id="rId24"/>
    <p:sldId id="275" r:id="rId25"/>
    <p:sldId id="276" r:id="rId26"/>
    <p:sldId id="278" r:id="rId27"/>
    <p:sldId id="277" r:id="rId28"/>
    <p:sldId id="285" r:id="rId29"/>
    <p:sldId id="286" r:id="rId30"/>
    <p:sldId id="287" r:id="rId31"/>
    <p:sldId id="288" r:id="rId32"/>
    <p:sldId id="289" r:id="rId33"/>
    <p:sldId id="25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2;&#1086;&#1080;%20&#1076;&#1086;&#1082;&#1091;&#1084;&#1077;&#1085;&#1090;&#1099;\Downloads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5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Лист1!$A$1:$E$1</c:f>
              <c:strCache>
                <c:ptCount val="5"/>
                <c:pt idx="0">
                  <c:v>2009 - 2010 учебный год</c:v>
                </c:pt>
                <c:pt idx="1">
                  <c:v>2010 - 2011 учебный год</c:v>
                </c:pt>
                <c:pt idx="2">
                  <c:v>2011 - 2012 учебный год</c:v>
                </c:pt>
                <c:pt idx="3">
                  <c:v>2012 - 2013 учебный год</c:v>
                </c:pt>
                <c:pt idx="4">
                  <c:v>2013 - 2014 учебный год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85</c:v>
                </c:pt>
                <c:pt idx="1">
                  <c:v>82</c:v>
                </c:pt>
                <c:pt idx="2">
                  <c:v>79</c:v>
                </c:pt>
                <c:pt idx="3">
                  <c:v>83.07</c:v>
                </c:pt>
                <c:pt idx="4">
                  <c:v>78.3</c:v>
                </c:pt>
              </c:numCache>
            </c:numRef>
          </c:val>
        </c:ser>
        <c:gapWidth val="75"/>
        <c:overlap val="-25"/>
        <c:axId val="146687104"/>
        <c:axId val="146688640"/>
      </c:barChart>
      <c:catAx>
        <c:axId val="146687104"/>
        <c:scaling>
          <c:orientation val="minMax"/>
        </c:scaling>
        <c:axPos val="b"/>
        <c:majorTickMark val="none"/>
        <c:tickLblPos val="nextTo"/>
        <c:crossAx val="146688640"/>
        <c:crosses val="autoZero"/>
        <c:auto val="1"/>
        <c:lblAlgn val="ctr"/>
        <c:lblOffset val="100"/>
      </c:catAx>
      <c:valAx>
        <c:axId val="1466886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146687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56562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Обобщение опыта учителя английского языка МБОУ «Гимназия №3» 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Scan100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642918"/>
            <a:ext cx="3596640" cy="542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Районная предметная олимпиада младших школьников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2590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614998"/>
                <a:gridCol w="1357322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Фамилия, имя учащегося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Класс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Место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2012 – 2013</a:t>
                      </a:r>
                      <a:r>
                        <a:rPr lang="ru-RU" sz="2800" b="1" baseline="0" dirty="0" smtClean="0"/>
                        <a:t>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Инютина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Анастасия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2013 – 2014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err="1" smtClean="0"/>
                        <a:t>Таможникова</a:t>
                      </a:r>
                      <a:r>
                        <a:rPr lang="ru-RU" sz="2800" baseline="0" dirty="0" smtClean="0"/>
                        <a:t> Анастасия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 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Городская предметная олимпиада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72122"/>
                <a:gridCol w="1500198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Фамилия, имя учащегося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Класс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Место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2010 – 2011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Литвинов Лев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Щербинин</a:t>
                      </a:r>
                      <a:r>
                        <a:rPr lang="ru-RU" sz="2200" baseline="0" dirty="0" smtClean="0"/>
                        <a:t> Андрей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7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Якимец</a:t>
                      </a:r>
                      <a:r>
                        <a:rPr lang="ru-RU" sz="2200" baseline="0" dirty="0" smtClean="0"/>
                        <a:t> Александр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8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2012 – 2013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Шелест Галина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Тисканова</a:t>
                      </a:r>
                      <a:r>
                        <a:rPr lang="ru-RU" sz="2200" baseline="0" dirty="0" smtClean="0"/>
                        <a:t> Марина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6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Домашов Роман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6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Городская предметная олимпиада среди учащихся 2 – 3 классов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357430"/>
          <a:ext cx="8229600" cy="2072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614998"/>
                <a:gridCol w="1357322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Фамилия, имя учащегося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Класс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Место</a:t>
                      </a:r>
                      <a:r>
                        <a:rPr lang="ru-RU" sz="2800" baseline="0" dirty="0" smtClean="0"/>
                        <a:t> 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2013 – 2014</a:t>
                      </a:r>
                      <a:r>
                        <a:rPr lang="ru-RU" sz="2800" b="1" baseline="0" dirty="0" smtClean="0"/>
                        <a:t>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err="1" smtClean="0"/>
                        <a:t>Тишенков</a:t>
                      </a:r>
                      <a:r>
                        <a:rPr lang="ru-RU" sz="2800" baseline="0" dirty="0" smtClean="0"/>
                        <a:t>  Данил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Левченко Алена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 Б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Admin\Мои документы\Downloads\olimpiad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338635"/>
            <a:ext cx="2785730" cy="251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Научно – практическая конференция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85926"/>
          <a:ext cx="8210857" cy="2072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357718"/>
                <a:gridCol w="1071570"/>
                <a:gridCol w="1552893"/>
                <a:gridCol w="12286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Фамилия,</a:t>
                      </a:r>
                      <a:r>
                        <a:rPr lang="ru-RU" sz="2800" baseline="0" dirty="0" smtClean="0"/>
                        <a:t> имя учащегося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Класс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Уровень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Место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2013 – 2014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Пономарева Дарья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школа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Пономарева</a:t>
                      </a:r>
                      <a:r>
                        <a:rPr lang="ru-RU" sz="2800" baseline="0" dirty="0" smtClean="0"/>
                        <a:t> Дарья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район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C:\Documents and Settings\Admin\Мои документы\Downloads\06935914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143380"/>
            <a:ext cx="322069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120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28916"/>
                <a:gridCol w="1714512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2010 – 2011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Молодежный чемпионат по английскому языку (г. Пермь)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Литвинов Лев </a:t>
                      </a:r>
                      <a:r>
                        <a:rPr lang="ru-RU" sz="2400" kern="1200" dirty="0" smtClean="0"/>
                        <a:t>(5 </a:t>
                      </a:r>
                      <a:r>
                        <a:rPr lang="ru-RU" sz="2400" kern="1200" dirty="0" err="1" smtClean="0"/>
                        <a:t>кл</a:t>
                      </a:r>
                      <a:r>
                        <a:rPr lang="ru-RU" sz="2400" kern="1200" dirty="0" smtClean="0"/>
                        <a:t>.) – лучший результат в районе, </a:t>
                      </a:r>
                      <a:r>
                        <a:rPr lang="ru-RU" sz="2400" kern="1200" dirty="0" err="1" smtClean="0"/>
                        <a:t>Апасова</a:t>
                      </a:r>
                      <a:r>
                        <a:rPr lang="ru-RU" sz="2400" kern="1200" dirty="0" smtClean="0"/>
                        <a:t> Виктория (11 </a:t>
                      </a:r>
                      <a:r>
                        <a:rPr lang="ru-RU" sz="2400" kern="1200" dirty="0" err="1" smtClean="0"/>
                        <a:t>кл</a:t>
                      </a:r>
                      <a:r>
                        <a:rPr lang="ru-RU" sz="2400" kern="1200" dirty="0" smtClean="0"/>
                        <a:t>.) – регион. победитель </a:t>
                      </a:r>
                      <a:r>
                        <a:rPr lang="en-US" sz="2400" kern="1200" dirty="0" smtClean="0"/>
                        <a:t>III </a:t>
                      </a:r>
                      <a:r>
                        <a:rPr lang="ru-RU" sz="2400" kern="1200" dirty="0" smtClean="0"/>
                        <a:t>степени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2011 – 2012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Молодежный предметный чемпионат по английскому языку (г. Пермь)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Белоусова Анастасия </a:t>
                      </a:r>
                      <a:r>
                        <a:rPr lang="ru-RU" sz="2400" kern="1200" dirty="0" smtClean="0"/>
                        <a:t>(9 </a:t>
                      </a:r>
                      <a:r>
                        <a:rPr lang="ru-RU" sz="2400" kern="1200" dirty="0" err="1" smtClean="0"/>
                        <a:t>кл</a:t>
                      </a:r>
                      <a:r>
                        <a:rPr lang="ru-RU" sz="2400" kern="1200" dirty="0" smtClean="0"/>
                        <a:t>.) – лучший результат в районе,  Литвинов Лев (6 </a:t>
                      </a:r>
                      <a:r>
                        <a:rPr lang="ru-RU" sz="2400" kern="1200" dirty="0" err="1" smtClean="0"/>
                        <a:t>кл</a:t>
                      </a:r>
                      <a:r>
                        <a:rPr lang="ru-RU" sz="2400" kern="1200" dirty="0" smtClean="0"/>
                        <a:t>.) – регион. победитель </a:t>
                      </a:r>
                      <a:r>
                        <a:rPr lang="en-US" sz="2400" kern="1200" dirty="0" smtClean="0"/>
                        <a:t>II </a:t>
                      </a:r>
                      <a:r>
                        <a:rPr lang="ru-RU" sz="2400" kern="1200" dirty="0" smtClean="0"/>
                        <a:t>степени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0724" cy="44805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60040"/>
                <a:gridCol w="1714512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2012 – 2013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British</a:t>
                      </a:r>
                      <a:r>
                        <a:rPr lang="en-US" sz="2400" baseline="0" dirty="0" smtClean="0"/>
                        <a:t> Bulldog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I </a:t>
                      </a:r>
                      <a:r>
                        <a:rPr lang="ru-RU" sz="2400" b="0" dirty="0" smtClean="0"/>
                        <a:t>районный</a:t>
                      </a:r>
                      <a:r>
                        <a:rPr lang="ru-RU" sz="2400" b="0" baseline="0" dirty="0" smtClean="0"/>
                        <a:t> конкурс чтецов на иностранном языке</a:t>
                      </a:r>
                      <a:r>
                        <a:rPr lang="en-US" sz="2400" b="0" baseline="0" dirty="0" smtClean="0"/>
                        <a:t>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Чернышева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Александра (5 А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место, Маликов Михаил, Четыркина Алёна (4 Б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III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ru-RU" sz="2400" baseline="0" dirty="0" smtClean="0"/>
                        <a:t>Всероссийский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блиц-турнир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английскому языку “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Rainbow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Родина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Анастасия (3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-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место, Шелест Галина (5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место, Домашов Роман  (6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0724" cy="47548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900486"/>
                <a:gridCol w="1857388"/>
                <a:gridCol w="250285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2012 – 2013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Всероссийская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дистанционная викторина по английскому языку 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Main Cities of the British Isles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Всероссийский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открытый конкурс по английскому языку “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World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(тема «Олимпийские игры»)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-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0724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60040"/>
                <a:gridCol w="1714512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– 2014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Всероссийский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конкурс по англ. языку “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World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(тема «Моя Родина – Россия»)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Мищенко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место,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Шелест Галина (6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-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</a:p>
                    <a:p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Всероссийский</a:t>
                      </a:r>
                      <a:r>
                        <a:rPr lang="ru-RU" sz="2400" b="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конкурс по англ. языку “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Open World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(тема «Столицы мира»)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Мищенко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0724" cy="41148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60040"/>
                <a:gridCol w="1714512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– 2014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Мультитест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(осенняя сессия)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16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Диплом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лауреата – Мищенко 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err="1" smtClean="0"/>
                        <a:t>Олимпус</a:t>
                      </a:r>
                      <a:r>
                        <a:rPr lang="ru-RU" sz="2400" b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(осенняя сессия)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Диплом лауреата – Мищенко 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Всероссийский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блиц-турнир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английскому языку «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Rainbow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 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Мищенко 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место, Шелест Галина (6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место, Четыркина Алёна (5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Дистанционные конкурсы разного уровня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60724" cy="4846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860040"/>
                <a:gridCol w="1714512"/>
                <a:gridCol w="36861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Конкурс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Участники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Результативность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– 2014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Районный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чтецов на иностранных языках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Четыркина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Алёна (5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место, Пономарёва Дарья (7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 smtClean="0"/>
                        <a:t>Молодежный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предметный чемпионат (г. Пермь)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Боровинская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Ю. (9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по России, </a:t>
                      </a:r>
                    </a:p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Литвинов Л. (8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регионе, Шелест Г. (6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регионе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British</a:t>
                      </a:r>
                      <a:r>
                        <a:rPr lang="en-US" sz="2400" b="0" baseline="0" dirty="0" smtClean="0"/>
                        <a:t> Bulldog</a:t>
                      </a:r>
                      <a:endParaRPr lang="ru-RU" sz="2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Мищенко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Диана (4 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.) –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место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122081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Общие сведения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900486" cy="55721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образование высшее: </a:t>
            </a:r>
            <a:r>
              <a:rPr lang="ru-RU" sz="2400" dirty="0" smtClean="0"/>
              <a:t>УРАО </a:t>
            </a:r>
            <a:r>
              <a:rPr lang="ru-RU" sz="2400" dirty="0" smtClean="0"/>
              <a:t>в 2003 г. по специальности «лингвистика и межкультурная коммуникация», присвоена квалификация «лингвист – переводчик (</a:t>
            </a:r>
            <a:r>
              <a:rPr lang="ru-RU" sz="2400" dirty="0" smtClean="0"/>
              <a:t>англ. </a:t>
            </a:r>
            <a:r>
              <a:rPr lang="ru-RU" sz="2400" dirty="0" smtClean="0"/>
              <a:t>язык)»;</a:t>
            </a:r>
          </a:p>
          <a:p>
            <a:r>
              <a:rPr lang="ru-RU" sz="2400" dirty="0" smtClean="0"/>
              <a:t>стаж педагогической работы </a:t>
            </a:r>
            <a:r>
              <a:rPr lang="ru-RU" sz="2400" dirty="0" smtClean="0"/>
              <a:t> 10 </a:t>
            </a:r>
            <a:r>
              <a:rPr lang="ru-RU" sz="2400" dirty="0" smtClean="0"/>
              <a:t>лет,</a:t>
            </a:r>
          </a:p>
          <a:p>
            <a:r>
              <a:rPr lang="ru-RU" sz="2400" dirty="0" smtClean="0"/>
              <a:t>в </a:t>
            </a:r>
            <a:r>
              <a:rPr lang="ru-RU" sz="2400" dirty="0" smtClean="0"/>
              <a:t>данном учреждении  9 лет.</a:t>
            </a:r>
          </a:p>
          <a:p>
            <a:r>
              <a:rPr lang="ru-RU" sz="2400" dirty="0" smtClean="0"/>
              <a:t>Награждена грамотой администрации </a:t>
            </a:r>
            <a:r>
              <a:rPr lang="ru-RU" sz="2400" dirty="0" err="1" smtClean="0"/>
              <a:t>Локтевского</a:t>
            </a:r>
            <a:r>
              <a:rPr lang="ru-RU" sz="2400" dirty="0" smtClean="0"/>
              <a:t> района, 2012 г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7" name="Содержимое 6" descr="DSCN4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67183" y="2071678"/>
            <a:ext cx="4730748" cy="3548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Открытые уроки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821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72122"/>
                <a:gridCol w="1357322"/>
                <a:gridCol w="14001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Тема урока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Класс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Уровень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2009 – 2010 учебный год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</a:rPr>
                        <a:t>Урок с применением интерактивной доски по теме «Еда</a:t>
                      </a:r>
                      <a:r>
                        <a:rPr lang="ru-RU" sz="2400" dirty="0" smtClean="0">
                          <a:latin typeface="+mn-lt"/>
                        </a:rPr>
                        <a:t>»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3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район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</a:rPr>
                        <a:t>2010 – 2011 учебный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</a:rPr>
                        <a:t>Урок по теме «Обобщающий урок по темам «Еда», «Праздники» с применением ИКТ технологии. 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5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район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+mn-lt"/>
                        </a:rPr>
                        <a:t>2011 – 2012 учебный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</a:rPr>
                        <a:t>Урок по теме «Чтение букв </a:t>
                      </a:r>
                      <a:r>
                        <a:rPr lang="en-US" sz="2400" dirty="0">
                          <a:latin typeface="+mn-lt"/>
                        </a:rPr>
                        <a:t>Ii</a:t>
                      </a:r>
                      <a:r>
                        <a:rPr lang="ru-RU" sz="2400" dirty="0">
                          <a:latin typeface="+mn-lt"/>
                        </a:rPr>
                        <a:t> и </a:t>
                      </a:r>
                      <a:r>
                        <a:rPr lang="en-US" sz="2400" dirty="0" err="1">
                          <a:latin typeface="+mn-lt"/>
                        </a:rPr>
                        <a:t>Aa</a:t>
                      </a:r>
                      <a:r>
                        <a:rPr lang="ru-RU" sz="2400" dirty="0">
                          <a:latin typeface="+mn-lt"/>
                        </a:rPr>
                        <a:t>» с применением ИКТ и игровой технологий </a:t>
                      </a:r>
                      <a:r>
                        <a:rPr lang="ru-RU" sz="2400" dirty="0" smtClean="0">
                          <a:latin typeface="+mn-lt"/>
                        </a:rPr>
                        <a:t>.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2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школа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Выступления на РМО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53086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757874"/>
                <a:gridCol w="24717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Тема выступления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 выступления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1. «Письмо</a:t>
                      </a:r>
                      <a:r>
                        <a:rPr lang="ru-RU" sz="2400" dirty="0"/>
                        <a:t>» как раздел ЕГЭ по английскому языку»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2. Практикум </a:t>
                      </a:r>
                      <a:r>
                        <a:rPr lang="ru-RU" sz="2400" dirty="0"/>
                        <a:t>по ЕГЭ. Раздел «Говорение».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2010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3. «Применение </a:t>
                      </a:r>
                      <a:r>
                        <a:rPr lang="ru-RU" sz="2400" dirty="0"/>
                        <a:t>ИКТ на уроках английского языка в начальной школе» (из опыта работы)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4. Практикум </a:t>
                      </a:r>
                      <a:r>
                        <a:rPr lang="ru-RU" sz="2400" dirty="0"/>
                        <a:t>по ЕГЭ. Раздел «</a:t>
                      </a:r>
                      <a:r>
                        <a:rPr lang="ru-RU" sz="2400" dirty="0" err="1"/>
                        <a:t>Аудирование</a:t>
                      </a:r>
                      <a:r>
                        <a:rPr lang="ru-RU" sz="2400" dirty="0"/>
                        <a:t>».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5. «Особенности </a:t>
                      </a:r>
                      <a:r>
                        <a:rPr lang="ru-RU" sz="2400" dirty="0"/>
                        <a:t>ГИА по иностранному языку»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«Снятие трудностей в подготовке выпускников школ к сдаче ЕГЭ по иностранному языку».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Выступления на РМО 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37490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757874"/>
                <a:gridCol w="247172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Тема выступления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Год выступления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8. «Формирование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универсальных учебных действий – приоритет начального иноязычного образования».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9. «Система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оценки достижений планируемых результатов освоения основной образовательной программы НОО».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10. Практикум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по ЕГЭ. Раздел «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Аудирование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Выступления на педагогическом совете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714488"/>
          <a:ext cx="8229600" cy="30175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43272"/>
                <a:gridCol w="3143272"/>
                <a:gridCol w="194305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Тема выступления 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Тема педагогического совета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+mn-lt"/>
                        </a:rPr>
                        <a:t>Год выступления</a:t>
                      </a:r>
                      <a:endParaRPr lang="ru-RU" sz="2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1. «</a:t>
                      </a:r>
                      <a:r>
                        <a:rPr lang="ru-RU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учителя как одна из форм мониторинга».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«Педагогический мониторинг как необходимое условие повышения качества образовательного процесса».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Admin\Мои документы\Downloads\pedsovet-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422430"/>
            <a:ext cx="2592382" cy="2435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Диссеминация педагогического опыта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4632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86238"/>
                <a:gridCol w="3000396"/>
                <a:gridCol w="10429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Название публикации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Место публикации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Год</a:t>
                      </a:r>
                      <a:r>
                        <a:rPr lang="ru-RU" sz="2400" baseline="0" dirty="0" smtClean="0"/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1. Обобщающий </a:t>
                      </a:r>
                      <a:r>
                        <a:rPr lang="ru-RU" sz="2400" dirty="0"/>
                        <a:t>урок по теме «Еда» для 3-го класса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Всероссийский фестиваль «Открытый урок»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2010 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2. Большой </a:t>
                      </a:r>
                      <a:r>
                        <a:rPr lang="ru-RU" sz="2400" dirty="0"/>
                        <a:t>Театр. 11-й класс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Всероссийский фестиваль «Открытый урок»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3. Презентация </a:t>
                      </a:r>
                      <a:r>
                        <a:rPr lang="ru-RU" sz="2400" dirty="0"/>
                        <a:t>для 5 класса к учебнику </a:t>
                      </a:r>
                      <a:r>
                        <a:rPr lang="ru-RU" sz="2400" dirty="0" err="1"/>
                        <a:t>Кузовлева</a:t>
                      </a:r>
                      <a:r>
                        <a:rPr lang="ru-RU" sz="2400" dirty="0"/>
                        <a:t> В. П.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/>
                        <a:t>zavuch</a:t>
                      </a:r>
                      <a:r>
                        <a:rPr lang="ru-RU" sz="2400"/>
                        <a:t>.</a:t>
                      </a:r>
                      <a:r>
                        <a:rPr lang="en-US" sz="2400"/>
                        <a:t>info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2011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4. </a:t>
                      </a:r>
                      <a:r>
                        <a:rPr lang="en-US" sz="2400" dirty="0" smtClean="0"/>
                        <a:t>The </a:t>
                      </a:r>
                      <a:r>
                        <a:rPr lang="en-US" sz="2400" dirty="0"/>
                        <a:t>Bolshoi Theatre</a:t>
                      </a:r>
                      <a:r>
                        <a:rPr lang="ru-RU" sz="2400" dirty="0"/>
                        <a:t>.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Газета «Английский язык» приложение  к газете «Первое сентября» (г. Москва)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Диссеминация педагогического опыта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400552"/>
                <a:gridCol w="3000396"/>
                <a:gridCol w="8286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Название публикации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Место публикации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Год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  <a:ea typeface="Times New Roman"/>
                          <a:cs typeface="Times New Roman"/>
                        </a:rPr>
                        <a:t>5. Обобщающий 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урок в 10-м классе по теме «Молодежные субкультуры»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Всероссийский фестиваль «Открытый урок»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latin typeface="+mn-lt"/>
                          <a:ea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  <a:ea typeface="Times New Roman"/>
                          <a:cs typeface="Times New Roman"/>
                        </a:rPr>
                        <a:t>6. Урок 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– повторение по теме «Правила чтения гласных букв </a:t>
                      </a:r>
                      <a:r>
                        <a:rPr lang="en-US" sz="2200" dirty="0" err="1">
                          <a:latin typeface="+mn-lt"/>
                          <a:ea typeface="Times New Roman"/>
                          <a:cs typeface="Times New Roman"/>
                        </a:rPr>
                        <a:t>Aa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 в закрытом типе слога»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Всероссийский фестиваль «Открытый урок»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latin typeface="+mn-lt"/>
                          <a:ea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  <a:ea typeface="Times New Roman"/>
                          <a:cs typeface="Times New Roman"/>
                        </a:rPr>
                        <a:t>7. Обобщающий 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урок в 10 классе “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Youth Subcultures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”.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Газета «Английский язык» приложение к газете «Первое сентября» (г. Москва)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 smtClean="0">
                          <a:latin typeface="+mn-lt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en-US" sz="2200" dirty="0" smtClean="0">
                          <a:latin typeface="+mn-lt"/>
                          <a:ea typeface="Times New Roman"/>
                          <a:cs typeface="Times New Roman"/>
                        </a:rPr>
                        <a:t>Food</a:t>
                      </a: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. Урок в 3 классе.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Газета «Английский язык» приложение к газете «Первое сентября» (г. Москва)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200" dirty="0">
                          <a:latin typeface="+mn-lt"/>
                          <a:ea typeface="Times New Roman"/>
                          <a:cs typeface="Times New Roman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Диссеминация педагогического опыта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6273225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http://nsportal.ru/olga80k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Грамоты, дипломы, благодарности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2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91406"/>
                <a:gridCol w="3750508"/>
                <a:gridCol w="1617866"/>
                <a:gridCol w="1441342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документа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Содержание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Кем выдан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Когда выдан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Грамота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за подготовку победителей и призеров районной олимпиады по англ. языку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Комитет по образованию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2010 г.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Диплом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за предоставление своего педагогического опыта на Всероссийском фестивале «Открытый урок»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ИД «Первое сентября» (г. Москва)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2010, 2011, 2012, 2013 гг.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Диплом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за подготовку призера Всероссийского «Молодежного чемпионата по английскому языку»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Центр Развития Одаренности (г. Пермь)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2010, 2011, 2012, 2014 гг.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Грамоты, дипломы, благодарности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1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02676"/>
                <a:gridCol w="4041532"/>
                <a:gridCol w="1602676"/>
                <a:gridCol w="1254237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документа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Содержание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Кем выдан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Когда выдан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Благодарность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за подготовку выпускников к ЕГЭ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МБОУ «Гимназия №3»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2011 г.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успешное применение инновационных технологий в </a:t>
                      </a: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учебно-воспит.процессе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МБОУ «Гимназия №3»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место в конкурсе на лучшую 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метод.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разработку урока с использованием ИКТ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МБОУ «Гимназия №3»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за успешную работу с одаренными детьми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МБОУ «Гимназия №3»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Грамоты, дипломы, благодарности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2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91406"/>
                <a:gridCol w="3380692"/>
                <a:gridCol w="2143140"/>
                <a:gridCol w="1285884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документа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Содержание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Кем выдан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Когда выдан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Грамота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подготовку призеров районной предметной олимпиады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Комитет по образованию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Благодарственное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письмо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подготовку учащихся к конкурсу на тему «Олимпийские игры», «Столицы мира», Моя Родина – Россия»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Оргкомитет конкурса «Открытый мир»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2013, 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Благодарность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за активное участие в работе социальной сети работников образования </a:t>
                      </a: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nsportal</a:t>
                      </a: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>
                          <a:latin typeface="+mn-lt"/>
                          <a:ea typeface="Times New Roman"/>
                          <a:cs typeface="Times New Roman"/>
                        </a:rPr>
                        <a:t>ru</a:t>
                      </a:r>
                      <a:endParaRPr lang="ru-RU" sz="24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Администрация социальной сети </a:t>
                      </a:r>
                      <a:r>
                        <a:rPr lang="en-US" sz="2400" dirty="0" err="1">
                          <a:latin typeface="+mn-lt"/>
                          <a:ea typeface="Times New Roman"/>
                          <a:cs typeface="Times New Roman"/>
                        </a:rPr>
                        <a:t>nsportal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2400" dirty="0" err="1">
                          <a:latin typeface="+mn-lt"/>
                          <a:ea typeface="Times New Roman"/>
                          <a:cs typeface="Times New Roman"/>
                        </a:rPr>
                        <a:t>ru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8215370" cy="116205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Тема самообразования: 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20131126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1928802"/>
            <a:ext cx="3688274" cy="43229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4543428" cy="450059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«Активизация познавательной деятельности путем использования ИКТ»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Грамоты, дипломы, благодарности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2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91406"/>
                <a:gridCol w="3952196"/>
                <a:gridCol w="1714512"/>
                <a:gridCol w="114300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документа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Содержание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Кем выдан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Когда выдан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Грамота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качественную подготовку выпускников к ГИА по англ. языку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МБОУ «Гимназия №3»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Благодарственное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письмо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активн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участие в организации и проведении </a:t>
                      </a: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Всерос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дистанц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. викторины по англ. языку «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The main cities of the British Isles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Дирекция ЦДМ Фактор Роста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Благодарственное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письмо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активн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участие в организации и проведении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IV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 smtClean="0">
                          <a:latin typeface="+mn-lt"/>
                          <a:ea typeface="Times New Roman"/>
                          <a:cs typeface="Times New Roman"/>
                        </a:rPr>
                        <a:t>Всерос</a:t>
                      </a: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2400" dirty="0" err="1">
                          <a:latin typeface="+mn-lt"/>
                          <a:ea typeface="Times New Roman"/>
                          <a:cs typeface="Times New Roman"/>
                        </a:rPr>
                        <a:t>блиц-турниров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по англ. языку «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Rainbow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Дирекция ЦДМ Фактор Роста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2013, 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Грамоты, дипломы, благодарности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00200"/>
          <a:ext cx="8501122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691406"/>
                <a:gridCol w="3737882"/>
                <a:gridCol w="1928826"/>
                <a:gridCol w="1143008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Название документа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Содержание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/>
                        <a:t>Кем выдан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/>
                        <a:t>Когда выдан</a:t>
                      </a:r>
                      <a:endParaRPr lang="ru-RU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Диплом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за организацию сверхпрограммного конкурса Мультитест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Оргкомитет конкурсов ИРШО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Диплом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за организацию сверхпрограммной общероссийской предметной олимпиады Олимпус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Оргкомитет конкурсов ИРШО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Благодарность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+mn-lt"/>
                          <a:ea typeface="Times New Roman"/>
                          <a:cs typeface="Times New Roman"/>
                        </a:rPr>
                        <a:t>за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подготовку победителя международного конкурса по англ. языку «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British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Bulldog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Times New Roman"/>
                          <a:cs typeface="Times New Roman"/>
                        </a:rPr>
                        <a:t>Оргкомитет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n-lt"/>
                          <a:ea typeface="Times New Roman"/>
                          <a:cs typeface="Times New Roman"/>
                        </a:rPr>
                        <a:t>2014 </a:t>
                      </a: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585791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 </a:t>
            </a:r>
            <a:r>
              <a:rPr lang="en-US" sz="2800" dirty="0" smtClean="0">
                <a:solidFill>
                  <a:schemeClr val="tx1"/>
                </a:solidFill>
              </a:rPr>
              <a:t>2011</a:t>
            </a:r>
            <a:r>
              <a:rPr lang="ru-RU" sz="2800" dirty="0" smtClean="0">
                <a:solidFill>
                  <a:schemeClr val="tx1"/>
                </a:solidFill>
              </a:rPr>
              <a:t> года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являюсь руководителем </a:t>
            </a:r>
            <a:r>
              <a:rPr lang="ru-RU" sz="2800" dirty="0" smtClean="0">
                <a:solidFill>
                  <a:schemeClr val="tx1"/>
                </a:solidFill>
              </a:rPr>
              <a:t>РМО </a:t>
            </a:r>
            <a:r>
              <a:rPr lang="ru-RU" sz="2800" dirty="0" smtClean="0">
                <a:solidFill>
                  <a:schemeClr val="tx1"/>
                </a:solidFill>
              </a:rPr>
              <a:t>учителей </a:t>
            </a:r>
            <a:r>
              <a:rPr lang="ru-RU" sz="2800" dirty="0" smtClean="0">
                <a:solidFill>
                  <a:schemeClr val="tx1"/>
                </a:solidFill>
              </a:rPr>
              <a:t>иностранных языков и вхожу в состав муниципальной экспертной группы по аттестации педагогических работников по предмету «иностранный язык». Вхожу в состав предметно-методической комиссии муниципального этапа всероссийской олимпиады, а также в состав предметного жюри по подготовке и проведению районной </a:t>
            </a:r>
            <a:r>
              <a:rPr lang="ru-RU" sz="2800" dirty="0" smtClean="0">
                <a:solidFill>
                  <a:schemeClr val="tx1"/>
                </a:solidFill>
              </a:rPr>
              <a:t>олимпиады младших </a:t>
            </a:r>
            <a:r>
              <a:rPr lang="ru-RU" sz="2800" dirty="0" smtClean="0">
                <a:solidFill>
                  <a:schemeClr val="tx1"/>
                </a:solidFill>
              </a:rPr>
              <a:t>школьников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С 2013 года принимаю участие в тестировании по английскому языку для учителей «</a:t>
            </a:r>
            <a:r>
              <a:rPr lang="en-US" sz="2800" dirty="0" smtClean="0">
                <a:solidFill>
                  <a:schemeClr val="tx1"/>
                </a:solidFill>
              </a:rPr>
              <a:t>British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Bulldog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Teachers</a:t>
            </a:r>
            <a:r>
              <a:rPr lang="ru-RU" sz="2800" dirty="0" smtClean="0">
                <a:solidFill>
                  <a:schemeClr val="tx1"/>
                </a:solidFill>
              </a:rPr>
              <a:t>’ </a:t>
            </a:r>
            <a:r>
              <a:rPr lang="en-US" sz="2800" dirty="0" smtClean="0">
                <a:solidFill>
                  <a:schemeClr val="tx1"/>
                </a:solidFill>
              </a:rPr>
              <a:t>Contest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1298562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Курсы повышения </a:t>
            </a:r>
            <a:b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квалификации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4900618" cy="4691063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«Управление качеством образования по иностранному языку на основе ФГОС ООО» (2014 г.); 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«Применение современных информационных технологий в государственно</a:t>
            </a:r>
            <a:r>
              <a:rPr lang="en-US" sz="2800" dirty="0" smtClean="0"/>
              <a:t> – </a:t>
            </a:r>
            <a:r>
              <a:rPr lang="ru-RU" sz="2800" dirty="0" smtClean="0"/>
              <a:t>общественном управлении образованием» (2014 г.).</a:t>
            </a:r>
            <a:endParaRPr lang="ru-RU" sz="2800" dirty="0"/>
          </a:p>
        </p:txBody>
      </p:sp>
      <p:pic>
        <p:nvPicPr>
          <p:cNvPr id="7" name="Содержимое 6" descr="akipkro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86124"/>
            <a:ext cx="3900886" cy="264703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%качества знаний за 5 лет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Итоговая аттестация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535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Фамилия, имя учащегося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Баллы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2010 – 2011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err="1" smtClean="0"/>
                        <a:t>Маер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Виолетта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50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Паутова Яна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47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2012 – 2013 учебный год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ru-RU" sz="2800" baseline="0" dirty="0" smtClean="0"/>
                        <a:t>Матвиенко Екатерина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77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Documents and Settings\Admin\Мои документы\Downloads\140_fron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42" y="4763795"/>
            <a:ext cx="2928958" cy="2094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72400" cy="1290637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Поступление в вузы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71745"/>
            <a:ext cx="7772400" cy="18573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Матвиенко Екатерина – </a:t>
            </a:r>
            <a:r>
              <a:rPr lang="ru-RU" sz="4400" dirty="0" err="1" smtClean="0">
                <a:solidFill>
                  <a:schemeClr val="tx1"/>
                </a:solidFill>
              </a:rPr>
              <a:t>АлтГПА</a:t>
            </a:r>
            <a:r>
              <a:rPr lang="ru-RU" sz="4400" dirty="0" smtClean="0">
                <a:solidFill>
                  <a:schemeClr val="tx1"/>
                </a:solidFill>
              </a:rPr>
              <a:t>, Лингвистический Институт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Documents and Settings\Admin\Мои документы\Downloads\1356537804_1328002354_trilistni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926058"/>
            <a:ext cx="2610311" cy="266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Школьный этап предметной олимпиады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</a:t>
                      </a:r>
                      <a:r>
                        <a:rPr lang="ru-RU" sz="2400" baseline="0" dirty="0" smtClean="0"/>
                        <a:t> участников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победителей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2009 – 2010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2010 – 2011</a:t>
                      </a:r>
                      <a:r>
                        <a:rPr lang="ru-RU" sz="2400" b="1" baseline="0" dirty="0" smtClean="0"/>
                        <a:t>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2011 – 2012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2012</a:t>
                      </a:r>
                      <a:r>
                        <a:rPr lang="ru-RU" sz="2400" b="1" baseline="0" dirty="0" smtClean="0"/>
                        <a:t> – 2013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13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2013 – 2014 учебный год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Муниципальный этап предметной олимпиады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72122"/>
                <a:gridCol w="1500198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Фамилия, имя учащегося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Класс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Место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2009 – 2010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Пахомова Алина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2010 – 2011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Матвиенко Екатерина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9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Тошмирзаева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baseline="0" dirty="0" err="1" smtClean="0"/>
                        <a:t>Гулфира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10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Маер</a:t>
                      </a:r>
                      <a:r>
                        <a:rPr lang="ru-RU" sz="2200" baseline="0" dirty="0" smtClean="0"/>
                        <a:t> </a:t>
                      </a:r>
                      <a:r>
                        <a:rPr lang="ru-RU" sz="2200" baseline="0" dirty="0" err="1" smtClean="0"/>
                        <a:t>Виолетта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2011 – 2012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Буденный Максим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8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err="1" smtClean="0"/>
                        <a:t>Якимец</a:t>
                      </a:r>
                      <a:r>
                        <a:rPr lang="ru-RU" sz="2200" baseline="0" dirty="0" smtClean="0"/>
                        <a:t> Александр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9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3.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Матвиенко Екатерина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10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</a:t>
                      </a:r>
                      <a:r>
                        <a:rPr lang="ru-RU" sz="2200" dirty="0" err="1" smtClean="0"/>
                        <a:t>Тошмирзаева</a:t>
                      </a:r>
                      <a:r>
                        <a:rPr lang="ru-RU" sz="2200" dirty="0" smtClean="0"/>
                        <a:t> </a:t>
                      </a:r>
                      <a:r>
                        <a:rPr lang="ru-RU" sz="2200" dirty="0" err="1" smtClean="0"/>
                        <a:t>Гулфира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Муниципальный этап предметной олимпиады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(продолжение)</a:t>
            </a:r>
            <a:endParaRPr lang="ru-RU" sz="2200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34137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5472122"/>
                <a:gridCol w="1500198"/>
                <a:gridCol w="1257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Фамилия, имя учащегося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Класс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Место</a:t>
                      </a:r>
                      <a:r>
                        <a:rPr lang="ru-RU" sz="2200" baseline="0" dirty="0" smtClean="0"/>
                        <a:t>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2012 – 2013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1.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Литвинов Лев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7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2.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ru-RU" sz="2200" baseline="0" dirty="0" smtClean="0"/>
                        <a:t>Бондарева Ксения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8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200" b="1" dirty="0" smtClean="0"/>
                        <a:t>2013 – 2014 учебный год</a:t>
                      </a:r>
                      <a:endParaRPr lang="ru-RU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Пономарева Дарья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7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Литвинов Лев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8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</a:t>
                      </a:r>
                      <a:r>
                        <a:rPr lang="ru-RU" dirty="0" err="1" smtClean="0"/>
                        <a:t>Боровинская</a:t>
                      </a:r>
                      <a:r>
                        <a:rPr lang="ru-RU" dirty="0" smtClean="0"/>
                        <a:t> Юлия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9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1911</Words>
  <PresentationFormat>Экран (4:3)</PresentationFormat>
  <Paragraphs>405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Обобщение опыта учителя английского языка МБОУ «Гимназия №3» </vt:lpstr>
      <vt:lpstr>Общие сведения</vt:lpstr>
      <vt:lpstr>Тема самообразования: </vt:lpstr>
      <vt:lpstr>%качества знаний за 5 лет</vt:lpstr>
      <vt:lpstr>Итоговая аттестация</vt:lpstr>
      <vt:lpstr>Поступление в вузы</vt:lpstr>
      <vt:lpstr>Школьный этап предметной олимпиады</vt:lpstr>
      <vt:lpstr>Муниципальный этап предметной олимпиады</vt:lpstr>
      <vt:lpstr>Муниципальный этап предметной олимпиады (продолжение)</vt:lpstr>
      <vt:lpstr>Районная предметная олимпиада младших школьников</vt:lpstr>
      <vt:lpstr>Городская предметная олимпиада </vt:lpstr>
      <vt:lpstr>Городская предметная олимпиада среди учащихся 2 – 3 классов</vt:lpstr>
      <vt:lpstr>Научно – практическая конференция</vt:lpstr>
      <vt:lpstr>Дистанционные конкурсы разного уровня</vt:lpstr>
      <vt:lpstr>Дистанционные конкурсы разного уровня (продолжение)</vt:lpstr>
      <vt:lpstr>Дистанционные конкурсы разного уровня (продолжение)</vt:lpstr>
      <vt:lpstr>Дистанционные конкурсы разного уровня (продолжение)</vt:lpstr>
      <vt:lpstr>Дистанционные конкурсы разного уровня (продолжение)</vt:lpstr>
      <vt:lpstr>Дистанционные конкурсы разного уровня (продолжение)</vt:lpstr>
      <vt:lpstr>Открытые уроки</vt:lpstr>
      <vt:lpstr>Выступления на РМО</vt:lpstr>
      <vt:lpstr>Выступления на РМО  (продолжение)</vt:lpstr>
      <vt:lpstr>Выступления на педагогическом совете</vt:lpstr>
      <vt:lpstr>Диссеминация педагогического опыта</vt:lpstr>
      <vt:lpstr>Диссеминация педагогического опыта (продолжение)</vt:lpstr>
      <vt:lpstr>Диссеминация педагогического опыта (продолжение)</vt:lpstr>
      <vt:lpstr>Грамоты, дипломы, благодарности </vt:lpstr>
      <vt:lpstr>Грамоты, дипломы, благодарности (продолжение)</vt:lpstr>
      <vt:lpstr>Грамоты, дипломы, благодарности (продолжение)</vt:lpstr>
      <vt:lpstr>Грамоты, дипломы, благодарности (продолжение)</vt:lpstr>
      <vt:lpstr>Грамоты, дипломы, благодарности (продолжение)</vt:lpstr>
      <vt:lpstr>Слайд 32</vt:lpstr>
      <vt:lpstr>Курсы повышения  квалификации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опыта учителя английского языка МБОУ «Гимназия №3» </dc:title>
  <cp:lastModifiedBy>Admin</cp:lastModifiedBy>
  <cp:revision>19</cp:revision>
  <dcterms:modified xsi:type="dcterms:W3CDTF">2014-11-23T13:59:03Z</dcterms:modified>
</cp:coreProperties>
</file>