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269" r:id="rId4"/>
    <p:sldId id="258" r:id="rId5"/>
    <p:sldId id="281" r:id="rId6"/>
    <p:sldId id="259" r:id="rId7"/>
    <p:sldId id="276" r:id="rId8"/>
    <p:sldId id="264" r:id="rId9"/>
    <p:sldId id="262" r:id="rId10"/>
    <p:sldId id="260" r:id="rId11"/>
    <p:sldId id="263" r:id="rId12"/>
    <p:sldId id="277" r:id="rId13"/>
    <p:sldId id="278" r:id="rId14"/>
    <p:sldId id="268" r:id="rId15"/>
    <p:sldId id="279" r:id="rId16"/>
    <p:sldId id="271" r:id="rId17"/>
    <p:sldId id="272" r:id="rId18"/>
    <p:sldId id="273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937" autoAdjust="0"/>
    <p:restoredTop sz="94660"/>
  </p:normalViewPr>
  <p:slideViewPr>
    <p:cSldViewPr>
      <p:cViewPr varScale="1">
        <p:scale>
          <a:sx n="74" d="100"/>
          <a:sy n="74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E44BC-5D21-4572-B6E9-6F3992CAAB38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BC5CC-5FE6-457C-98C6-666F006DCA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3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7" y="2743202"/>
            <a:ext cx="6480175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2" y="1575653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4" y="1524001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5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1/12/2013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7772400" cy="304800"/>
          </a:xfrm>
        </p:spPr>
        <p:txBody>
          <a:bodyPr>
            <a:normAutofit/>
          </a:bodyPr>
          <a:lstStyle/>
          <a:p>
            <a:r>
              <a:rPr lang="ru-RU" sz="1400" b="1" spc="460" smtClean="0">
                <a:solidFill>
                  <a:schemeClr val="tx1"/>
                </a:solidFill>
              </a:rPr>
              <a:t>МОУ гимназия №7 г. Балтийска</a:t>
            </a:r>
            <a:endParaRPr lang="ru-RU" sz="1400" b="1" spc="46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990601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Международная научно-практическая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конференция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«Повышение квалификации педагогов: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вчера, сегодня, завтра»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6324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2012 год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28194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660033"/>
                </a:solidFill>
              </a:rPr>
              <a:t>Использование современных образовательных технологий</a:t>
            </a:r>
          </a:p>
          <a:p>
            <a:pPr algn="ctr"/>
            <a:r>
              <a:rPr lang="ru-RU" b="1" dirty="0" smtClean="0">
                <a:solidFill>
                  <a:srgbClr val="660033"/>
                </a:solidFill>
              </a:rPr>
              <a:t> в формировании профессиональных компетенций </a:t>
            </a:r>
          </a:p>
          <a:p>
            <a:pPr algn="ctr"/>
            <a:r>
              <a:rPr lang="ru-RU" b="1" dirty="0" smtClean="0">
                <a:solidFill>
                  <a:srgbClr val="660033"/>
                </a:solidFill>
              </a:rPr>
              <a:t>учителя физики</a:t>
            </a:r>
            <a:endParaRPr lang="ru-RU" b="1" dirty="0">
              <a:solidFill>
                <a:srgbClr val="66003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5029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Лопушнян Г.А., к.п.н., руководитель городского МО учителей физики, учитель физики МОУ гимназии №7 г. Балтийска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 физике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По математике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lvl="0"/>
            <a:r>
              <a:rPr lang="ru-RU" sz="1600" dirty="0" smtClean="0"/>
              <a:t>владение методами научного познания мира, проведение наблюдений и опытов, произведение измерений, обработка и объяснение результатов экспериментальных работ; </a:t>
            </a:r>
          </a:p>
          <a:p>
            <a:pPr lvl="0"/>
            <a:r>
              <a:rPr lang="ru-RU" sz="1600" dirty="0" smtClean="0"/>
              <a:t>владение основными понятиями и законами физики, понимание физического смысла понятий и величин, знание о физических явлениях, законах и теориях; </a:t>
            </a:r>
          </a:p>
          <a:p>
            <a:r>
              <a:rPr lang="ru-RU" sz="1600" dirty="0" smtClean="0"/>
              <a:t>иметь представление об основных идеях современной астрономии и астрофизики, о природе небесных тел, строении и эволюции Вселенной. </a:t>
            </a:r>
            <a:endParaRPr lang="ru-RU" sz="16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648200" y="2286000"/>
            <a:ext cx="4191000" cy="3822192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базовые математические приемы, алгоритмы измерений; </a:t>
            </a:r>
          </a:p>
          <a:p>
            <a:pPr lvl="0"/>
            <a:r>
              <a:rPr lang="ru-RU" sz="1600" dirty="0" smtClean="0"/>
              <a:t>математический язык; </a:t>
            </a:r>
          </a:p>
          <a:p>
            <a:pPr lvl="0"/>
            <a:r>
              <a:rPr lang="ru-RU" sz="1600" dirty="0" smtClean="0"/>
              <a:t>самостоятельная познавательная деятельность, основанная на усвоении способов приобретения математических знаний из различных источников информации; </a:t>
            </a:r>
          </a:p>
          <a:p>
            <a:pPr lvl="0"/>
            <a:r>
              <a:rPr lang="ru-RU" sz="1600" dirty="0" smtClean="0"/>
              <a:t>математическая грамотность, умение высказывать хорошо обоснованные математические суждения; </a:t>
            </a:r>
          </a:p>
          <a:p>
            <a:r>
              <a:rPr lang="ru-RU" sz="1600" dirty="0" smtClean="0"/>
              <a:t>вырабатывать у учащихся умения применять математические знания и навыки в нестандартных ситуациях, умения, которые будут способствовать успешности выпускника во взрослой жизни . </a:t>
            </a:r>
            <a:endParaRPr lang="ru-RU" sz="16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3810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Педагогические компетенции учителя физики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Компетентностные и некомпетентностные формы обучения</a:t>
            </a:r>
            <a:endParaRPr lang="ru-RU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3920" cy="5257800"/>
          </a:xfrm>
        </p:spPr>
        <p:txBody>
          <a:bodyPr>
            <a:normAutofit/>
          </a:bodyPr>
          <a:lstStyle/>
          <a:p>
            <a:pPr marL="90488" indent="269875">
              <a:buNone/>
            </a:pP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любого занятия (в том числе и занятия по физике), заключается в формировании у учащихся компетенций: </a:t>
            </a:r>
          </a:p>
          <a:p>
            <a:pPr marL="639128" lvl="2" indent="269875"/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знаниевой, </a:t>
            </a:r>
          </a:p>
          <a:p>
            <a:pPr marL="639128" lvl="2" indent="269875"/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практической, </a:t>
            </a:r>
          </a:p>
          <a:p>
            <a:pPr marL="639128" lvl="2" indent="269875"/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исследовательской, </a:t>
            </a:r>
          </a:p>
          <a:p>
            <a:pPr marL="639128" lvl="2" indent="269875"/>
            <a:r>
              <a:rPr lang="ru-RU" sz="2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учебно-информационной. </a:t>
            </a:r>
          </a:p>
          <a:p>
            <a:pPr marL="90488" indent="269875">
              <a:lnSpc>
                <a:spcPct val="120000"/>
              </a:lnSpc>
              <a:buNone/>
            </a:pPr>
            <a:endParaRPr lang="ru-RU" sz="22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488" indent="0" algn="ctr">
              <a:lnSpc>
                <a:spcPct val="120000"/>
              </a:lnSpc>
              <a:buNone/>
            </a:pP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Формируются эти  компетенции у учащихся </a:t>
            </a:r>
          </a:p>
          <a:p>
            <a:pPr marL="90488" indent="0" algn="ctr">
              <a:lnSpc>
                <a:spcPct val="120000"/>
              </a:lnSpc>
              <a:buNone/>
            </a:pPr>
            <a:r>
              <a:rPr lang="ru-RU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только в  опыте собственной деятельности !!!</a:t>
            </a:r>
          </a:p>
          <a:p>
            <a:pPr marL="90488" indent="0" algn="ctr">
              <a:lnSpc>
                <a:spcPct val="120000"/>
              </a:lnSpc>
              <a:buNone/>
            </a:pPr>
            <a:endParaRPr lang="ru-RU" sz="2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0488" indent="269875">
              <a:lnSpc>
                <a:spcPct val="120000"/>
              </a:lnSpc>
              <a:buNone/>
            </a:pPr>
            <a:endParaRPr lang="ru-RU" sz="22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 descr="MCj04247300000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343400"/>
            <a:ext cx="135636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результате применения которых у учащихся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развиваются компетенции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2514600"/>
            <a:ext cx="8763000" cy="4296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монолог  учителя;</a:t>
            </a:r>
          </a:p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фронтально-индивидуальный опрос; </a:t>
            </a:r>
          </a:p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информируемая беседа; </a:t>
            </a:r>
          </a:p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самостоятельная индивидуальная работа учащихся с учебником по заданиям …; </a:t>
            </a:r>
          </a:p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демонстрация видеофильма; </a:t>
            </a:r>
          </a:p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экскурсия; </a:t>
            </a:r>
          </a:p>
          <a:p>
            <a:pPr marL="639128" lvl="2" indent="269875"/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традиционная контрольная работа</a:t>
            </a:r>
          </a:p>
          <a:p>
            <a:pPr marL="90488" indent="269875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2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90488" indent="269875" algn="ctr">
              <a:lnSpc>
                <a:spcPct val="120000"/>
              </a:lnSpc>
              <a:spcBef>
                <a:spcPts val="600"/>
              </a:spcBef>
              <a:buNone/>
            </a:pPr>
            <a:endParaRPr lang="ru-RU" sz="23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31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4648200"/>
            <a:ext cx="1371600" cy="1447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924800" y="4114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?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57200"/>
            <a:ext cx="80772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Подчеркнем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  <a:p>
            <a:pPr algn="ctr"/>
            <a:r>
              <a:rPr lang="ru-RU" sz="2800" dirty="0" smtClean="0"/>
              <a:t> </a:t>
            </a:r>
          </a:p>
          <a:p>
            <a:pPr algn="ctr"/>
            <a:endParaRPr lang="en-US" sz="2800" dirty="0" smtClean="0"/>
          </a:p>
          <a:p>
            <a:pPr algn="ctr"/>
            <a:r>
              <a:rPr lang="ru-RU" sz="2800" dirty="0" smtClean="0"/>
              <a:t>абсолютно </a:t>
            </a:r>
          </a:p>
          <a:p>
            <a:pPr algn="ctr"/>
            <a:r>
              <a:rPr lang="ru-RU" sz="2800" dirty="0" smtClean="0"/>
              <a:t>некомпетентностных форм и методов учебной работы 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существует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  <a:p>
            <a:pPr algn="ctr"/>
            <a:endParaRPr lang="ru-RU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2057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умник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86200"/>
            <a:ext cx="2057400" cy="230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381002" y="1524000"/>
            <a:ext cx="8452105" cy="731520"/>
          </a:xfrm>
        </p:spPr>
        <p:txBody>
          <a:bodyPr/>
          <a:lstStyle/>
          <a:p>
            <a:r>
              <a:rPr lang="ru-RU" dirty="0" smtClean="0"/>
              <a:t>Тема урока: «История развития тепловых машин»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81000" y="2286000"/>
            <a:ext cx="4191000" cy="38184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1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Некомпетентностный подход</a:t>
            </a:r>
          </a:p>
          <a:p>
            <a:r>
              <a:rPr lang="ru-RU" sz="2100" dirty="0" smtClean="0"/>
              <a:t>Традиционно, учащимся дается задание написать реферат по указанной теме, затем их сбор и выставление отметок или заслушивание докладчика и выставление отметки.</a:t>
            </a:r>
          </a:p>
          <a:p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Формируется имитационная компетенция – предоставить </a:t>
            </a:r>
            <a:r>
              <a:rPr lang="ru-RU" sz="1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«фиктивно -демонстрационный» </a:t>
            </a:r>
          </a:p>
          <a:p>
            <a:pPr algn="ctr">
              <a:buNone/>
            </a:pP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продукт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286000"/>
            <a:ext cx="4572000" cy="4419600"/>
          </a:xfrm>
        </p:spPr>
        <p:txBody>
          <a:bodyPr>
            <a:noAutofit/>
          </a:bodyPr>
          <a:lstStyle/>
          <a:p>
            <a:pPr marL="273050" indent="261938">
              <a:buNone/>
            </a:pPr>
            <a:r>
              <a:rPr lang="ru-RU" sz="1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Компетентностный  подход</a:t>
            </a:r>
          </a:p>
          <a:p>
            <a:pPr marL="180975" indent="-180975"/>
            <a:r>
              <a:rPr lang="ru-RU" sz="1800" dirty="0" smtClean="0"/>
              <a:t>Задание делится между учащимися в соответствии с определенными целями, поставленными учителем. </a:t>
            </a:r>
          </a:p>
          <a:p>
            <a:pPr marL="180975" indent="-180975">
              <a:buNone/>
            </a:pPr>
            <a:r>
              <a:rPr lang="ru-RU" sz="1800" dirty="0" smtClean="0"/>
              <a:t>    На следующем уроке учащимся ставится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новая</a:t>
            </a:r>
            <a:r>
              <a:rPr lang="ru-RU" sz="1800" dirty="0" smtClean="0"/>
              <a:t> задача: совместными усилиями заполнить таблицу (дата создания механизмов, автор, какой стране принадлежит изобретение и др.).</a:t>
            </a:r>
          </a:p>
          <a:p>
            <a:pPr marL="180975" indent="-180975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Формируем компетенции: </a:t>
            </a:r>
          </a:p>
          <a:p>
            <a:pPr marL="180975" lvl="0" indent="-180975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информационную (поиск, сбор, анализ информации, умение ее упорядочить);</a:t>
            </a:r>
          </a:p>
          <a:p>
            <a:pPr marL="180975" lvl="0" indent="-180975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развиваем межпредметные связи.</a:t>
            </a:r>
          </a:p>
          <a:p>
            <a:endParaRPr lang="ru-RU" sz="18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урока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точки зрения компетентностного подхода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Кластеры компетенций учителя физики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133600"/>
            <a:ext cx="838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Кластер компетенций  - набор тесно связанных между собой компетенций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124200"/>
            <a:ext cx="3505200" cy="275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715000"/>
            <a:ext cx="5867400" cy="533400"/>
          </a:xfrm>
        </p:spPr>
        <p:txBody>
          <a:bodyPr/>
          <a:lstStyle/>
          <a:p>
            <a:pPr algn="ctr"/>
            <a:r>
              <a:rPr lang="ru-RU" sz="2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Кластеры компетенций учителя физики </a:t>
            </a:r>
            <a:r>
              <a:rPr lang="ru-RU" b="0" dirty="0" smtClean="0">
                <a:solidFill>
                  <a:schemeClr val="tx1"/>
                </a:solidFill>
              </a:rPr>
              <a:t/>
            </a:r>
            <a:br>
              <a:rPr lang="ru-RU" b="0" dirty="0" smtClean="0">
                <a:solidFill>
                  <a:schemeClr val="tx1"/>
                </a:solidFill>
              </a:rPr>
            </a:br>
            <a:endParaRPr lang="ru-RU" b="0" dirty="0">
              <a:solidFill>
                <a:schemeClr val="tx1"/>
              </a:solidFill>
            </a:endParaRPr>
          </a:p>
        </p:txBody>
      </p:sp>
      <p:graphicFrame>
        <p:nvGraphicFramePr>
          <p:cNvPr id="6" name="Рисунок 5"/>
          <p:cNvGraphicFramePr>
            <a:graphicFrameLocks noGrp="1"/>
          </p:cNvGraphicFramePr>
          <p:nvPr>
            <p:ph type="pic" idx="1"/>
          </p:nvPr>
        </p:nvGraphicFramePr>
        <p:xfrm>
          <a:off x="2971800" y="685801"/>
          <a:ext cx="5715000" cy="5143615"/>
        </p:xfrm>
        <a:graphic>
          <a:graphicData uri="http://schemas.openxmlformats.org/drawingml/2006/table">
            <a:tbl>
              <a:tblPr/>
              <a:tblGrid>
                <a:gridCol w="2133600"/>
                <a:gridCol w="3581400"/>
              </a:tblGrid>
              <a:tr h="6708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Виды технологий</a:t>
                      </a:r>
                      <a:endParaRPr lang="ru-RU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Формируемые компетентности учащихся</a:t>
                      </a:r>
                      <a:endParaRPr lang="ru-RU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7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Проектная деятельность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pc="-2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Способность к научному </a:t>
                      </a:r>
                      <a:r>
                        <a:rPr lang="ru-RU" sz="2000" spc="-2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творчеству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8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Интернет - уроки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работать с интернет -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информацией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8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ИКТ - технологии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Владение навыками работы с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компьютером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3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Интегрированные уроки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работать с обработкой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количественных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данных,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</a:t>
                      </a:r>
                      <a:r>
                        <a:rPr lang="ru-RU" sz="2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межпредметных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связей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3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Групповые формы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Умение работать в парах,</a:t>
                      </a:r>
                      <a:r>
                        <a:rPr lang="ru-RU" sz="20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группах, коммуникабельность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Материально-практическая деятельность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791200"/>
            <a:ext cx="5867400" cy="457200"/>
          </a:xfrm>
        </p:spPr>
        <p:txBody>
          <a:bodyPr/>
          <a:lstStyle/>
          <a:p>
            <a:pPr algn="ctr"/>
            <a:r>
              <a:rPr lang="ru-RU" sz="2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Кластеры компетенций учителя физики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/>
                <a:cs typeface="Times New Roman"/>
              </a:rPr>
              <a:t>Социальная </a:t>
            </a:r>
            <a:r>
              <a:rPr lang="ru-RU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/>
                <a:cs typeface="Times New Roman"/>
              </a:rPr>
              <a:t>деятельность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</a:t>
            </a: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9" name="Рисунок 8"/>
          <p:cNvGraphicFramePr>
            <a:graphicFrameLocks noGrp="1"/>
          </p:cNvGraphicFramePr>
          <p:nvPr>
            <p:ph type="pic" idx="1"/>
          </p:nvPr>
        </p:nvGraphicFramePr>
        <p:xfrm>
          <a:off x="2895600" y="609602"/>
          <a:ext cx="6019800" cy="5136549"/>
        </p:xfrm>
        <a:graphic>
          <a:graphicData uri="http://schemas.openxmlformats.org/drawingml/2006/table">
            <a:tbl>
              <a:tblPr/>
              <a:tblGrid>
                <a:gridCol w="2559748"/>
                <a:gridCol w="3460052"/>
              </a:tblGrid>
              <a:tr h="962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Виды технологий</a:t>
                      </a:r>
                      <a:endParaRPr lang="ru-RU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Формируемые компетентности учащихся</a:t>
                      </a:r>
                      <a:endParaRPr lang="ru-RU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8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Модульная технология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Приобретение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навыков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коллектив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ной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Нетрадиционные уроки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решать проблему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новыми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способами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 кейс-метода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решать проблему разными  способами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8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Игровые технологии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взаимодействовать с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окружающими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умение </a:t>
                      </a:r>
                      <a:r>
                        <a:rPr lang="ru-RU" sz="1800" spc="-2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представить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себя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Здоровьесберегающие технологии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Развитие положительных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привычек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0" y="5791200"/>
            <a:ext cx="5867400" cy="457200"/>
          </a:xfrm>
        </p:spPr>
        <p:txBody>
          <a:bodyPr/>
          <a:lstStyle/>
          <a:p>
            <a:pPr algn="ctr"/>
            <a:r>
              <a:rPr lang="ru-RU" sz="2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Кластеры компетенций учителя физики</a:t>
            </a:r>
            <a:endParaRPr lang="ru-RU" sz="2000" dirty="0"/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3048000" y="685801"/>
          <a:ext cx="5867400" cy="5786831"/>
        </p:xfrm>
        <a:graphic>
          <a:graphicData uri="http://schemas.openxmlformats.org/drawingml/2006/table">
            <a:tbl>
              <a:tblPr/>
              <a:tblGrid>
                <a:gridCol w="2332383"/>
                <a:gridCol w="3535017"/>
              </a:tblGrid>
              <a:tr h="498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Виды технологий</a:t>
                      </a:r>
                      <a:endParaRPr lang="ru-RU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Формируемые компетентности учащихся</a:t>
                      </a:r>
                      <a:endParaRPr lang="ru-RU" sz="20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1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Традиционная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Потребность к самообразованию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6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Проблемно - поисковая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Организация целеполагания,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анализа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, рефлексии, самооценки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6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Развивающая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Умение самостоятельно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получать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знания,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креативность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8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Технология проблемного обучения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Этапы проблемного обучения: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проблемной ситуации,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осознание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противоречия,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формулиро­вание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проблемы;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планирование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деятельности по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разрешению противоречия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деятельность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разрешению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проблемы.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  компетенции учителя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34242" t="24000" r="10625" b="10000"/>
          <a:stretch>
            <a:fillRect/>
          </a:stretch>
        </p:blipFill>
        <p:spPr bwMode="auto">
          <a:xfrm>
            <a:off x="304800" y="152400"/>
            <a:ext cx="8544791" cy="639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29718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 </a:t>
            </a:r>
            <a:r>
              <a:rPr lang="ru-RU" sz="2400" dirty="0" smtClean="0"/>
              <a:t>– совокупность взаимосвязанных качеств личности (знаний, умений, способов деятельности), задаваемых по отношению к определенному кругу предметов процессов и необходимых для качественной продуктивной деятельности по отношению к ним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Компетентность</a:t>
            </a:r>
            <a:r>
              <a:rPr lang="ru-RU" sz="2400" dirty="0" smtClean="0"/>
              <a:t> – специальная способность человека, необходимая ему для эффективного выполнения конкретных действий в конкретной предметной области ( в том числе и узкоспециализированные знания)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990600" y="228600"/>
            <a:ext cx="6324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осуществления учебной деятельности на основе компетентностного подхода учитель физики должен обладать ключевыми образовательными компетенциями:</a:t>
            </a:r>
          </a:p>
          <a:p>
            <a:endParaRPr lang="ru-RU" dirty="0" smtClean="0"/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ценностно-смысловыми,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 общекультурными, 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учебно-познавательными, 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информационными, 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коммуникативными, </a:t>
            </a:r>
            <a:br>
              <a:rPr lang="ru-RU" sz="2400" dirty="0" smtClean="0"/>
            </a:br>
            <a:r>
              <a:rPr lang="ru-RU" sz="2400" dirty="0" smtClean="0"/>
              <a:t>социально-трудовыми, </a:t>
            </a:r>
          </a:p>
          <a:p>
            <a:pPr algn="ctr">
              <a:buFont typeface="Arial" pitchFamily="34" charset="0"/>
              <a:buChar char="•"/>
            </a:pPr>
            <a:r>
              <a:rPr lang="ru-RU" sz="2400" dirty="0" smtClean="0"/>
              <a:t>личностного совершенствования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0" y="34290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ИКТ - компетентность </a:t>
            </a:r>
          </a:p>
          <a:p>
            <a:endParaRPr lang="ru-RU" dirty="0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5791200" y="3581400"/>
            <a:ext cx="228600" cy="609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 descr="MCj04260540000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029200"/>
            <a:ext cx="1676400" cy="1303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5303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Компетентность  и компетенция учителя физики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194048" cy="4681728"/>
          </a:xfrm>
        </p:spPr>
        <p:txBody>
          <a:bodyPr>
            <a:normAutofit/>
          </a:bodyPr>
          <a:lstStyle/>
          <a:p>
            <a:pPr marL="0" indent="177800">
              <a:buNone/>
            </a:pP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Компетентность учителя </a:t>
            </a:r>
            <a:r>
              <a:rPr lang="ru-RU" sz="1900" dirty="0" smtClean="0"/>
              <a:t>проявляется в демонстрации знаний и соответствующих умений в конкретной работе, исключая простое воспроизведение определенных изолированных знаний из различных естественно - научных дисциплин.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266700">
              <a:buNone/>
            </a:pPr>
            <a:r>
              <a:rPr lang="ru-RU" sz="1800" dirty="0" smtClean="0"/>
              <a:t>Профессиональная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компетенция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физики </a:t>
            </a:r>
            <a:r>
              <a:rPr lang="ru-RU" sz="1800" dirty="0" smtClean="0"/>
              <a:t>может быть представлена как качественная характеристика личности учителя, которая включает систему научно-теоретических знаний, в том числе и специальных в области физики и математики, профессиональных умений и навыков, опыта, наличия устойчивой потребности в том, чтобы быть компетентным, интереса к профессиональной компетентности своего профиля, т.е. определяется как органическое единство частных компетенций в области каждой из наук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04800" y="914400"/>
            <a:ext cx="2362200" cy="4144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Ценностно-смысловые компетенции</a:t>
            </a: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Учебно-познавательные компетенции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Формулировать собственные ценностные ориентиры по отношению к изучаемым предметам;</a:t>
            </a:r>
          </a:p>
          <a:p>
            <a:r>
              <a:rPr lang="ru-RU" sz="1800" dirty="0" smtClean="0"/>
              <a:t>Уметь принимать решения, брать на себя ответственность за их последствия;</a:t>
            </a:r>
          </a:p>
          <a:p>
            <a:r>
              <a:rPr lang="ru-RU" sz="1800" dirty="0" smtClean="0"/>
              <a:t>Осуществлять индивидуальную образовательную траекторию.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Ставить цель и организовывать ее достижение;</a:t>
            </a:r>
          </a:p>
          <a:p>
            <a:r>
              <a:rPr lang="ru-RU" sz="1800" dirty="0" smtClean="0"/>
              <a:t>Организовывать планирование, анализ, рефлексию, самооценку своей учебно-познавательной деятельности;</a:t>
            </a:r>
          </a:p>
          <a:p>
            <a:r>
              <a:rPr lang="ru-RU" sz="1800" dirty="0" smtClean="0"/>
              <a:t>Ставить познавательные задачи и выдвигать гипотезы;</a:t>
            </a:r>
          </a:p>
          <a:p>
            <a:r>
              <a:rPr lang="ru-RU" sz="1800" dirty="0" smtClean="0"/>
              <a:t>Иметь опыт восприятия картин мира.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838202"/>
            <a:ext cx="2362200" cy="5287963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физики должен обладать </a:t>
            </a: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общепедагогическими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компетентностями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повышать свою квалификацию или полностью переучиваться;</a:t>
            </a:r>
          </a:p>
          <a:p>
            <a:pPr lvl="0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быстро оценивать ситуацию и свои возможности; </a:t>
            </a:r>
          </a:p>
          <a:p>
            <a:pPr lvl="0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 учиться; </a:t>
            </a:r>
          </a:p>
          <a:p>
            <a:pPr lvl="0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принимать решения и нести за них ответственность; </a:t>
            </a:r>
          </a:p>
          <a:p>
            <a:pPr lvl="0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адаптироваться к меняющимся условиям жизни и труда;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нарабатывать новые способы деятельности или трансформировать прежние с целью их оптимизации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895600" y="914400"/>
            <a:ext cx="5867400" cy="5410200"/>
          </a:xfrm>
        </p:spPr>
        <p:txBody>
          <a:bodyPr>
            <a:normAutofit/>
          </a:bodyPr>
          <a:lstStyle/>
          <a:p>
            <a:pPr marL="0" indent="360363">
              <a:buNone/>
            </a:pP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Предметные компетенции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физики представляют адаптированную систему:</a:t>
            </a:r>
          </a:p>
          <a:p>
            <a:pPr lvl="0"/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научных знаний; </a:t>
            </a:r>
          </a:p>
          <a:p>
            <a:pPr lvl="0"/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способов деятельности (умения действовать по образцу); </a:t>
            </a:r>
          </a:p>
          <a:p>
            <a:pPr lvl="0"/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опыта творческой деятельности в форме умения принимать эффективные решения в проблемных ситуациях; </a:t>
            </a:r>
          </a:p>
          <a:p>
            <a:pPr lvl="0"/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опыта эмоционально-ценностного отношения к природе, обществу и человеку.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Текст 3"/>
          <p:cNvSpPr>
            <a:spLocks noGrp="1"/>
          </p:cNvSpPr>
          <p:nvPr>
            <p:ph type="body" idx="2"/>
          </p:nvPr>
        </p:nvSpPr>
        <p:spPr>
          <a:xfrm>
            <a:off x="381000" y="1066800"/>
            <a:ext cx="2362200" cy="414496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Одним из факторов, определяющих качество образования, является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предметных компетенций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физики.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Общепредметная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компетентность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355600">
              <a:buNone/>
            </a:pPr>
            <a:r>
              <a:rPr lang="ru-RU" sz="2400" dirty="0" err="1" smtClean="0">
                <a:latin typeface="Constantia" pitchFamily="18" charset="0"/>
              </a:rPr>
              <a:t>Общепредметная</a:t>
            </a:r>
            <a:r>
              <a:rPr lang="ru-RU" sz="2400" dirty="0" smtClean="0">
                <a:latin typeface="Constantia" pitchFamily="18" charset="0"/>
              </a:rPr>
              <a:t> компетентность  учителя физики предполагает владение современными педагогическими технологиями, связанными с тремя компетенциями:</a:t>
            </a:r>
          </a:p>
          <a:p>
            <a:pPr marL="901700" lvl="2" indent="-36830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культурой коммуникации при взаимодействии с людьми; </a:t>
            </a:r>
          </a:p>
          <a:p>
            <a:pPr marL="901700" lvl="2" indent="-36830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умением получать информацию в своей предметной области; преобразуя  ее  в  содержании  обучения  и  используя для самообразования; </a:t>
            </a:r>
          </a:p>
          <a:p>
            <a:pPr marL="901700" lvl="2" indent="-368300" algn="just">
              <a:lnSpc>
                <a:spcPct val="150000"/>
              </a:lnSpc>
              <a:buFont typeface="+mj-lt"/>
              <a:buAutoNum type="arabicPeriod"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умением передавать свою информацию другим 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8534400" cy="2286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Методическая компетенция</a:t>
            </a:r>
            <a:r>
              <a:rPr lang="ru-RU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учителя физики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273050" indent="260350" algn="just">
              <a:lnSpc>
                <a:spcPct val="120000"/>
              </a:lnSpc>
              <a:spcAft>
                <a:spcPts val="600"/>
              </a:spcAft>
            </a:pPr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Предметная компетентность </a:t>
            </a:r>
            <a:r>
              <a:rPr lang="ru-RU" sz="3300" dirty="0" smtClean="0"/>
              <a:t>является одной из основных составляющих профессиональной компетентности учителя физики и отражает наличие необходимых профессиональных знаний (в данном случае знаний по физике).</a:t>
            </a:r>
          </a:p>
          <a:p>
            <a:pPr marL="273050" indent="260350" algn="just">
              <a:lnSpc>
                <a:spcPct val="120000"/>
              </a:lnSpc>
              <a:spcAft>
                <a:spcPts val="600"/>
              </a:spcAft>
            </a:pPr>
            <a:r>
              <a:rPr lang="ru-RU" sz="3300" dirty="0" smtClean="0"/>
              <a:t>Формирование предметной компетенции плавно переходит в формирование</a:t>
            </a:r>
            <a:r>
              <a:rPr lang="ru-RU" sz="3300" b="1" dirty="0" smtClean="0"/>
              <a:t> </a:t>
            </a:r>
            <a:r>
              <a:rPr lang="ru-RU" sz="3300" i="1" dirty="0" smtClean="0"/>
              <a:t>методической компетенции</a:t>
            </a:r>
            <a:r>
              <a:rPr lang="ru-RU" sz="3300" b="1" dirty="0" smtClean="0"/>
              <a:t> </a:t>
            </a:r>
            <a:r>
              <a:rPr lang="ru-RU" sz="3300" dirty="0" smtClean="0"/>
              <a:t>учителя. </a:t>
            </a:r>
          </a:p>
          <a:p>
            <a:pPr marL="273050" indent="260350" algn="just">
              <a:lnSpc>
                <a:spcPct val="120000"/>
              </a:lnSpc>
              <a:spcAft>
                <a:spcPts val="600"/>
              </a:spcAft>
            </a:pPr>
            <a:r>
              <a:rPr lang="ru-RU" sz="3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Методическая компетенция </a:t>
            </a:r>
            <a:r>
              <a:rPr lang="ru-RU" sz="3300" dirty="0" smtClean="0"/>
              <a:t>учителя включает методологические знания, профессионально-методические умения и навыки (умения сформулировать конечные и промежуточные цели, спланировать, провести и проанализировать урок, установить и реализовать междисциплинарные связи с предметами естественного цикла, психолого-педагогического и общекультурного циклов, обеспечить необходимый уровень профессионально-методической рефлексии на собственный опыт преподавания/обучения физики, выбрать оптимальные формы работы, средства обучения и контроля в зависимости от характера курса, условий среды, адаптировать учебные материалы и т.д.).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1300</TotalTime>
  <Words>973</Words>
  <Application>Microsoft Office PowerPoint</Application>
  <PresentationFormat>Экран (4:3)</PresentationFormat>
  <Paragraphs>156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МОУ гимназия №7 г. Балтийска</vt:lpstr>
      <vt:lpstr>Слайд 2</vt:lpstr>
      <vt:lpstr>Слайд 3</vt:lpstr>
      <vt:lpstr>Компетентность  и компетенция учителя физики</vt:lpstr>
      <vt:lpstr>Слайд 5</vt:lpstr>
      <vt:lpstr>Слайд 6</vt:lpstr>
      <vt:lpstr>Слайд 7</vt:lpstr>
      <vt:lpstr>Общепредметная компетентность</vt:lpstr>
      <vt:lpstr>Методическая компетенция учителя физики </vt:lpstr>
      <vt:lpstr>  Педагогические компетенции учителя физики </vt:lpstr>
      <vt:lpstr>Компетентностные и некомпетентностные формы обучения</vt:lpstr>
      <vt:lpstr>Технологии  в результате применения которых у учащихся  не  развиваются компетенции</vt:lpstr>
      <vt:lpstr>Слайд 13</vt:lpstr>
      <vt:lpstr>Проведение урока  с точки зрения компетентностного подхода</vt:lpstr>
      <vt:lpstr>Кластеры компетенций учителя физики</vt:lpstr>
      <vt:lpstr>Кластеры компетенций учителя физики  </vt:lpstr>
      <vt:lpstr>Кластеры компетенций учителя физики</vt:lpstr>
      <vt:lpstr>Кластеры компетенций учителя физики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Герда</dc:creator>
  <cp:lastModifiedBy>Герда</cp:lastModifiedBy>
  <cp:revision>59</cp:revision>
  <dcterms:created xsi:type="dcterms:W3CDTF">2012-11-19T13:09:43Z</dcterms:created>
  <dcterms:modified xsi:type="dcterms:W3CDTF">2013-01-11T22:15:20Z</dcterms:modified>
</cp:coreProperties>
</file>