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DC1E12-0BDB-4FD2-857D-E9E940250CB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42FE1A-51E5-457C-96BF-4C6F2971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ru/db/mo/Data/d_09/m655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72066" y="4786322"/>
          <a:ext cx="3714776" cy="1812799"/>
        </p:xfrm>
        <a:graphic>
          <a:graphicData uri="http://schemas.openxmlformats.org/drawingml/2006/table">
            <a:tbl>
              <a:tblPr/>
              <a:tblGrid>
                <a:gridCol w="1255041"/>
                <a:gridCol w="2459735"/>
              </a:tblGrid>
              <a:tr h="107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Выполнила: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Тарасова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Альфия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Барыевна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воспитатель МДОБУ №1 «Колосок»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с.Кваркено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Руководитель: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Михеева Елена Владимировна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70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научный руководитель.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57290" y="428605"/>
            <a:ext cx="707236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ПРОЕКТ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endParaRPr kumimoji="0" lang="en-US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ДОПОЛНИТЕЛЬНОЙ ОБРАЗОВАТЕЛЬНОЙ ПРОГРАММЫ 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РАЗВИТИЯ У ДЕТЕЙ 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СТАРШЕГО ДОШКОЛЬНОГО ВОЗРАСТА 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ХУДОЖЕСТВЕННО-ТВОРЧЕСКОЙ ДЕЯТЕЛЬНОСТИ ПОСРЕДСТВОМ НЕТРАДИЦИОННОЙ ТЕХНИКИ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РИСОВАНИЯ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НАПРАВЛЕНИЕ РАЗВИТИЯ ДЕТЕЙ: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ХУДОЖЕСТВЕННО-ЭСТЕТИЧЕСКОЕ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ОБРАЗОВАТЕЛЬНАЯ ОБЛАСТЬ: ХУДОЖЕСТВЕННОЕ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ТВОРЧЕСТВО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75" algn="l"/>
              </a:tabLst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effectLst/>
              </a:rPr>
              <a:t/>
            </a:r>
            <a:br>
              <a:rPr lang="en-US" sz="3100" b="1" dirty="0" smtClean="0">
                <a:effectLst/>
              </a:rPr>
            </a:br>
            <a:r>
              <a:rPr lang="ru-RU" sz="3100" b="1" dirty="0" smtClean="0">
                <a:effectLst/>
                <a:latin typeface="Georgia" pitchFamily="18" charset="0"/>
              </a:rPr>
              <a:t>Диагностика </a:t>
            </a:r>
            <a:r>
              <a:rPr lang="ru-RU" sz="3100" b="1" dirty="0" smtClean="0">
                <a:effectLst/>
                <a:latin typeface="Georgia" pitchFamily="18" charset="0"/>
              </a:rPr>
              <a:t>владения нетрадиционными техниками </a:t>
            </a:r>
            <a:r>
              <a:rPr lang="ru-RU" sz="3100" b="1" dirty="0" smtClean="0">
                <a:effectLst/>
                <a:latin typeface="Georgia" pitchFamily="18" charset="0"/>
              </a:rPr>
              <a:t>рисования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Уровни развития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Высокий уровень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 балла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Средний уровень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балл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Низкий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Качественные </a:t>
            </a: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собственной инициативе в соответствии с замыслом использует различные виды рисования Экспериментирует с изобразительными и нетрадиционными материалами для создания художественного образа.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виды рисования использует фрагментарно, чаще всего после подсказок педагога. Экспериментирует с материалами в основном по предложению педагога.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виды рисования использует только под руководством педагога. Не умеет и не желает экспериментировать с материалами для создания художественного образа.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>
                <a:latin typeface="Georgia" pitchFamily="18" charset="0"/>
              </a:rPr>
              <a:t>Формы </a:t>
            </a:r>
            <a:r>
              <a:rPr lang="ru-RU" sz="3100" b="1" dirty="0" smtClean="0">
                <a:latin typeface="Georgia" pitchFamily="18" charset="0"/>
              </a:rPr>
              <a:t>подведения итогов реализации дополнительной образовательной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выставки детских работ в детском саду (тематические, праздничные) 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-художественные конкурсы (внутри дошкольного учреждения, городского, муниципального масштаба) ;дни презентации детских работ родителям (сотрудникам, малышам) 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-составление альбома лучших работ.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-наблюдение за действиями детей в различных видах техниках рисования, заполнение Карты наблюдения.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/>
                <a:latin typeface="Georgia" pitchFamily="18" charset="0"/>
              </a:rPr>
              <a:t>2. ТЕМАТИЧЕСКОЕ ПЛАНИРОВАНИЕ НЕПОСРЕДСТВЕННО ОБРАЗОВАТЕЛЬНОЙ ДЕЯТЕЛЬНОСТИ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Модуль 1. «Детский сад, дом, семья 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1. «Дом в котором я живу»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1.2.« Клоун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1.3.«Натюрморт из фруктов»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2.«Осень в парке и в лесу. Деревья осенью»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2.1.«Осенний букет»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2.2.«Грибы в корзинке»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2.3.«Овощи на подносе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Модуль 3.«Зима, зимние месяцы»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3.1.«Морозный узор»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3.2.«Снеговик»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3.3.«Елочка нарядная»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/>
                <a:latin typeface="Georgia" pitchFamily="18" charset="0"/>
              </a:rPr>
              <a:t>4. Карта наблюдения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15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/>
              <a:t>	</a:t>
            </a:r>
            <a:r>
              <a:rPr lang="ru-RU" sz="4200" b="1" dirty="0" smtClean="0"/>
              <a:t>Целевые ориентиры</a:t>
            </a:r>
            <a:endParaRPr lang="en-US" sz="4200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400" dirty="0" smtClean="0"/>
              <a:t>1. Ребенок овладевает основными видами рисования, проявляет инициативу и самостоятельность, способен выбирать себе род занятий, участников по совместной деятельности.</a:t>
            </a:r>
          </a:p>
          <a:p>
            <a:r>
              <a:rPr lang="ru-RU" sz="3400" dirty="0" smtClean="0"/>
              <a:t>2. Ребенок обладает установкой положительного отношения к разным видам рисования, обладает чувством собственного достоинства, активно взаимодействует со сверстниками и взрослыми, участвует в совместных играх.</a:t>
            </a:r>
          </a:p>
          <a:p>
            <a:r>
              <a:rPr lang="ru-RU" sz="3400" dirty="0" smtClean="0"/>
              <a:t>3. Способен договариваться, учитывать интересы и чувства  других, сопереживать неудачам и радоваться успехом других, адекватно проявляет свои чувства, в том числе чувство веры в себя, старается разрешить конфликты.</a:t>
            </a:r>
          </a:p>
          <a:p>
            <a:r>
              <a:rPr lang="ru-RU" sz="3400" dirty="0" smtClean="0"/>
              <a:t>4. Ребенок обладает развитым воображением, которое реализуется в разных видах деятельности и прежде всего в игре.</a:t>
            </a:r>
          </a:p>
          <a:p>
            <a:r>
              <a:rPr lang="ru-RU" sz="3400" dirty="0" smtClean="0"/>
              <a:t>5.Ребенок владеет устной речью, может выражать свои мысли и желания.</a:t>
            </a:r>
          </a:p>
          <a:p>
            <a:r>
              <a:rPr lang="ru-RU" sz="3400" dirty="0" smtClean="0"/>
              <a:t>6. У  ребенка развита крупная и мелкая моторика.</a:t>
            </a:r>
          </a:p>
          <a:p>
            <a:r>
              <a:rPr lang="ru-RU" sz="3400" dirty="0" smtClean="0"/>
              <a:t>7. Ребенок способен к волевым усилиям, может следовать социальным нормам поведения и правилам.</a:t>
            </a:r>
          </a:p>
          <a:p>
            <a:r>
              <a:rPr lang="ru-RU" sz="3400" dirty="0" smtClean="0"/>
              <a:t>8. Ребенок проявляет любознательность, задает вопросы сверстникам и взрослым. Склонен наблюдать, экспериментировать. Способен к принятию собственных решений, опираясь на свои знания и умения</a:t>
            </a: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/>
                <a:latin typeface="Georgia" pitchFamily="18" charset="0"/>
              </a:rPr>
              <a:t>5. РЕСУРСНОЕ ОБЕСПЕЧЕНИЕ ПРОГРАММЫ </a:t>
            </a:r>
            <a:endParaRPr lang="ru-RU" sz="2000" dirty="0">
              <a:effectLst/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i="1" u="sng" dirty="0" smtClean="0"/>
              <a:t>	</a:t>
            </a:r>
            <a:r>
              <a:rPr lang="ru-RU" sz="3800" i="1" u="sng" dirty="0" smtClean="0"/>
              <a:t>1.Нормативно-правовой </a:t>
            </a:r>
            <a:r>
              <a:rPr lang="ru-RU" sz="3800" i="1" u="sng" dirty="0" smtClean="0"/>
              <a:t>ресурс</a:t>
            </a:r>
            <a:endParaRPr lang="ru-RU" sz="3800" u="sng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Закон РФ  «Об образовании» от 10.07.92 г. № 3266-1 (редакция Федеральных законов от 13.01.96 г. № 12 – ФЗ от 16.11.97 № 144 ФЗ)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Конституция Российской Федерации (принята всенародным голосованием 12.12.93);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«Типовое положение о дошкольном образовательном учреждении», утвержденное Постановлением Правительства РФ от 12 сентября 2008 г. № 666;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устройству, содержанию и организации режима работы дошкольных образовательных учреждений»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2.4.1.2660-10 (утверждены постановлением Главного государственного санитарного врача РФ от  22.07. 2010 г.  № 91);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требования к структуре основной общеобразовательной программы дошкольного образования Утверждены 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приказом Министерства образования и науки Российской Федерации  от 23  ноября 2009 г. № 655</a:t>
            </a: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«О разработке основной общеобразовательной программы дошкольного образования»  утверждены приказом Министерства образования и науки Российской Федерации  от 21 октября 2010 г № 03-248;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 реализации права дошкольных образовательных учреждений на выбор программ и педагогических технологий. Письмо МО РФ от 02.06.98 № 89/ 34-16 Устав ДОУ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en-US" sz="1800" i="1" u="sng" dirty="0" smtClean="0"/>
              <a:t>	</a:t>
            </a:r>
            <a:r>
              <a:rPr lang="ru-RU" sz="1800" i="1" u="sng" dirty="0" smtClean="0"/>
              <a:t>2.Кадровый </a:t>
            </a:r>
            <a:r>
              <a:rPr lang="ru-RU" sz="1800" i="1" u="sng" dirty="0" smtClean="0"/>
              <a:t>и мотивационный </a:t>
            </a:r>
            <a:r>
              <a:rPr lang="ru-RU" sz="1800" i="1" u="sng" dirty="0" smtClean="0"/>
              <a:t>ресурс</a:t>
            </a:r>
            <a:endParaRPr lang="en-US" sz="1800" i="1" u="sng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системы прогнозирования, постоянного мониторинга текущих и перспективных потребностей рынка образовательных услуг, специалистов различной специализации и квалификации (психолога) путем анкетирования родителей, бесед, посещения семей на дому, тестирования;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Заведующая  ДОУ выполняет свои функции в соответствии с должностной инструкцией.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педагогов (воспитателей, музыкального руководителя, психолога и др. специалистов) с определенными подгруппами (отдельными детьми) осуществляется на основе координации их деятельности (совместно проводится образовательная деятельность, педагогические консилиумы и другие формы сотрудничества).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родителями (ознакомление родителей с содержанием работы,   результатами работы,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информирование родителей о ходе образовательного процесса, привлечение родителей к организации проектной деятельности.)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i="1" u="sng" dirty="0" smtClean="0"/>
              <a:t>	</a:t>
            </a:r>
            <a:r>
              <a:rPr lang="ru-RU" sz="2000" i="1" u="sng" dirty="0" smtClean="0"/>
              <a:t>3.Научно-методический </a:t>
            </a:r>
            <a:r>
              <a:rPr lang="ru-RU" sz="2000" i="1" u="sng" dirty="0" smtClean="0"/>
              <a:t>ресурс</a:t>
            </a:r>
            <a:endParaRPr lang="ru-RU" sz="2000" u="sng" dirty="0" smtClean="0"/>
          </a:p>
          <a:p>
            <a:endParaRPr lang="en-US" sz="1700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Примерная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 дошкольного образования «От рождения до школы» под редакцией Н.Е.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Т.С. Комаровой, М.А.Васильевой.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Комплексно-тематическое планирование; Казакова Т. Г. Развитие у дошкольников творчества.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Страунинг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А. М. Развитие творческого воображения дошкольников на занятиях по изобразительной деятельности.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Кирцер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Ю.М. Рисунок и живопись: Учебное пособие.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Харрисон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Х. Энциклопедия акварельных техник.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Беда Г.В. Основы изобразительной грамоты: Рисунок, живопись, композиция.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Агеева И.Д. Занимательные материалы по изобразительному искусству</a:t>
            </a:r>
            <a:r>
              <a:rPr lang="ru-RU" sz="17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i="1" u="sng" dirty="0" smtClean="0"/>
              <a:t>	</a:t>
            </a:r>
            <a:r>
              <a:rPr lang="ru-RU" sz="1800" i="1" u="sng" dirty="0" smtClean="0"/>
              <a:t>4.Материально-технический </a:t>
            </a:r>
            <a:r>
              <a:rPr lang="ru-RU" sz="1800" i="1" u="sng" dirty="0" smtClean="0"/>
              <a:t>ресурс</a:t>
            </a:r>
            <a:endParaRPr lang="ru-RU" sz="1800" u="sng" dirty="0" smtClean="0"/>
          </a:p>
          <a:p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требованиям санитарных норм и охраны труда (освещенность, температурный режим, наличие в исправном состоянии канализации и водопровода; организация сбалансированного питания, правильная организация режима дня, медицинское обеспечение);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Соответствия требованиям оснащенности учебного процесса необходимыми учебными материалами и компьютерным оборудованием;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Оснащения образовательных учреждений защитными средствами, обеспечивающими безопасность воспитанников и работников и реализация программы противопожарной безопасности.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Совершенствования материально-технического оснащения дошкольных образовательных учреждений в соответствии с современными требованиями к организации предметно-развивающей среды (по образовательным областям развития детей).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/>
              </a:rPr>
              <a:t/>
            </a:r>
            <a:br>
              <a:rPr lang="ru-RU" sz="2200" b="1" dirty="0" smtClean="0">
                <a:effectLst/>
              </a:rPr>
            </a:br>
            <a:r>
              <a:rPr lang="ru-RU" sz="2200" b="1" dirty="0" smtClean="0">
                <a:effectLst/>
                <a:latin typeface="Georgia" pitchFamily="18" charset="0"/>
              </a:rPr>
              <a:t>СПИСОК </a:t>
            </a:r>
            <a:r>
              <a:rPr lang="ru-RU" sz="2200" b="1" dirty="0" smtClean="0">
                <a:effectLst/>
                <a:latin typeface="Georgia" pitchFamily="18" charset="0"/>
              </a:rPr>
              <a:t>ИСПОЛЬЗОВАННОЙ </a:t>
            </a:r>
            <a:r>
              <a:rPr lang="ru-RU" sz="2200" b="1" dirty="0" smtClean="0">
                <a:effectLst/>
                <a:latin typeface="Georgia" pitchFamily="18" charset="0"/>
              </a:rPr>
              <a:t>ЛИТЕРАТУРЫ: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61436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1.Беда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Г.В. Основы изобразительной грамоты: Рисунок, живопись, композиция. Учебное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пособие для студентов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ин-тов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спец.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2109 «Черчение, рисование и труд». -2-е </a:t>
            </a:r>
          </a:p>
          <a:p>
            <a:pPr algn="just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изд.,перераб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идоп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–М.: Просвещение, 1981. –239с.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2.Брыкина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Е.К. Творчество детей в работе с различными материалами[текст]: Кн. Для педагогов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дошк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Учреждений, учителей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родителей / под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Ред. Комаровой Т.С. - М.: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Общество России, 2002. - 147с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3.Ростовцев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Н.Н. Методика преподавания изобразительного искусства в школе: Учебник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худож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граф.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ин-тов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-3-е изд., доп.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иперераб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 М.:АГАР, 2000. 256с.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Ростовцев Н.Н. Академический рисунок: Учеб. для студентов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худож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граф.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пединститутов. -3-е изд., доп.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 М.: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1995. –239с.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5.Сокольникова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Н.М. изобразительное искусство и методика его преподавания в начальной школе: Учеб. пособие для студ.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учеб. заведений. -2-е изд., стереотип. – М.: Академия, 2003. –368с.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.Харрисон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Х. Энциклопедия акварельных техник. Наглядное пошаговое руководство и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вдохновляющая галерея законченных работ: пер. с англ.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Герасиной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О., Давыдовой А. –М.: АСТ: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2005. –192с.;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ил.ользуемая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литература: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Интернет-ресурсы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http://www.maaam.ru/maps/news/6356.html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http://nsportal.ru/detskii-sad/risovanie/dod-fantaziya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00B050"/>
                </a:solidFill>
                <a:latin typeface="Georgia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B050"/>
                </a:solidFill>
                <a:latin typeface="Georgia" pitchFamily="18" charset="0"/>
              </a:rPr>
              <a:t>ЗА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B050"/>
                </a:solidFill>
                <a:latin typeface="Georgia" pitchFamily="18" charset="0"/>
              </a:rPr>
              <a:t>ВНИМАНИЕ!</a:t>
            </a:r>
            <a:endParaRPr lang="ru-RU" sz="4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Направленность Программы 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Дополнительная программа «Волшебные ручки» имеет художественно-эстетическую направленность и предполагает  развития у дошкольников художественно-творческих способностей в процессе ознакомления  с различными видами рисования. Существует много техник нетрадиционного рисования, их необычность состоит в том, что они позволяют детям быстро достичь желаемого результата. Каждая из этих техник – это маленькая игра. Их использование позволяет детям чувствовать себя раскованнее, смелее, непосредственнее, развивает воображение, дает полную свободу для самовыражения, способствует развитию координации движений.    С этой целью был создан кружок по различным видам рисования "Волшебные ручки" (образовательная область «Художественное творчество»).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6883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Новизна программы 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792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Программа носит инновационный характер , т.к. в системе работы используются нетрадиционные методы и способы развития творчества детей: </a:t>
            </a:r>
            <a:r>
              <a:rPr lang="ru-RU" b="1" dirty="0" err="1" smtClean="0"/>
              <a:t>кляксография</a:t>
            </a:r>
            <a:r>
              <a:rPr lang="ru-RU" b="1" dirty="0" smtClean="0"/>
              <a:t>, монотипия, </a:t>
            </a:r>
            <a:r>
              <a:rPr lang="ru-RU" b="1" dirty="0" err="1" smtClean="0"/>
              <a:t>набрызг</a:t>
            </a:r>
            <a:r>
              <a:rPr lang="ru-RU" b="1" dirty="0" smtClean="0"/>
              <a:t>, </a:t>
            </a:r>
            <a:r>
              <a:rPr lang="ru-RU" b="1" dirty="0" err="1" smtClean="0"/>
              <a:t>граттаж</a:t>
            </a:r>
            <a:r>
              <a:rPr lang="ru-RU" b="1" dirty="0" smtClean="0"/>
              <a:t>, рисование отпечатком руки, пальцев, рисование с  использованием природных материалов, техника по сырому, рисование ладошками, рисование листьями, рисование </a:t>
            </a:r>
            <a:r>
              <a:rPr lang="ru-RU" b="1" dirty="0" err="1" smtClean="0"/>
              <a:t>примакиванием</a:t>
            </a:r>
            <a:r>
              <a:rPr lang="ru-RU" b="1" dirty="0" smtClean="0"/>
              <a:t>, </a:t>
            </a:r>
            <a:r>
              <a:rPr lang="ru-RU" b="1" dirty="0" err="1" smtClean="0"/>
              <a:t>рисование</a:t>
            </a:r>
            <a:r>
              <a:rPr lang="ru-RU" b="1" dirty="0" smtClean="0"/>
              <a:t> по точкам. Это и отличает дополнительную программу от традиционной программы Т.С.Комаровой «Изобразительная деятельность в детском саду», которая является основной.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Актуальность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Изобразительная </a:t>
            </a:r>
            <a:r>
              <a:rPr lang="ru-RU" b="1" dirty="0" smtClean="0"/>
              <a:t>продуктивная деятельность с использованием различных видов рисования является наиболее благоприятной для творческого развития способностей детей. Занимаясь изобразительным искусством, ребенок не только овладевает практическими навыками художника и дизайнера, не только осуществляет творческие замыслы, и расширяет кругозор, воспитывает свой вкус, приобретает способность находить красоту в обыденном, развивает зрительную память и воображение, приучается творчески мыслить, анализировать и обобщать. Освоение как можно большего числа разнообразных изобразительных техник позволяет обогащать внутренний мир малыша.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072230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художественно-творческой деятельности старших дошкольников в процессе работы нетрадиционной техникой рисования.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Развивающие: 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Формировать  творческое  мышление,  устойчивый  интерес  к  художественной деятельности;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-Развивать  художественный  вкус,  фантазию,  изобретательность,  пространственное  воображение.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Формировать   умения  и  навыки,  необходимые  для  создания  творческих  работ.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Развивать  желание  экспериментировать,  проявляя  яркие  познавательные  чувства:    удивление, сомнение,  радость от узнавания  нового.</a:t>
            </a:r>
          </a:p>
          <a:p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Образовательные: 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 Закреплять и обогащать знания детей о разных видах художественного  творчества.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Знакомить  детей  различными  видами  изобразительной  деятельности,  многообразием  художественных  материалов  и  приёмами  работы  с  ними,  закреплять  приобретённые  умения  и  навыки  и  показывать  детям   широту  их  возможного  применения. </a:t>
            </a:r>
          </a:p>
          <a:p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Воспитывать  трудолюбие и  желание добиваться  успеха  собственным  трудом.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Воспитывать внимание, аккуратность, целеустремлённость, творческую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самореализацию.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/>
                <a:latin typeface="Georgia" pitchFamily="18" charset="0"/>
              </a:rPr>
              <a:t/>
            </a:r>
            <a:br>
              <a:rPr lang="ru-RU" sz="3100" b="1" dirty="0" smtClean="0">
                <a:effectLst/>
                <a:latin typeface="Georgia" pitchFamily="18" charset="0"/>
              </a:rPr>
            </a:br>
            <a:r>
              <a:rPr lang="ru-RU" sz="2700" b="1" dirty="0" smtClean="0">
                <a:effectLst/>
                <a:latin typeface="Georgia" pitchFamily="18" charset="0"/>
              </a:rPr>
              <a:t>Отличительные особенности данной дополнительной образовательной </a:t>
            </a:r>
            <a:r>
              <a:rPr lang="ru-RU" sz="2700" b="1" dirty="0" smtClean="0">
                <a:effectLst/>
                <a:latin typeface="Georgia" pitchFamily="18" charset="0"/>
              </a:rPr>
              <a:t>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351234" cy="48006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занятия в программе  направлены  на развитие у дошкольников художественно-творческих способностей через обучения различными видами  рисования. Во-первых , педагогический опыт применения данных нетрадиционных техник пока не систематизирован, не обобщён и не представлен( в должной степени) в современных образовательных программах.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Во-вторых, эти техники не получили достаточно широкого распространения и не «укоренились», они являются скорее экспериментальными.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В-третьих, нетрадиционные художественные техники только начинают в Педагогике Искусства свою историю, хотя известны много лет.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В-четвёртых, в  способах изображения (достаточно простых по технологии) нет жёсткой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заданности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строгого контроля, зато есть творческая свобода и подлинная радость, результат обычно очень эффектный.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208358" cy="567692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Возраст </a:t>
            </a:r>
            <a:r>
              <a:rPr lang="ru-RU" sz="2600" b="1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детей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участвующих в реализации данной программы 5-6 лет. Это определяется значительным ростом физических возможностей, особенно активным развитием мелких мышц кистей рук, изменением психологической позиции и желанием проявить свою индивидуальность и творческие способности.</a:t>
            </a:r>
          </a:p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Сроки реализации дополнительной образовательной </a:t>
            </a:r>
            <a:r>
              <a:rPr lang="ru-RU" sz="2600" b="1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программы</a:t>
            </a:r>
            <a:endParaRPr lang="ru-RU" sz="2600" dirty="0" smtClean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реализуется в течение 1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effectLst/>
                <a:latin typeface="Georgia" pitchFamily="18" charset="0"/>
              </a:rPr>
              <a:t>Формы и режим </a:t>
            </a:r>
            <a:r>
              <a:rPr lang="ru-RU" sz="3200" b="1" dirty="0" smtClean="0">
                <a:solidFill>
                  <a:schemeClr val="tx2"/>
                </a:solidFill>
                <a:effectLst/>
                <a:latin typeface="Georgia" pitchFamily="18" charset="0"/>
              </a:rPr>
              <a:t>занятий</a:t>
            </a:r>
            <a:endParaRPr lang="ru-RU" sz="3200" dirty="0">
              <a:solidFill>
                <a:schemeClr val="tx2"/>
              </a:solidFill>
              <a:effectLst/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детей по данной Программе реализуется 1 раз в неделю после обеда продолжительностью 20-25 минут в форме кружкового занятия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>
                <a:effectLst/>
                <a:latin typeface="Georgia" pitchFamily="18" charset="0"/>
              </a:rPr>
              <a:t>Ожидаемые </a:t>
            </a:r>
            <a:r>
              <a:rPr lang="ru-RU" sz="3100" b="1" dirty="0" smtClean="0">
                <a:effectLst/>
                <a:latin typeface="Georgia" pitchFamily="18" charset="0"/>
              </a:rPr>
              <a:t>результаты и способы определения их результативности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Результативность реализации данной программы соответствует следующим целевым ориентирам на этапе завершения дошкольного образования: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-проявляет устойчивый интерес к нетрадиционной технике рисования 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-способен самостоятельно привлечь внимание взрослого или ребенка с целью сообщения информации о продукте художественно-творческой деятельности; продукте художественно-творческой деятельности сверстника;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-способен привлечь родных к созданию коллекции или организации авторской выставки др.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способен совершать интеллектуальные операции (анализ, синтез, обобщение, классификация, сравнение) …..;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-способен уверенно действовать по образцу (инструкции) педагога в процессе создания образа и описания продукта собственной художественно-творческой деятельности;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способен разработать план действий по созданию продукта, составления описательного или творческого рассказа о предмете художественно-творческой деятельности 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демонстрирует понимание эстетической ценности образцов народного творчества (описывает средства выразительности …), проявляет эстетическое чувство в процессе…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-способен довести работу до конца.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868</Words>
  <Application>Microsoft Office PowerPoint</Application>
  <PresentationFormat>Экран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 </vt:lpstr>
      <vt:lpstr>Направленность Программы </vt:lpstr>
      <vt:lpstr>Новизна программы </vt:lpstr>
      <vt:lpstr>Актуальность</vt:lpstr>
      <vt:lpstr>Слайд 5</vt:lpstr>
      <vt:lpstr> Отличительные особенности данной дополнительной образовательной программы </vt:lpstr>
      <vt:lpstr>Слайд 7</vt:lpstr>
      <vt:lpstr>Формы и режим занятий</vt:lpstr>
      <vt:lpstr> Ожидаемые результаты и способы определения их результативности </vt:lpstr>
      <vt:lpstr> Диагностика владения нетрадиционными техниками рисования </vt:lpstr>
      <vt:lpstr>  Формы подведения итогов реализации дополнительной образовательной программы: </vt:lpstr>
      <vt:lpstr>2. ТЕМАТИЧЕСКОЕ ПЛАНИРОВАНИЕ НЕПОСРЕДСТВЕННО ОБРАЗОВАТЕЛЬНОЙ ДЕЯТЕЛЬНОСТИ </vt:lpstr>
      <vt:lpstr>4. Карта наблюдения </vt:lpstr>
      <vt:lpstr>5. РЕСУРСНОЕ ОБЕСПЕЧЕНИЕ ПРОГРАММЫ </vt:lpstr>
      <vt:lpstr> </vt:lpstr>
      <vt:lpstr>Слайд 16</vt:lpstr>
      <vt:lpstr>Слайд 17</vt:lpstr>
      <vt:lpstr> СПИСОК ИСПОЛЬЗОВАННОЙ ЛИТЕРАТУРЫ: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ПРОЕКТ  ДОПОЛНИТЕЛЬНОЙ ОБРАЗОВАТЕЛЬНОЙ ПРОГРАММЫ  РАЗВИТИЯ У ДЕТЕЙ СТАРШЕГО ДОШКОЛЬНОГО ВОЗРАСТА  ХУДОЖЕСТВЕННО-ТВОРЧЕСКОЙ ДЕЯТЕЛЬНОСТИ ПОСРЕДСТВОМ НЕТРАДИЦИОННОЙ ТЕХНИКИ РИСОВАНИЯ.   Направление развития детей: художественно-эстетическое.    образовательная область: художественное творчество.   Выполнила: Тарасова Альфия Барыевна, воспитатель МДОБУ №1 «Колосок» с.Кваркено Руководитель: Михеева Елена Владимировна научный руководитель. </dc:title>
  <dc:creator>Admin</dc:creator>
  <cp:lastModifiedBy>Admin</cp:lastModifiedBy>
  <cp:revision>15</cp:revision>
  <dcterms:created xsi:type="dcterms:W3CDTF">2013-12-02T11:23:48Z</dcterms:created>
  <dcterms:modified xsi:type="dcterms:W3CDTF">2013-12-02T16:08:00Z</dcterms:modified>
</cp:coreProperties>
</file>