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56"/>
  </p:notesMasterIdLst>
  <p:sldIdLst>
    <p:sldId id="293" r:id="rId2"/>
    <p:sldId id="327" r:id="rId3"/>
    <p:sldId id="256" r:id="rId4"/>
    <p:sldId id="257" r:id="rId5"/>
    <p:sldId id="258" r:id="rId6"/>
    <p:sldId id="259" r:id="rId7"/>
    <p:sldId id="260" r:id="rId8"/>
    <p:sldId id="262" r:id="rId9"/>
    <p:sldId id="328" r:id="rId10"/>
    <p:sldId id="298" r:id="rId11"/>
    <p:sldId id="300" r:id="rId12"/>
    <p:sldId id="301" r:id="rId13"/>
    <p:sldId id="261" r:id="rId14"/>
    <p:sldId id="263" r:id="rId15"/>
    <p:sldId id="264" r:id="rId16"/>
    <p:sldId id="330" r:id="rId17"/>
    <p:sldId id="265" r:id="rId18"/>
    <p:sldId id="266" r:id="rId19"/>
    <p:sldId id="320" r:id="rId20"/>
    <p:sldId id="304" r:id="rId21"/>
    <p:sldId id="307" r:id="rId22"/>
    <p:sldId id="321" r:id="rId23"/>
    <p:sldId id="331" r:id="rId24"/>
    <p:sldId id="268" r:id="rId25"/>
    <p:sldId id="309" r:id="rId26"/>
    <p:sldId id="333" r:id="rId27"/>
    <p:sldId id="329" r:id="rId28"/>
    <p:sldId id="272" r:id="rId29"/>
    <p:sldId id="273" r:id="rId30"/>
    <p:sldId id="275" r:id="rId31"/>
    <p:sldId id="323" r:id="rId32"/>
    <p:sldId id="334" r:id="rId33"/>
    <p:sldId id="276" r:id="rId34"/>
    <p:sldId id="277" r:id="rId35"/>
    <p:sldId id="310" r:id="rId36"/>
    <p:sldId id="279" r:id="rId37"/>
    <p:sldId id="311" r:id="rId38"/>
    <p:sldId id="312" r:id="rId39"/>
    <p:sldId id="281" r:id="rId40"/>
    <p:sldId id="282" r:id="rId41"/>
    <p:sldId id="283" r:id="rId42"/>
    <p:sldId id="318" r:id="rId43"/>
    <p:sldId id="317" r:id="rId44"/>
    <p:sldId id="285" r:id="rId45"/>
    <p:sldId id="286" r:id="rId46"/>
    <p:sldId id="287" r:id="rId47"/>
    <p:sldId id="288" r:id="rId48"/>
    <p:sldId id="313" r:id="rId49"/>
    <p:sldId id="290" r:id="rId50"/>
    <p:sldId id="292" r:id="rId51"/>
    <p:sldId id="325" r:id="rId52"/>
    <p:sldId id="326" r:id="rId53"/>
    <p:sldId id="316" r:id="rId54"/>
    <p:sldId id="315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01DC-0C2D-497B-B26A-9654E0050CB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DF3C-0721-4B01-A38C-FFB12D1FC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5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8656/?frame=2#p239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8656/?frame=2#p29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8656/?frame=2#p29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99661/?dst=100004" TargetMode="Externa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rcoi.net/hotline.html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96944" cy="338437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ИТОГОВАЯ АТТЕСТАЦИЯ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</a:t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СРЕДНЕГО ОБЩЕГО ОБРАЗОВАНИЯ В 2014 ГОДУ</a:t>
            </a:r>
            <a:b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840760" cy="160040"/>
          </a:xfrm>
        </p:spPr>
        <p:txBody>
          <a:bodyPr>
            <a:normAutofit fontScale="25000" lnSpcReduction="20000"/>
          </a:bodyPr>
          <a:lstStyle/>
          <a:p>
            <a:endParaRPr lang="ru-RU" sz="1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04068" y="5414783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Заместители директора по УВР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Дёмкина Любовь Геннадиевна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Палатова Марина Георгиевна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       МОУ средняя общеобразовательная школа «Перспектива»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городского округа </a:t>
            </a:r>
            <a:r>
              <a:rPr lang="ru-RU" b="1" dirty="0" err="1" smtClean="0">
                <a:solidFill>
                  <a:srgbClr val="002060"/>
                </a:solidFill>
              </a:rPr>
              <a:t>Власиха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Московской области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640871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38815"/>
              </p:ext>
            </p:extLst>
          </p:nvPr>
        </p:nvGraphicFramePr>
        <p:xfrm>
          <a:off x="251520" y="1412777"/>
          <a:ext cx="8712968" cy="5390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42552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ОСНОВНОЙ</a:t>
                      </a:r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ПЕРИОД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376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мая (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литература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3762"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мая (чт)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3819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июня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(английский, французский, немецкий, испанский языки), физика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3762"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июня (чт)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31782"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июня (пн)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ИКТ, биология, история</a:t>
                      </a:r>
                      <a:endParaRPr lang="ru-RU" sz="2400" b="1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3762"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июня (ср)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обществознание, химия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1474424"/>
          </a:xfrm>
        </p:spPr>
        <p:txBody>
          <a:bodyPr>
            <a:normAutofit/>
          </a:bodyPr>
          <a:lstStyle/>
          <a:p>
            <a:r>
              <a:rPr lang="ru-RU" sz="38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Расписание ЕГЭ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941181"/>
              </p:ext>
            </p:extLst>
          </p:nvPr>
        </p:nvGraphicFramePr>
        <p:xfrm>
          <a:off x="107504" y="2072917"/>
          <a:ext cx="8928992" cy="4690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436358">
                <a:tc gridSpan="2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ОСНОВНОЙ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ПЕРИОД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(РЕЗЕРВ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6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 июня (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0975" marR="180975" marT="152400" marB="152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иностранные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языки (английский, французский, немецкий, испанский языки), обществознание, биология информатика и ИКТ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0975" marR="180975" marT="152400" marB="152400"/>
                </a:tc>
              </a:tr>
              <a:tr h="868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 июня (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0975" marR="180975" marT="152400" marB="152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география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химия, литература, история, физика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0975" marR="180975" marT="152400" marB="152400"/>
                </a:tc>
              </a:tr>
              <a:tr h="56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 июня (ср)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0975" marR="180975" marT="152400" marB="152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0975" marR="180975" marT="152400" marB="152400"/>
                </a:tc>
              </a:tr>
              <a:tr h="56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 июня (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0975" marR="180975" marT="152400" marB="152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0975" marR="180975" marT="152400" marB="152400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1474424"/>
          </a:xfrm>
        </p:spPr>
        <p:txBody>
          <a:bodyPr>
            <a:normAutofit/>
          </a:bodyPr>
          <a:lstStyle/>
          <a:p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620688"/>
            <a:ext cx="73448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ЕГЭ</a:t>
            </a:r>
            <a:r>
              <a:rPr lang="ru-RU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842685"/>
              </p:ext>
            </p:extLst>
          </p:nvPr>
        </p:nvGraphicFramePr>
        <p:xfrm>
          <a:off x="251520" y="2890031"/>
          <a:ext cx="8784976" cy="133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27827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ДОПОЛНИТЕЛЬНЫЙ ПЕРИОД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6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7 июля (</a:t>
                      </a:r>
                      <a:r>
                        <a:rPr lang="ru-RU" sz="3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3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 по 16</a:t>
                      </a:r>
                      <a:r>
                        <a:rPr lang="ru-RU" sz="36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июля (ср)</a:t>
                      </a:r>
                      <a:endParaRPr lang="ru-RU" sz="3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0975" marR="180975" marT="152400" marB="152400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1474424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ЕГЭ </a:t>
            </a:r>
            <a:br>
              <a:rPr lang="ru-RU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6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134076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повторно допущенных в текущем году к сдаче экзаменов по соответствующим учебным предметам в случаях, предусмотренных настоящим Порядком, и выпускников прошлых лет предусматриваются дополнительные сроки проведения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проведением экзаменов по обязательным учебным предметам, сроки проведения которых установлены в соответствии с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сылка на текущий документ"/>
              </a:rPr>
              <a:t>пунктом 27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настоящего Порядка, составляет не менее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6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овторно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допускаются к сдаче экзаменов </a:t>
            </a:r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текущем году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сроки:</a:t>
            </a:r>
          </a:p>
          <a:p>
            <a:endParaRPr lang="ru-RU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получившие на ГИА неудовлетворительный результат по одному из обязательных учебных предметов;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выпускники прошлых лет, не явившиеся на экзамены по уважительным причинам (болезнь или иные обстоятельства, подтвержденные документально);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выпускники прошлых лет, не завершившие выполнение экзаменационной работы по уважительным причинам (болезнь или иные обстоятельства, подтвержденные документально);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2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Повторно допускаются к сдаче экзаменов </a:t>
            </a:r>
            <a:b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текущем году в дополнительные сроки: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920879" cy="4248472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и выпускники прошлых лет, которым конфликтная комиссия удовлетворила апелляцию о нарушении устанавливаемого порядка проведения ГИА;</a:t>
            </a: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выпускники прошлых лет, чьи результаты были аннулированы по решению председателя ГЭК в случае выявления фактов нарушений устанавливаемого порядка проведения ГИА, совершенных лицами, указанными в 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сылка на текущий документ"/>
              </a:rPr>
              <a:t>пункте 40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настоящего Порядка, или иными (в том числе неустановленными) лицами.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5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ГИА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4482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проводятся в ППЭ, места расположения которых утверждаются органами исполнительной власти субъектов Российской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обучающегося, выпускника прошлых лет выделяется отдельное рабочее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место.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 выделяется место для личных вещей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выпускников прошлых лет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06084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 участник ЕГЭ прибывает в пункт проведения экзамена (далее - ППЭ) не менее чем за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минут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его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3732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«Об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Федерации» от 29.12.2012 № 273-ФЗ</a:t>
            </a:r>
          </a:p>
          <a:p>
            <a:pPr marL="0" indent="0" algn="just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 общественных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наблюдателей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28.06.2013 № 491</a:t>
            </a:r>
          </a:p>
          <a:p>
            <a:pPr marL="0" indent="0" algn="just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«О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действии результатов единого государственного экзамена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20 ноября 2013 г. № ДЛ-345/17</a:t>
            </a:r>
          </a:p>
          <a:p>
            <a:pPr marL="0" indent="0" algn="just">
              <a:buNone/>
            </a:pP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№1400 от 26.12.2013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проведения государственной итоговой аттестации по образовательным программам среднего общего образования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03.02.2014 N 31205</a:t>
            </a:r>
            <a:r>
              <a:rPr lang="ru-RU" sz="2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НОРМАТИВНЫЕ ПРАВОВЫЕ АКТЫ ФЕДЕРАЛЬНЫЕ  ДОКУМЕНТЫ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5688632" cy="1872208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ППЭ оборудуются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стационарными или переносными металлоискателями, средствами видеонаблюдения, системами подавления сигналов подвижной связи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 хранения видеозаписи экзамена составляет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трех месяцев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дня проведения экзамена.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95736" y="2708921"/>
            <a:ext cx="5112568" cy="24482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 оборудуются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видеонаблюдения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средств видеонаблюдения, неисправное состояние или отключение указанных средств во время проведения экзамена, равно как и отсутствие видеозаписи экзамена является основанием для остановки экзамена в ППЭ или отдельных аудиториях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6672"/>
            <a:ext cx="2171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64" y="2755900"/>
            <a:ext cx="14414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304" y="2755900"/>
            <a:ext cx="15875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64764" y="5085185"/>
            <a:ext cx="86750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видеозаписи экзамена, на основании которой было принято решение об остановке экзамена в ППЭ или отдельных аудиториях ППЭ, удалении обучающегося, выпускника прошлых лет с экзамена, аннулировании результатов экзамена составляет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трех лет со дня принятия соответствующего решения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0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71" y="762903"/>
            <a:ext cx="1428750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04894" y="1152614"/>
            <a:ext cx="6768752" cy="2708434"/>
          </a:xfrm>
          <a:prstGeom prst="rect">
            <a:avLst/>
          </a:prstGeom>
          <a:ln cmpd="dbl">
            <a:solidFill>
              <a:schemeClr val="bg2">
                <a:lumMod val="7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Организатор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проверяет паспорт, пропуск, наличие участника ЕГЭ в списках распределения;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напоминает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необходимости сдачи средств связи и лишних вещей сопровождающим;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информирует о том, что следующая проверка будет производиться с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использованием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металлодетектора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сотрудником полиции.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КПП1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27" y="3861048"/>
            <a:ext cx="1428750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50131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КПП 2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4149080"/>
            <a:ext cx="6967042" cy="2448272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ЕГЭ проходят через «рамку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металлодетектора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сигнал есть – сотрудник полиции предлагает выложить металлические вещи.</a:t>
            </a:r>
          </a:p>
          <a:p>
            <a:pPr algn="just"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участник ЕГЭ отказывается – он не допускается к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экзамену.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chemeClr val="bg1"/>
                </a:solidFill>
              </a:rPr>
              <a:t/>
            </a:r>
            <a:br>
              <a:rPr lang="ru-RU" altLang="ru-RU" b="1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162738"/>
            <a:ext cx="74168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ДОПУСКА В ПППЭ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772816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медицинским показаниям участник ЕГЭ может быть освобожден от проверки с использованием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металлодетекторов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2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764704"/>
            <a:ext cx="83529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выпускников прошлых лет в ППЭ осуществляется при наличии у них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удостоверяющих их личность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при наличии их в списках распределения в данный ППЭ.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отсутствия у обучающегося документа, удостоверяющего личность, он допускается в ППЭ после подтверждения его личности сопровождающим.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9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80728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экзамена также по желанию в ППЭ присутствуют представители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информации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общественные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наблюдатели, аккредитованные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установленном порядке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массовой информации присутствуют в аудиториях для проведения экзамена только до момента начала заполнения обучающимися, выпускниками прошлых лет регистрационных полей экзаменационной работы.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наблюдатели свободно перемещаются по ППЭ. При этом в одной аудитории находится только один общественный наблюдатель.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68760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сдается обучающимися, выпускниками прошлых лет самостоятельно, без помощи посторонних лиц.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экзамена на рабочем столе обучающегося, выпускника прошлых лет, помимо экзаменационных материалов, находятся: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елевая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капиллярная или перьевая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ручка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чернилами черного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разрешенные для использования на экзамене по некоторым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предметам;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личность;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питание (при необходимости);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направления в ГЭК замечаний о нарушениях процедуры проведения ГИА.</a:t>
            </a:r>
          </a:p>
        </p:txBody>
      </p:sp>
    </p:spTree>
    <p:extLst>
      <p:ext uri="{BB962C8B-B14F-4D97-AF65-F5344CB8AC3E}">
        <p14:creationId xmlns:p14="http://schemas.microsoft.com/office/powerpoint/2010/main" val="18063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132856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государственная аттестация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общеобразовательным предметам в субъектах Российской Федерации начинается 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местному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химии -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непрограммируемым калькулятором,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(периодическая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химических элементов Д.И Менделеева, таблица растворимости солей, кислот и оснований в воде и электрохимический ряд напряжений металлов будут вложены в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КИМ);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непрограммируемым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калькулятором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линейкой;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географии - непрограммируемым калькулятором,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линейкой и транспортиром.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РАЗРЕШЕННЫЕ ДЛЯ ИСПОЛЬЗОВАНИЯ НА ЭКЗАМЕНЕ: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экзамена обучающиеся, выпускники прошлых лет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 общаться друг с другом, не могут свободно перемещаться по аудитории и ППЭ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экзамена обучающиеся, выпускники прошлых лет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выходить из аудитории и перемещаться по ППЭ в сопровождении одного из организаторов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выходе из аудитории обучающиеся, выпускники прошлых лет оставляют экзаменационные материалы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рабочем столе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1" y="1916832"/>
            <a:ext cx="8496944" cy="420933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выпускникам прошлых лет - 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выпускникам прошлых лет, организаторам, ассистентам,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техническим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 - выносить из аудиторий и ППЭ экзаменационные материалы на бумажном или электронном носителях, фотографировать экзаменационные материалы.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ППЭ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ЗАПРЕЩАЕТСЯ: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68760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по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 и математике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(обязательные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предметы)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другим учебным предметам - литературе, физике, химии, биологии, географии, истории, обществознанию, иностранным языкам (английский, немецкий, французский и испанский языки), информатике и информационно-коммуникационным технологиям (ИКТ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сдают 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добровольной основе по своему выбору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3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732381" cy="370527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допустившие нарушение установленного порядка проведения ГИА, удаляются с экзамена.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обучающийся, выпускник прошлых лет по состоянию здоровья или другим объективным причинам не завершает выполнение экзаменационной работы, то он досрочно покидает аудиторию.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УДАЛЕНИЕ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4482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экзамена, в зависимости от предмета, составляет от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3-х часов до 3-х часов 55-ти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49289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ограниченными возможностями здоровья, обучающихся детей-инвалидов, продолжительность ЕГЭ увеличивается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часа</a:t>
            </a: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ПРОВЕРКА </a:t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ЭКЗАМЕНАЦИОННЫХ РАБОТ </a:t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И ИХ ОЦЕНИВАНИЕ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3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314" y="1700808"/>
            <a:ext cx="79928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ГИА в форме ЕГЭ используется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стобалльная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Экзаменационные работы ЕГЭ обучающихся, выпускников прошлых лет,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удаленных с экзамена или не завершивших выполнение экзаменационной работы по объективным причинам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случаях, предусмотренных настоящим Порядком, проходят обработку, но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проверяются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на черновиках и КИМ не обрабатываются и не проверяются.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6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ПРОВЕРОК ЭКЗАМЕНАЦИОННЫХ РАБОТ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двумя экспертами (далее - первая и вторая проверки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установленных настоящим Порядком, межрегиональную перекрестную проверку, проверку третьим экспертом (далее - третья проверка), перепроверку, а также проверку в рамках рассмотрения апелляции о несогласии с выставленными баллами.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0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УТВЕРЖДЕНИЕ, ИЗМЕНЕНИЕ </a:t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И (ИЛИ) АННУЛИРОВАНИЕ РЕЗУЛЬТАТОВ  ГИА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9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2348880"/>
            <a:ext cx="7848872" cy="37772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обучающемуся, выпускнику прошлых лет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выдается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для направления в ГЭК замечаний о нарушениях процедуры проведения ГИА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проведения экзамена все формы (и заполненные, и незаполненные) собираются и направляются в ГЭК.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НОВОЕ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628800"/>
            <a:ext cx="8640960" cy="44973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установленного порядка проведения ГИА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конфликтной комиссией была удовлетворена апелляция обучающегося, выпускника прошлых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ГЭК принимает решение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аннулировании результата ГИА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данного обучающегося, выпускника прошлых лет по соответствующему учебному предмету, а также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его допуске к ГИА в дополнительные сроки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несогласии с выставленными баллами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конфликтной комиссией была удовлетворена апелляция обучающегося, выпускника прошлых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ГЭК принимает решение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изменении результата ГИА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протоколам конфликтной комиссии.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АППЕЛЯЦИЙ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484784"/>
            <a:ext cx="88569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фактов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порядка проведения ГИА со стороны обучающихся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выпускников прошлых лет или лиц, перечисленных в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сылка на текущий документ"/>
              </a:rPr>
              <a:t>пункте 40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настоящего Порядка, отсутствия (неисправного состояния) средств видеонаблюдения, председатель ГЭК принимает решение об аннулировании результатов ГИА по соответствующему учебному предмету.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аннулировании результатов ЕГЭ в случаях, предусмотренных настоящим Порядком, принимается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двух рабочих дней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момента принятия конфликтной комиссией соответствующих решений, завершения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проверки,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организованной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председателем ГЭК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1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76873"/>
            <a:ext cx="7804389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ГИА допускаются обучающиеся, не имеющие академической задолженности и в полном объеме выполнившие учебный план или индивидуальный учебный план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(имеющие годовые отметки по всем учебным предметам учебного плана за каждый год обучения по образовательной программе среднего общего образования не ниже удовлетворительных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Участники ГИА</a:t>
            </a:r>
          </a:p>
        </p:txBody>
      </p:sp>
    </p:spTree>
    <p:extLst>
      <p:ext uri="{BB962C8B-B14F-4D97-AF65-F5344CB8AC3E}">
        <p14:creationId xmlns:p14="http://schemas.microsoft.com/office/powerpoint/2010/main" val="41176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84784"/>
            <a:ext cx="87129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утверждения результаты ГИА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передаются в организации, осуществляющие образовательную деятельность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органы местного самоуправления, осуществляющие управление в сфере образования, учредителям и загранучреждениям для ознакомления обучающихся, выпускников прошлых лет с полученными ими результатами ГИА.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обучающихся, выпускников прошлых лет с полученными ими результатами ГИА по учебному предмету осуществляется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трех рабочих дней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их утверждения председателем ГЭК.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7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 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ГИА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2060848"/>
            <a:ext cx="7380808" cy="406531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– 36 баллов,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– 24 балла,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– 39 баллов,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– 36 баллов,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– 36 баллов,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– 32 балла, 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 – 40 баллов,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– 37 баллов, 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– 36 баллов,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– 32 балла,</a:t>
            </a:r>
          </a:p>
          <a:p>
            <a:pPr marL="0" indent="0" algn="just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– 20 баллов. 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ГИА признаются удовлетворительными в случае, если обучающийся по обязательным учебным предметам при сдаче ЕГЭ набрал количество баллов не ниже 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минимального,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определяемого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Рособрнадзором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413338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обучающийся получил на ГИА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по одному из обязательных учебных предметов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повторно к ГИА по данному предмету в текущем году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формах, устанавливаемых настоящим Порядком, в дополнительные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1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628800"/>
            <a:ext cx="89289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не прошедшим ГИА или получившим на ГИА неудовлетворительные результаты более чем по одному обязательному учебному предмету, либо получившим повторно неудовлетворительный результат по одному из этих предметов на ГИА в дополнительные сроки,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право пройти ГИА по соответствующим учебным предметам не ранее чем через год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сроки и в формах, устанавливаемых настоящим Порядком. Для прохождения повторной ГИА указанные лица восстанавливаются в организации, осуществляющей образовательную деятельность на срок, необходимый для прохождения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ПРИЁМ И РАССМОТРЕНИЕ АПЕЛЛЯЦИЙ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106" y="806986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комиссия принимает в письменной форме апелляции обучающихся, выпускников прошлых лет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проведения ГИА по учебному предмету и (или) о несогласии с выставленными баллами в конфликтную комиссию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рассматривает апелляции по вопросам содержания и структуры заданий по учебным предметам, а также по вопросам, связанным с нарушением обучающимся, выпускником прошлых лет требований настоящего Порядка и неправильным оформлением экзаменационной работы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выпускник прошлых лет и (или) его родители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(законные представители)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 желании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присутствуют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апелляции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Апелляцию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проведения ГИА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выпускник прошлых лет подает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экзамена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соответствующему учебному предмету члену ГЭК,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покидая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апелляции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решений: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отклонении апелляции;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удовлетворении апелляции.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удовлетворении апелляции результат ГИА, по процедуре которого обучающимся, выпускником прошлых лет была подана апелляция, аннулируется и обучающемуся, выпускнику прошлых лет предоставляется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сдать экзамен по учебному предмету в иной день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предусмотренный расписаниями проведения ЕГЭ, ГВЭ.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6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916832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комиссия рассматривает апелляцию о нарушении устанавливаемого порядка проведения ГИА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двух рабочих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54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подается в течение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рабочих дней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объявления результатов ГИА по соответствующему учебному предмету.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 апелляцию о несогласии с выставленными баллами 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руководителю организации,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осуществляющую образовательную деятельность, которой они были допущены в установленном порядке 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ГИА.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выпускники прошлых лет заблаговременно информируются о времени, месте и порядке рассмотрения апелляций.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052736"/>
            <a:ext cx="799288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учебные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указываются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в заявлении.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до 1 марта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года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подается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организацию, осуществляющую образовательную деятельность, в которой в которой обучающийся осваивал образовательные программы среднего общего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9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96752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рассмотрения апелляции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комиссия принимает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отклонении апелляции и сохранении выставленных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удовлетворении апелляции и изменении баллов.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рассматривает апелляцию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несогласии с выставленными баллами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 рабочих дней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момента ее поступления в конфликтную комиссию.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ОЗНАКОМЛЕНИЕ </a:t>
            </a:r>
            <a:b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УЧАСТНИКОВ </a:t>
            </a: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ЕГЭ </a:t>
            </a: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РЕЗУЛЬТАТАМИ ЭКЗАМЕНОВ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4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97346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поступают в федеральную информационную систему и доступны вузам для ознакомления и учета при подаче заявления абитуриентом.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действительны в течение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результаты ЕГЭ передаются в организации, осуществляющие образовательную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выпускников прошлых лет с полученными ими результатами ЕГЭ по учебному предмету осуществляется не позднее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 рабочих дней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их утверждения председателем ГЭК.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экзамена участники ЕГЭ могут узнать 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портале РЦОИ Московской области (региональный центр обработки информации,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rcoi.net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2348880"/>
            <a:ext cx="7380808" cy="377728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МО:</a:t>
            </a:r>
            <a: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9.00 до 18.00)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(498) 602-11-42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(498) 602-10-94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(498) 602-11-43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(498) 602-10-85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В муниципальных образованиях МО"/>
              </a:rPr>
              <a:t>В 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В муниципальных образованиях МО"/>
              </a:rPr>
              <a:t>муниципальных образованиях МО</a:t>
            </a:r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</a:t>
            </a:r>
            <a:r>
              <a:rPr lang="ru-RU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Власиха</a:t>
            </a:r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3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Меховников</a:t>
            </a: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Вячеслав Юрьевич                         </a:t>
            </a:r>
          </a:p>
          <a:p>
            <a:pPr marL="0" indent="0">
              <a:buNone/>
              <a:defRPr/>
            </a:pP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Должность: начальник </a:t>
            </a:r>
            <a:r>
              <a:rPr lang="ru-RU" sz="3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</a:t>
            </a:r>
            <a:endParaRPr lang="ru-RU" sz="3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8(495) 598-51-80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ГОРЯЧАЯ ЛИНИЯ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44824"/>
            <a:ext cx="82089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БЛАГОДАРИМ ЗА ВНИМАНИЕ!</a:t>
            </a:r>
            <a:endParaRPr lang="ru-RU" sz="3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96752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 (дополняют) перечень указанных в заявлении экзаменов при наличии у них уважительных причин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(болезни или иных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обстоятельств, подтвержденных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случае обучающийся подает заявление в ГЭК с указанием измененного перечня учебных предметов, по которым он планирует пройти ГИА, и причины изменения заявленного ранее перечня. Указанное заявление подается не позднее чем за месяц до начала соответствующих экзаменов.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информирования граждан о порядке проведения ГИА в средствах массовой информации,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официальных сайтах органов исполнительной власти субъектов Российской Федерации, осуществляющих государственное управление в сфере образования,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образовательную деятельность,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публикуется информация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сроках проведения ГИА 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апреля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сроках, местах и порядке подачи и рассмотрения апелляций 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 апреля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сроках, местах и порядке информирования о результатах ГИА 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 апреля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проведения ГИА</a:t>
            </a:r>
          </a:p>
        </p:txBody>
      </p:sp>
    </p:spTree>
    <p:extLst>
      <p:ext uri="{BB962C8B-B14F-4D97-AF65-F5344CB8AC3E}">
        <p14:creationId xmlns:p14="http://schemas.microsoft.com/office/powerpoint/2010/main" val="278403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7" y="2675467"/>
            <a:ext cx="8424936" cy="34506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ЕГЭ и ГВЭ на территории Российской Федерации и за ее пределами предусматривается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расписание экзаменов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каждому учебному предмету устанавливается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проведения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обязательным учебным предметам начинается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25 мая текущего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Сроки и продолжительность проведения ГИА</a:t>
            </a:r>
          </a:p>
        </p:txBody>
      </p:sp>
    </p:spTree>
    <p:extLst>
      <p:ext uri="{BB962C8B-B14F-4D97-AF65-F5344CB8AC3E}">
        <p14:creationId xmlns:p14="http://schemas.microsoft.com/office/powerpoint/2010/main" val="32497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698553"/>
              </p:ext>
            </p:extLst>
          </p:nvPr>
        </p:nvGraphicFramePr>
        <p:xfrm>
          <a:off x="323528" y="2564904"/>
          <a:ext cx="8676456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6456"/>
              </a:tblGrid>
              <a:tr h="26931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ДОСРОЧНЫЙ</a:t>
                      </a:r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ПЕРИОД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99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21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апреля (</a:t>
                      </a:r>
                      <a:r>
                        <a:rPr lang="ru-RU" sz="2400" b="1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по 8 мая (</a:t>
                      </a:r>
                      <a:r>
                        <a:rPr lang="ru-RU" sz="2400" b="1" baseline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1474424"/>
          </a:xfrm>
        </p:spPr>
        <p:txBody>
          <a:bodyPr>
            <a:normAutofit/>
          </a:bodyPr>
          <a:lstStyle/>
          <a:p>
            <a:r>
              <a:rPr lang="ru-RU" sz="38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Расписание ЕГЭ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6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595</TotalTime>
  <Words>2407</Words>
  <Application>Microsoft Office PowerPoint</Application>
  <PresentationFormat>Экран (4:3)</PresentationFormat>
  <Paragraphs>244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Волна</vt:lpstr>
      <vt:lpstr>   ГОСУДАРСТВЕННАЯ ИТОГОВАЯ АТТЕСТАЦИЯ   ПО ОБРАЗОВАТЕЛЬНЫМ ПРОГРАММАМ   СРЕДНЕГО ОБЩЕГО ОБРАЗОВАНИЯ В 2014 ГОДУ   </vt:lpstr>
      <vt:lpstr>НОРМАТИВНЫЕ ПРАВОВЫЕ АКТЫ ФЕДЕРАЛЬНЫЕ  ДОКУМЕНТЫ</vt:lpstr>
      <vt:lpstr>Презентация PowerPoint</vt:lpstr>
      <vt:lpstr>Участники ГИА</vt:lpstr>
      <vt:lpstr>Презентация PowerPoint</vt:lpstr>
      <vt:lpstr>Презентация PowerPoint</vt:lpstr>
      <vt:lpstr>Организация проведения ГИА</vt:lpstr>
      <vt:lpstr>Сроки и продолжительность проведения ГИА</vt:lpstr>
      <vt:lpstr>Расписание ЕГЭ </vt:lpstr>
      <vt:lpstr>Расписание ЕГЭ </vt:lpstr>
      <vt:lpstr>Презентация PowerPoint</vt:lpstr>
      <vt:lpstr>РАСПИСАНИЕ ЕГЭ  </vt:lpstr>
      <vt:lpstr>Презентация PowerPoint</vt:lpstr>
      <vt:lpstr>Презентация PowerPoint</vt:lpstr>
      <vt:lpstr>Презентация PowerPoint</vt:lpstr>
      <vt:lpstr>Повторно допускаются к сдаче экзаменов  в текущем году в дополнительные сроки:</vt:lpstr>
      <vt:lpstr> ПРОВЕДЕНИЕ ГИА</vt:lpstr>
      <vt:lpstr>Презентация PowerPoint</vt:lpstr>
      <vt:lpstr>Презентация PowerPoint</vt:lpstr>
      <vt:lpstr>ППЭ оборудуются стационарными или переносными металлоискателями, средствами видеонаблюдения, системами подавления сигналов подвижной связи. Срок хранения видеозаписи экзамена составляет не менее трех месяцев со дня проведения экзамена.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СРЕДСТВА, РАЗРЕШЕННЫЕ ДЛЯ ИСПОЛЬЗОВАНИЯ НА ЭКЗАМЕНЕ:</vt:lpstr>
      <vt:lpstr>Презентация PowerPoint</vt:lpstr>
      <vt:lpstr>В ППЭ ЗАПРЕЩАЕТСЯ:</vt:lpstr>
      <vt:lpstr>УДАЛЕНИЕ</vt:lpstr>
      <vt:lpstr>Презентация PowerPoint</vt:lpstr>
      <vt:lpstr>Презентация PowerPoint</vt:lpstr>
      <vt:lpstr>ПРОВЕРКА  ЭКЗАМЕНАЦИОННЫХ РАБОТ  И ИХ ОЦЕНИВАНИЕ</vt:lpstr>
      <vt:lpstr>Презентация PowerPoint</vt:lpstr>
      <vt:lpstr>ВИДЫ ПРОВЕРОК ЭКЗАМЕНАЦИОННЫХ РАБОТ</vt:lpstr>
      <vt:lpstr>УТВЕРЖДЕНИЕ, ИЗМЕНЕНИЕ  И (ИЛИ) АННУЛИРОВАНИЕ РЕЗУЛЬТАТОВ  ГИА</vt:lpstr>
      <vt:lpstr>НОВОЕ</vt:lpstr>
      <vt:lpstr>ВИДЫ АППЕЛЯЦИЙ</vt:lpstr>
      <vt:lpstr>Презентация PowerPoint</vt:lpstr>
      <vt:lpstr>Презентация PowerPoint</vt:lpstr>
      <vt:lpstr>ОЦЕНКА  РЕЗУЛЬТАТОВ  ГИА</vt:lpstr>
      <vt:lpstr>Результаты ГИА признаются удовлетворительными в случае, если обучающийся по обязательным учебным предметам при сдаче ЕГЭ набрал количество баллов не ниже минимального, определяемого Рособрнадзором:  </vt:lpstr>
      <vt:lpstr>Презентация PowerPoint</vt:lpstr>
      <vt:lpstr>Презентация PowerPoint</vt:lpstr>
      <vt:lpstr>ПРИЁМ И РАССМОТРЕНИЕ АПЕЛЛЯЦИЙ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ОЗНАКОМЛЕНИЕ  УЧАСТНИКОВ ЕГЭ  С РЕЗУЛЬТАТАМИ ЭКЗАМЕНОВ </vt:lpstr>
      <vt:lpstr>Презентация PowerPoint</vt:lpstr>
      <vt:lpstr>ГОРЯЧАЯ ЛИНИЯ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50</cp:revision>
  <dcterms:created xsi:type="dcterms:W3CDTF">2014-02-20T14:07:26Z</dcterms:created>
  <dcterms:modified xsi:type="dcterms:W3CDTF">2014-03-16T13:41:45Z</dcterms:modified>
</cp:coreProperties>
</file>