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288" autoAdjust="0"/>
    <p:restoredTop sz="94660"/>
  </p:normalViewPr>
  <p:slideViewPr>
    <p:cSldViewPr>
      <p:cViewPr varScale="1">
        <p:scale>
          <a:sx n="75" d="100"/>
          <a:sy n="75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476250"/>
            <a:ext cx="5400675" cy="665163"/>
          </a:xfrm>
        </p:spPr>
        <p:txBody>
          <a:bodyPr/>
          <a:lstStyle/>
          <a:p>
            <a:r>
              <a:rPr lang="ru-RU" sz="3600" smtClean="0">
                <a:solidFill>
                  <a:schemeClr val="bg2"/>
                </a:solidFill>
                <a:latin typeface="Tahoma" pitchFamily="34" charset="0"/>
              </a:rPr>
              <a:t>Хлестаков. Понятие о «миражной интриге»</a:t>
            </a:r>
            <a:endParaRPr lang="uk-UA" sz="3600" smtClean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59338" y="1916113"/>
            <a:ext cx="3889375" cy="18732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sz="2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351837" cy="1008063"/>
          </a:xfrm>
        </p:spPr>
        <p:txBody>
          <a:bodyPr/>
          <a:lstStyle/>
          <a:p>
            <a:r>
              <a:rPr lang="ru-RU" smtClean="0"/>
              <a:t>Как вы думаете, кто главный герой комедии?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95288" y="1916113"/>
            <a:ext cx="8424862" cy="4535487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1507" name="Picture 2" descr="D:\Documents and Settings\Admin\Рабочий стол\244944_html_1199de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0625" y="1774825"/>
            <a:ext cx="340677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351838" cy="792163"/>
          </a:xfrm>
        </p:spPr>
        <p:txBody>
          <a:bodyPr/>
          <a:lstStyle/>
          <a:p>
            <a:r>
              <a:rPr lang="ru-RU" smtClean="0"/>
              <a:t>Хлетаковщина -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50825" y="1700213"/>
            <a:ext cx="8569325" cy="4751387"/>
          </a:xfrm>
        </p:spPr>
        <p:txBody>
          <a:bodyPr/>
          <a:lstStyle/>
          <a:p>
            <a:r>
              <a:rPr lang="ru-RU" smtClean="0"/>
              <a:t>Бахальство, не подкрепленное реальными возможностями, делами, стремление казаться не тем, что ты являешься на самом деле, пристратие к рисовке.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задание.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Стр. 342 ответить на вопросы.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Подготовила: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Воробьева Марина Отаровна г.Нижневартовск. Учитель русского языка и литературы.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Цель: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2492375"/>
            <a:ext cx="6911975" cy="3959225"/>
          </a:xfrm>
        </p:spPr>
        <p:txBody>
          <a:bodyPr/>
          <a:lstStyle/>
          <a:p>
            <a:r>
              <a:rPr lang="ru-RU" smtClean="0"/>
              <a:t>сформировать понятие у учащихся о «миражной интриге» в произведении Н. В. Гоголя «Ревизор»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Задачи: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ru-RU" smtClean="0"/>
              <a:t>систематизировать знания учащихся об образе Хлестакова – главного носителя «миражной интриги»;</a:t>
            </a:r>
          </a:p>
          <a:p>
            <a:pPr marL="533400" indent="-533400"/>
            <a:r>
              <a:rPr lang="ru-RU" smtClean="0"/>
              <a:t>продолжить формирование умения анализировать текст с опорой на речевые характеристики героев;</a:t>
            </a:r>
          </a:p>
          <a:p>
            <a:pPr marL="533400" indent="-533400"/>
            <a:r>
              <a:rPr lang="ru-RU" smtClean="0"/>
              <a:t>обогащать литературоведческий словарный запас учащихся.</a:t>
            </a:r>
          </a:p>
          <a:p>
            <a:pPr marL="533400" indent="-533400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708400" y="549275"/>
            <a:ext cx="4895850" cy="1150938"/>
          </a:xfrm>
        </p:spPr>
        <p:txBody>
          <a:bodyPr/>
          <a:lstStyle/>
          <a:p>
            <a:r>
              <a:rPr lang="ru-RU" b="1" smtClean="0">
                <a:latin typeface="Tahoma" pitchFamily="34" charset="0"/>
              </a:rPr>
              <a:t>Словарная работа.</a:t>
            </a:r>
            <a:endParaRPr lang="uk-UA" b="1" smtClean="0"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2205038"/>
            <a:ext cx="7632700" cy="44640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uk-UA" sz="3600" b="1" dirty="0" err="1" smtClean="0">
                <a:solidFill>
                  <a:schemeClr val="accent2">
                    <a:lumMod val="75000"/>
                  </a:schemeClr>
                </a:solidFill>
              </a:rPr>
              <a:t>Интрига</a:t>
            </a: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3600" dirty="0" smtClean="0"/>
              <a:t>– </a:t>
            </a:r>
            <a:r>
              <a:rPr lang="uk-UA" sz="3200" dirty="0" err="1" smtClean="0"/>
              <a:t>это</a:t>
            </a:r>
            <a:r>
              <a:rPr lang="uk-UA" sz="3200" dirty="0" smtClean="0"/>
              <a:t> </a:t>
            </a:r>
            <a:r>
              <a:rPr lang="uk-UA" sz="3200" dirty="0" err="1" smtClean="0"/>
              <a:t>развитие</a:t>
            </a:r>
            <a:r>
              <a:rPr lang="uk-UA" sz="3200" dirty="0" smtClean="0"/>
              <a:t> основного </a:t>
            </a:r>
            <a:r>
              <a:rPr lang="uk-UA" sz="3200" dirty="0" err="1" smtClean="0"/>
              <a:t>действия</a:t>
            </a:r>
            <a:r>
              <a:rPr lang="uk-UA" sz="3200" dirty="0" smtClean="0"/>
              <a:t> в </a:t>
            </a:r>
            <a:r>
              <a:rPr lang="uk-UA" sz="3200" dirty="0" err="1" smtClean="0"/>
              <a:t>драме</a:t>
            </a:r>
            <a:r>
              <a:rPr lang="uk-UA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endParaRPr lang="uk-UA" sz="3200" dirty="0" smtClean="0"/>
          </a:p>
          <a:p>
            <a:pPr>
              <a:lnSpc>
                <a:spcPct val="90000"/>
              </a:lnSpc>
              <a:defRPr/>
            </a:pPr>
            <a:r>
              <a:rPr lang="uk-UA" sz="3600" b="1" dirty="0" err="1" smtClean="0">
                <a:solidFill>
                  <a:schemeClr val="accent2">
                    <a:lumMod val="75000"/>
                  </a:schemeClr>
                </a:solidFill>
              </a:rPr>
              <a:t>Мираж</a:t>
            </a:r>
            <a:r>
              <a:rPr lang="uk-UA" sz="3600" dirty="0" smtClean="0"/>
              <a:t> – </a:t>
            </a:r>
            <a:r>
              <a:rPr lang="uk-UA" sz="3200" dirty="0" err="1" smtClean="0"/>
              <a:t>нечто</a:t>
            </a:r>
            <a:r>
              <a:rPr lang="uk-UA" sz="3200" dirty="0" smtClean="0"/>
              <a:t> </a:t>
            </a:r>
            <a:r>
              <a:rPr lang="uk-UA" sz="3200" dirty="0" err="1" smtClean="0"/>
              <a:t>кажущееся</a:t>
            </a:r>
            <a:r>
              <a:rPr lang="uk-UA" sz="3200" dirty="0" smtClean="0"/>
              <a:t>.</a:t>
            </a:r>
          </a:p>
          <a:p>
            <a:pPr>
              <a:lnSpc>
                <a:spcPct val="90000"/>
              </a:lnSpc>
              <a:defRPr/>
            </a:pPr>
            <a:endParaRPr lang="uk-UA" sz="3200" dirty="0" smtClean="0"/>
          </a:p>
          <a:p>
            <a:pPr>
              <a:lnSpc>
                <a:spcPct val="90000"/>
              </a:lnSpc>
              <a:defRPr/>
            </a:pPr>
            <a:r>
              <a:rPr lang="uk-UA" sz="3600" b="1" dirty="0" err="1" smtClean="0">
                <a:solidFill>
                  <a:schemeClr val="accent2">
                    <a:lumMod val="75000"/>
                  </a:schemeClr>
                </a:solidFill>
              </a:rPr>
              <a:t>“Миражная</a:t>
            </a: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3600" b="1" dirty="0" err="1" smtClean="0">
                <a:solidFill>
                  <a:schemeClr val="accent2">
                    <a:lumMod val="75000"/>
                  </a:schemeClr>
                </a:solidFill>
              </a:rPr>
              <a:t>интрига”</a:t>
            </a:r>
            <a:r>
              <a:rPr lang="uk-UA" sz="3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3600" dirty="0" smtClean="0"/>
              <a:t>– </a:t>
            </a:r>
            <a:r>
              <a:rPr lang="uk-UA" sz="3200" dirty="0" err="1" smtClean="0"/>
              <a:t>ситуация</a:t>
            </a:r>
            <a:r>
              <a:rPr lang="uk-UA" sz="3200" dirty="0" smtClean="0"/>
              <a:t> </a:t>
            </a:r>
            <a:r>
              <a:rPr lang="uk-UA" sz="3200" dirty="0" err="1" smtClean="0"/>
              <a:t>заблуждения</a:t>
            </a:r>
            <a:r>
              <a:rPr lang="uk-UA" sz="3200" dirty="0" smtClean="0"/>
              <a:t>, </a:t>
            </a:r>
            <a:r>
              <a:rPr lang="uk-UA" sz="3200" dirty="0" err="1" smtClean="0"/>
              <a:t>где</a:t>
            </a:r>
            <a:r>
              <a:rPr lang="uk-UA" sz="3200" dirty="0" smtClean="0"/>
              <a:t> </a:t>
            </a:r>
            <a:r>
              <a:rPr lang="uk-UA" sz="3200" dirty="0" err="1" smtClean="0"/>
              <a:t>принимают</a:t>
            </a:r>
            <a:r>
              <a:rPr lang="uk-UA" sz="3200" dirty="0" smtClean="0"/>
              <a:t> не того </a:t>
            </a:r>
            <a:r>
              <a:rPr lang="uk-UA" sz="3200" dirty="0" err="1" smtClean="0"/>
              <a:t>человека</a:t>
            </a:r>
            <a:r>
              <a:rPr lang="uk-UA" sz="3200" dirty="0" smtClean="0"/>
              <a:t> за </a:t>
            </a:r>
            <a:r>
              <a:rPr lang="uk-UA" sz="3200" dirty="0" err="1" smtClean="0"/>
              <a:t>ревизора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15888"/>
            <a:ext cx="7058025" cy="1152525"/>
          </a:xfrm>
        </p:spPr>
        <p:txBody>
          <a:bodyPr/>
          <a:lstStyle/>
          <a:p>
            <a:r>
              <a:rPr lang="ru-RU" smtClean="0"/>
              <a:t>Момент появления «миражной интриги»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1700213"/>
            <a:ext cx="6985000" cy="4751387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То, что Хлестаков заглянул в тарелку Бобчинского и Добчинского, послужило основанием для городничего принять его за ревизора.</a:t>
            </a:r>
          </a:p>
        </p:txBody>
      </p:sp>
      <p:pic>
        <p:nvPicPr>
          <p:cNvPr id="16388" name="Picture 2" descr="D:\Documents and Settings\Admin\Рабочий стол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64490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079500" y="260350"/>
            <a:ext cx="8064500" cy="1152525"/>
          </a:xfrm>
        </p:spPr>
        <p:txBody>
          <a:bodyPr/>
          <a:lstStyle/>
          <a:p>
            <a:r>
              <a:rPr lang="ru-RU" smtClean="0"/>
              <a:t>Материализация «миражной интриги»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8820150" cy="4824412"/>
          </a:xfrm>
        </p:spPr>
        <p:txBody>
          <a:bodyPr/>
          <a:lstStyle/>
          <a:p>
            <a:r>
              <a:rPr lang="ru-RU" smtClean="0"/>
              <a:t>При появлении Хлестакова мираж как бы материализуется. В сцене первого свидания с ним Городничего, комизм которой основан на ситуации взаимного испуга, у Городничего пропадают всяческие сомнения на сей счет.</a:t>
            </a:r>
          </a:p>
        </p:txBody>
      </p:sp>
      <p:pic>
        <p:nvPicPr>
          <p:cNvPr id="17411" name="Picture 2" descr="D:\Documents and Settings\Admin\Рабочий стол\244944_html_m4f82f0c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727450"/>
            <a:ext cx="4176713" cy="31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6553200" cy="508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95288" y="765175"/>
            <a:ext cx="8208962" cy="4606925"/>
          </a:xfrm>
        </p:spPr>
        <p:txBody>
          <a:bodyPr/>
          <a:lstStyle/>
          <a:p>
            <a:r>
              <a:rPr lang="ru-RU" smtClean="0"/>
              <a:t>За несколько минут в сцене вранья Хлестакова (явление 6-е дейст­вие </a:t>
            </a:r>
            <a:r>
              <a:rPr lang="en-US" smtClean="0"/>
              <a:t>III</a:t>
            </a:r>
            <a:r>
              <a:rPr lang="ru-RU" smtClean="0"/>
              <a:t>) мираж вырастает до неимоверных размеров. На глазах чинов­ников Хлестаков делает головокружительную карьеру.</a:t>
            </a:r>
          </a:p>
          <a:p>
            <a:r>
              <a:rPr lang="ru-RU" smtClean="0"/>
              <a:t>Миражная интрига заключается в превращении Хлестакова в значительное лицо, в государственного человека, то есть в наполнении полной пустоты вымышленным содержанием. Ее развитие обусловлено не только страхом и нелогичностью мышления чиновников, но некими качествами самого Хлестакова.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3" descr="D:\Documents and Settings\Admin\Рабочий стол\dorof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68288"/>
            <a:ext cx="4608512" cy="655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8353425" cy="1368425"/>
          </a:xfrm>
        </p:spPr>
        <p:txBody>
          <a:bodyPr/>
          <a:lstStyle/>
          <a:p>
            <a:r>
              <a:rPr lang="ru-RU" smtClean="0"/>
              <a:t>Какую оценку дают чиновники Хлетакову? Над чем смеетя гоголь? (7 явление, 3 действие)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2" descr="D:\Documents and Settings\Admin\Рабочий стол\post-100-1188979811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128838"/>
            <a:ext cx="583247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S102364121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237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TS102364121</vt:lpstr>
      <vt:lpstr>TS102364121</vt:lpstr>
      <vt:lpstr>Хлестаков. Понятие о «миражной интриге»</vt:lpstr>
      <vt:lpstr>Цель:</vt:lpstr>
      <vt:lpstr>Задачи:</vt:lpstr>
      <vt:lpstr>Словарная работа.</vt:lpstr>
      <vt:lpstr>Момент появления «миражной интриги»</vt:lpstr>
      <vt:lpstr>Материализация «миражной интриги»</vt:lpstr>
      <vt:lpstr>Слайд 7</vt:lpstr>
      <vt:lpstr>Слайд 8</vt:lpstr>
      <vt:lpstr>Какую оценку дают чиновники Хлетакову? Над чем смеетя гоголь? (7 явление, 3 действие)</vt:lpstr>
      <vt:lpstr>Как вы думаете, кто главный герой комедии?</vt:lpstr>
      <vt:lpstr>Хлетаковщина -</vt:lpstr>
      <vt:lpstr>Домашнее задание.</vt:lpstr>
      <vt:lpstr>Подготовила: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«миражной интриге»</dc:title>
  <dc:creator>MARINA</dc:creator>
  <cp:keywords/>
  <cp:lastModifiedBy>user</cp:lastModifiedBy>
  <cp:revision>6</cp:revision>
  <dcterms:created xsi:type="dcterms:W3CDTF">2012-11-25T17:29:39Z</dcterms:created>
  <dcterms:modified xsi:type="dcterms:W3CDTF">2014-01-03T15:46:09Z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321387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  <property fmtid="{D5CDD505-2E9C-101B-9397-08002B2CF9AE}" name="_TemplateID" pid="5">
    <vt:lpwstr>TC023641219991</vt:lpwstr>
  </property>
</Properties>
</file>