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A2DAE9-4AA6-4AB4-A5EB-93EA01709ED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0D6426-DBC3-42B0-A374-C10D65BA9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30718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Тема: «Коррекция общей и мелкой моторики у </a:t>
            </a:r>
            <a:r>
              <a:rPr lang="ru-RU" b="1" dirty="0" smtClean="0">
                <a:solidFill>
                  <a:srgbClr val="0070C0"/>
                </a:solidFill>
              </a:rPr>
              <a:t>старших дошкольников </a:t>
            </a:r>
            <a:r>
              <a:rPr lang="ru-RU" b="1" dirty="0">
                <a:solidFill>
                  <a:srgbClr val="0070C0"/>
                </a:solidFill>
              </a:rPr>
              <a:t>с </a:t>
            </a:r>
            <a:r>
              <a:rPr lang="ru-RU" b="1" dirty="0" smtClean="0">
                <a:solidFill>
                  <a:srgbClr val="0070C0"/>
                </a:solidFill>
              </a:rPr>
              <a:t>общим </a:t>
            </a:r>
            <a:r>
              <a:rPr lang="ru-RU" b="1" dirty="0">
                <a:solidFill>
                  <a:srgbClr val="0070C0"/>
                </a:solidFill>
              </a:rPr>
              <a:t>недоразвитием речи в процессе </a:t>
            </a:r>
            <a:r>
              <a:rPr lang="ru-RU" b="1" dirty="0" smtClean="0">
                <a:solidFill>
                  <a:srgbClr val="0070C0"/>
                </a:solidFill>
              </a:rPr>
              <a:t>непосредственной </a:t>
            </a:r>
            <a:r>
              <a:rPr lang="ru-RU" b="1" dirty="0" smtClean="0">
                <a:solidFill>
                  <a:srgbClr val="0070C0"/>
                </a:solidFill>
              </a:rPr>
              <a:t>образовательной </a:t>
            </a:r>
            <a:r>
              <a:rPr lang="ru-RU" b="1" dirty="0" smtClean="0">
                <a:solidFill>
                  <a:srgbClr val="0070C0"/>
                </a:solidFill>
              </a:rPr>
              <a:t>деятельности»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34404" cy="914400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sz="5600" b="1" dirty="0">
                <a:solidFill>
                  <a:srgbClr val="FF0000"/>
                </a:solidFill>
              </a:rPr>
              <a:t>                                                Выполнила:</a:t>
            </a:r>
            <a:endParaRPr lang="ru-RU" sz="5600" dirty="0">
              <a:solidFill>
                <a:srgbClr val="FF0000"/>
              </a:solidFill>
            </a:endParaRPr>
          </a:p>
          <a:p>
            <a:pPr algn="r"/>
            <a:r>
              <a:rPr lang="ru-RU" sz="5600" b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5600" b="1" dirty="0" smtClean="0">
                <a:solidFill>
                  <a:srgbClr val="FF0000"/>
                </a:solidFill>
              </a:rPr>
              <a:t>Учитель – логопед МКДОУ № 20</a:t>
            </a:r>
            <a:endParaRPr lang="ru-RU" sz="5600" dirty="0">
              <a:solidFill>
                <a:srgbClr val="FF0000"/>
              </a:solidFill>
            </a:endParaRPr>
          </a:p>
          <a:p>
            <a:pPr algn="r"/>
            <a:r>
              <a:rPr lang="ru-RU" sz="5600" b="1" dirty="0">
                <a:solidFill>
                  <a:srgbClr val="FF0000"/>
                </a:solidFill>
              </a:rPr>
              <a:t>г. Аши                                                                </a:t>
            </a:r>
            <a:endParaRPr lang="ru-RU" sz="5600" dirty="0">
              <a:solidFill>
                <a:srgbClr val="FF0000"/>
              </a:solidFill>
            </a:endParaRPr>
          </a:p>
          <a:p>
            <a:pPr algn="r"/>
            <a:r>
              <a:rPr lang="ru-RU" sz="5600" b="1" dirty="0">
                <a:solidFill>
                  <a:srgbClr val="FF0000"/>
                </a:solidFill>
              </a:rPr>
              <a:t>                                                     Устюгова Юлия Станиславовна </a:t>
            </a:r>
            <a:endParaRPr lang="ru-RU" sz="5600" dirty="0">
              <a:solidFill>
                <a:srgbClr val="FF0000"/>
              </a:solidFill>
            </a:endParaRPr>
          </a:p>
        </p:txBody>
      </p:sp>
      <p:pic>
        <p:nvPicPr>
          <p:cNvPr id="4" name="Picture 4" descr="DSCF1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5321307" cy="3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Вывод: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/>
              <a:t>Итак, проведение педагогам  основных путей развития </a:t>
            </a:r>
            <a:r>
              <a:rPr lang="ru-RU" b="1" i="1" dirty="0" smtClean="0"/>
              <a:t>и</a:t>
            </a:r>
            <a:r>
              <a:rPr lang="ru-RU" dirty="0"/>
              <a:t> </a:t>
            </a:r>
            <a:r>
              <a:rPr lang="ru-RU" b="1" i="1" dirty="0" smtClean="0"/>
              <a:t>совершенствования </a:t>
            </a:r>
            <a:r>
              <a:rPr lang="ru-RU" b="1" i="1" dirty="0"/>
              <a:t>общей и тонкой моторики позволяет:</a:t>
            </a:r>
            <a:endParaRPr lang="ru-RU" dirty="0"/>
          </a:p>
          <a:p>
            <a:pPr lvl="0"/>
            <a:r>
              <a:rPr lang="ru-RU" b="1" i="1" dirty="0"/>
              <a:t>Регулярно, опосредованно стимулировать действие речевых зон коры головного мозга, что положительно сказывается на исправлении речи детей. </a:t>
            </a:r>
            <a:endParaRPr lang="ru-RU" dirty="0"/>
          </a:p>
          <a:p>
            <a:pPr lvl="0"/>
            <a:r>
              <a:rPr lang="ru-RU" b="1" i="1" dirty="0"/>
              <a:t>Совершенствовать внимание и память – психические процессы, тесно связанные с речью.</a:t>
            </a:r>
            <a:endParaRPr lang="ru-RU" dirty="0"/>
          </a:p>
          <a:p>
            <a:pPr lvl="0"/>
            <a:r>
              <a:rPr lang="ru-RU" b="1" i="1" dirty="0"/>
              <a:t>Облегчить  </a:t>
            </a:r>
            <a:r>
              <a:rPr lang="ru-RU" b="1" i="1" dirty="0" smtClean="0"/>
              <a:t>дошкольникам </a:t>
            </a:r>
            <a:r>
              <a:rPr lang="ru-RU" b="1" i="1" dirty="0"/>
              <a:t>усвоение навыков письма.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2852"/>
            <a:ext cx="19287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Диагностика общей и мелкой моторики </a:t>
            </a:r>
            <a:r>
              <a:rPr lang="ru-RU" sz="2800" b="1" dirty="0" smtClean="0">
                <a:solidFill>
                  <a:srgbClr val="C00000"/>
                </a:solidFill>
              </a:rPr>
              <a:t>старших дошкольников </a:t>
            </a:r>
            <a:r>
              <a:rPr lang="ru-RU" sz="2800" b="1" dirty="0">
                <a:solidFill>
                  <a:srgbClr val="C00000"/>
                </a:solidFill>
              </a:rPr>
              <a:t>с </a:t>
            </a:r>
            <a:r>
              <a:rPr lang="ru-RU" sz="2800" b="1" dirty="0" smtClean="0">
                <a:solidFill>
                  <a:srgbClr val="C00000"/>
                </a:solidFill>
              </a:rPr>
              <a:t>общим недоразвитием </a:t>
            </a:r>
            <a:r>
              <a:rPr lang="ru-RU" sz="2800" b="1" dirty="0">
                <a:solidFill>
                  <a:srgbClr val="C00000"/>
                </a:solidFill>
              </a:rPr>
              <a:t>речи.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Выводы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ru-RU" b="1" dirty="0"/>
              <a:t>У </a:t>
            </a:r>
            <a:r>
              <a:rPr lang="ru-RU" b="1" dirty="0" smtClean="0"/>
              <a:t>старших дошкольников </a:t>
            </a:r>
            <a:r>
              <a:rPr lang="ru-RU" b="1" dirty="0"/>
              <a:t>трудности в нахождении отдельных поз, наличие персевераций, не всегда точно передают идеи жеста, действия. Наблюдается способность к переключению с одного движения на другое, но с ошибками. Не все дети могут передать действия. Слабо сформирован контроль за своими действиями.</a:t>
            </a:r>
          </a:p>
          <a:p>
            <a:r>
              <a:rPr lang="ru-RU" b="1" dirty="0"/>
              <a:t>У большинства </a:t>
            </a:r>
            <a:r>
              <a:rPr lang="ru-RU" b="1" dirty="0" smtClean="0"/>
              <a:t>детей </a:t>
            </a:r>
            <a:r>
              <a:rPr lang="ru-RU" b="1" dirty="0"/>
              <a:t>с нарушенным речевым развитием наблюдаются трудности переноса поз справа налево, трудности переключения, персеверации, длительный поиск поз, трудности выполнения заданий левой и правой рукой, перенос позы с одной руки на другую.</a:t>
            </a:r>
          </a:p>
          <a:p>
            <a:r>
              <a:rPr lang="ru-RU" b="1" dirty="0"/>
              <a:t>У детей также наблюдается затруднение в пространственной ориентировке рук, явление зеркальности. Нет </a:t>
            </a:r>
            <a:r>
              <a:rPr lang="ru-RU" b="1" dirty="0" err="1"/>
              <a:t>дифференцированности</a:t>
            </a:r>
            <a:r>
              <a:rPr lang="ru-RU" b="1" dirty="0"/>
              <a:t> движений пальцев рук, координация движений пальцев рук снижена. У некоторых детей наблюдается </a:t>
            </a:r>
            <a:r>
              <a:rPr lang="ru-RU" b="1" dirty="0" err="1"/>
              <a:t>оптико</a:t>
            </a:r>
            <a:r>
              <a:rPr lang="ru-RU" b="1" dirty="0"/>
              <a:t> - пространственные дефекты.</a:t>
            </a:r>
          </a:p>
          <a:p>
            <a:r>
              <a:rPr lang="ru-RU" b="1" dirty="0"/>
              <a:t>Мелкая моторика </a:t>
            </a:r>
            <a:r>
              <a:rPr lang="ru-RU" b="1" dirty="0" smtClean="0"/>
              <a:t> детей дошкольного возраста </a:t>
            </a:r>
            <a:r>
              <a:rPr lang="ru-RU" b="1" dirty="0"/>
              <a:t>развита слабо, что требует большую коррекционную работу. 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Сравнительный анализ состояния моторики детей с </a:t>
            </a:r>
            <a:r>
              <a:rPr lang="ru-RU" sz="2400" b="1" dirty="0" smtClean="0">
                <a:solidFill>
                  <a:srgbClr val="C00000"/>
                </a:solidFill>
              </a:rPr>
              <a:t>общим недоразвитием </a:t>
            </a:r>
            <a:r>
              <a:rPr lang="ru-RU" sz="2400" b="1" dirty="0">
                <a:solidFill>
                  <a:srgbClr val="C00000"/>
                </a:solidFill>
              </a:rPr>
              <a:t>речи и нормальным речевым развитием</a:t>
            </a:r>
            <a:r>
              <a:rPr lang="ru-RU" sz="2400" b="1" dirty="0" smtClean="0">
                <a:solidFill>
                  <a:srgbClr val="C00000"/>
                </a:solidFill>
              </a:rPr>
              <a:t>.    Таблица № 1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7792"/>
          <a:ext cx="8786874" cy="568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928958"/>
                <a:gridCol w="2928958"/>
              </a:tblGrid>
              <a:tr h="5867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Приемы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C00000"/>
                          </a:solidFill>
                          <a:latin typeface="Times New Roman"/>
                        </a:rPr>
                        <a:t>Дети с нормой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C00000"/>
                          </a:solidFill>
                          <a:latin typeface="Times New Roman"/>
                        </a:rPr>
                        <a:t>Дети с </a:t>
                      </a:r>
                      <a:r>
                        <a:rPr lang="ru-RU" sz="1400" b="0" i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общим</a:t>
                      </a:r>
                      <a:r>
                        <a:rPr lang="ru-RU" sz="1400" b="0" i="0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недоразвитием </a:t>
                      </a:r>
                      <a:r>
                        <a:rPr lang="ru-RU" sz="1400" b="0" i="0" dirty="0">
                          <a:solidFill>
                            <a:srgbClr val="C00000"/>
                          </a:solidFill>
                          <a:latin typeface="Times New Roman"/>
                        </a:rPr>
                        <a:t>речи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394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1.Исследование двигательной памяти, переключаемости  движений  и      самоконтроля при выполнении двигательных проб.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Последовательное выполнение движений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Нарушение последовательности выполнения движений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2.Исследование произвольного торможения движений.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Соответствие двигательной реакции сигналу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Снижена плавность и точность движений обеих ног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 Исследование статической координации движений.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Удержание позы свободное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Удержание позы с напряжением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 Исследование динамической координации движений.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Выполняется верно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Чередование шага и хлопка не удается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3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5.Исследование пространственной организации двигательного акта.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Верное выполнение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Неуверенность выполнения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6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6. Исследование темпа.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Темп нормальный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Темп замедленный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6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7. Исследование ритмического чувства.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Воспроизводит ритмический рисунок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Ошибки при воспроизведении ритмического рисунка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Вывод: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2214577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/>
              <a:t>Таким образом, выявлена закономерность, чем больше речевой дефект, тем больше недостатков в развитии общей и мелкой моторики. У детей с нормальным речевым развитием уровень развития общей моторики выше, чем у детей с </a:t>
            </a:r>
            <a:r>
              <a:rPr lang="ru-RU" sz="2400" b="1" dirty="0" smtClean="0"/>
              <a:t>общим </a:t>
            </a:r>
            <a:r>
              <a:rPr lang="ru-RU" sz="2400" b="1" dirty="0"/>
              <a:t>недоразвитием речи.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Ашан\Desktop\2013-12-06 доу № 20\доу № 20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684076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Таблица № 2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6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133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Приемы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Дети с нормой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Times New Roman"/>
                        </a:rPr>
                        <a:t>Дети с </a:t>
                      </a:r>
                      <a:r>
                        <a:rPr lang="ru-RU" sz="1000" b="1" kern="0" baseline="0" dirty="0" smtClean="0">
                          <a:latin typeface="Times New Roman"/>
                        </a:rPr>
                        <a:t> общи</a:t>
                      </a:r>
                      <a:r>
                        <a:rPr lang="ru-RU" sz="1000" b="1" kern="0" dirty="0" smtClean="0">
                          <a:latin typeface="Times New Roman"/>
                        </a:rPr>
                        <a:t>м </a:t>
                      </a:r>
                      <a:r>
                        <a:rPr lang="ru-RU" sz="1000" b="1" kern="0" dirty="0">
                          <a:latin typeface="Times New Roman"/>
                        </a:rPr>
                        <a:t>недоразвитием речи</a:t>
                      </a:r>
                    </a:p>
                  </a:txBody>
                  <a:tcPr marL="72390" marR="72390" marT="0" marB="0"/>
                </a:tc>
              </a:tr>
              <a:tr h="13291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 Исследование статической координации движений.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Плавное, точное выполнение проб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Напряженность, скованность движений, невозможность удержания созданной позы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</a:tr>
              <a:tr h="1772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2.Исследование динамической координации движений.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Одновременное выполнение проб обеими руками, свободное удержание созданной позы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Нарушение темпа выполнения, наличие синкенезий, невыполнение отдельных движений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72390" marR="72390" marT="0" marB="0"/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Выводы: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трудности выполнения проб, нарушена переключаемость, невыполнение отдельных проб, наличие синкенезий.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567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Система коррекционной работы по формированию общей и мелкой моторики </a:t>
            </a:r>
            <a:r>
              <a:rPr lang="ru-RU" sz="2000" b="1" dirty="0" smtClean="0">
                <a:solidFill>
                  <a:srgbClr val="C00000"/>
                </a:solidFill>
              </a:rPr>
              <a:t>старших дошкольников </a:t>
            </a:r>
            <a:r>
              <a:rPr lang="ru-RU" sz="2000" b="1" dirty="0">
                <a:solidFill>
                  <a:srgbClr val="C00000"/>
                </a:solidFill>
              </a:rPr>
              <a:t>с </a:t>
            </a:r>
            <a:r>
              <a:rPr lang="ru-RU" sz="2000" b="1" dirty="0" smtClean="0">
                <a:solidFill>
                  <a:srgbClr val="C00000"/>
                </a:solidFill>
              </a:rPr>
              <a:t>общим  недоразвитием </a:t>
            </a:r>
            <a:r>
              <a:rPr lang="ru-RU" sz="2000" b="1" dirty="0">
                <a:solidFill>
                  <a:srgbClr val="C00000"/>
                </a:solidFill>
              </a:rPr>
              <a:t>речи. (В процессе </a:t>
            </a:r>
            <a:r>
              <a:rPr lang="ru-RU" sz="2000" b="1" dirty="0" smtClean="0">
                <a:solidFill>
                  <a:srgbClr val="C00000"/>
                </a:solidFill>
              </a:rPr>
              <a:t>образовательной </a:t>
            </a:r>
            <a:r>
              <a:rPr lang="ru-RU" sz="2000" b="1" dirty="0">
                <a:solidFill>
                  <a:srgbClr val="C00000"/>
                </a:solidFill>
              </a:rPr>
              <a:t>деятельности).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Коррекция общей </a:t>
            </a:r>
            <a:r>
              <a:rPr lang="ru-RU" b="1" dirty="0" smtClean="0"/>
              <a:t>моторики ОНР.</a:t>
            </a:r>
            <a:endParaRPr lang="ru-RU" dirty="0"/>
          </a:p>
          <a:p>
            <a:r>
              <a:rPr lang="ru-RU" b="1" i="1" dirty="0"/>
              <a:t>Задачи развития общей моторики.</a:t>
            </a:r>
          </a:p>
          <a:p>
            <a:r>
              <a:rPr lang="ru-RU" dirty="0"/>
              <a:t>– Развитие статических, изолированных движений. </a:t>
            </a:r>
          </a:p>
          <a:p>
            <a:r>
              <a:rPr lang="ru-RU" dirty="0"/>
              <a:t>– Развитие координации движений.</a:t>
            </a:r>
          </a:p>
          <a:p>
            <a:r>
              <a:rPr lang="ru-RU" dirty="0"/>
              <a:t>– Развитие двигательной памяти.</a:t>
            </a:r>
          </a:p>
          <a:p>
            <a:r>
              <a:rPr lang="ru-RU" dirty="0"/>
              <a:t>– Развитие символического </a:t>
            </a:r>
            <a:r>
              <a:rPr lang="ru-RU" dirty="0" err="1"/>
              <a:t>праксиса</a:t>
            </a:r>
            <a:r>
              <a:rPr lang="ru-RU" dirty="0"/>
              <a:t>.</a:t>
            </a:r>
          </a:p>
          <a:p>
            <a:r>
              <a:rPr lang="ru-RU" dirty="0"/>
              <a:t>–Развитие предметных действий.</a:t>
            </a:r>
          </a:p>
          <a:p>
            <a:r>
              <a:rPr lang="ru-RU" dirty="0"/>
              <a:t>– Развитие пространственных действий.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Игры и упражнения по развитию общей моторики.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Двигательные упражнения: встать, ноги на ширине плеч, руки опущены, ладони обращены вперед. На медленный вдох руки плавно разводятся в стороны и вверх, на выдохе опускаются вдоль тела ладонями вниз.</a:t>
            </a:r>
          </a:p>
          <a:p>
            <a:r>
              <a:rPr lang="ru-RU" dirty="0"/>
              <a:t>2. Обучение релаксации: игра «Огонь и лед» включает в себя попеременное напряжение и расслабление всего тела. Дети выполняют упражнение, стоя в кругу. По команде педагога «Огонь!» дети начинают интенсивное движение всем телом. А по команде «Лед!» застывают в том положении, в котором их застала команда, напрягая все тело. </a:t>
            </a:r>
          </a:p>
          <a:p>
            <a:r>
              <a:rPr lang="ru-RU" dirty="0"/>
              <a:t>3. Стимулирующее упражнение, повышающее энергетический потенциал: руки вытянуты вперед, ладони сжаты в кулак, резкие хлопки выполняются кулаками, сначала ориентированными тыльной стороной вверх, а  затем – вниз (во время удара должно происходить полное совмещение боковых поверхностей сжатых кулаков).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66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Дыхательные упражнения:</a:t>
            </a:r>
          </a:p>
          <a:p>
            <a:r>
              <a:rPr lang="ru-RU" dirty="0"/>
              <a:t>Встать, ноги на ширине плеч, руки опущены, ладони обращены вперед. На быстрый вдох руки притягиваются к подмышкам ладонями вверх. На медленный выдох руки опускаются вдоль тела ладонями вниз.</a:t>
            </a:r>
          </a:p>
          <a:p>
            <a:r>
              <a:rPr lang="ru-RU" dirty="0"/>
              <a:t>5. Дыхательные упражнения:</a:t>
            </a:r>
          </a:p>
          <a:p>
            <a:r>
              <a:rPr lang="ru-RU" dirty="0"/>
              <a:t>Встать ноги вместе, руки опущены. На вдохе медленно поднять расслабленные руки вверх, постепенно растягивая все тело и напрягая его в струнку, не отрывая пятки от пола. На выдохе постепенно расслабить тело, опустить руки и согнуться в пояснице. Вернуться в исходное положение.</a:t>
            </a:r>
          </a:p>
          <a:p>
            <a:r>
              <a:rPr lang="ru-RU" dirty="0"/>
              <a:t>6. Стимулирующее упражнение</a:t>
            </a:r>
          </a:p>
          <a:p>
            <a:r>
              <a:rPr lang="ru-RU" dirty="0"/>
              <a:t>– Дети располагают свои ладони перпендикулярно друг другу и резко хлопают так, чтобы местом соприкосновения были углубления между запястьем и нижней частью ладони. </a:t>
            </a:r>
          </a:p>
          <a:p>
            <a:r>
              <a:rPr lang="ru-RU" dirty="0"/>
              <a:t>– То же самое, но место соприкосновение –– внешняя  сторона запястья.</a:t>
            </a:r>
          </a:p>
          <a:p>
            <a:r>
              <a:rPr lang="ru-RU" dirty="0"/>
              <a:t>7. Упражнение на повышение устойчивости: «Представьте, что мы на корабле, начался шторм, и корабль раскачивает из стороны в сторону» (дети стоят свободно, ноги на ширине плеч; перенести вес на правую ногу, почувствовав изменения; приподнять левую ногу, не теряя равновесия; вернуться в исходное положение. То же самое выполнить на другой ноге, сосредоточить внимание на собственном теле).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Направления коррекционной работы по развитию общей моторики.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Autofit/>
          </a:bodyPr>
          <a:lstStyle/>
          <a:p>
            <a:r>
              <a:rPr lang="ru-RU" sz="1200" b="1" dirty="0"/>
              <a:t> 1. Научить детей ходить в определенном направлении (по прямой, по кругу) под заданный ритм.</a:t>
            </a:r>
          </a:p>
          <a:p>
            <a:r>
              <a:rPr lang="ru-RU" sz="1200" b="1" dirty="0"/>
              <a:t>2. Научить детей подниматься на 2-3-4 ступеньки с помощью взрослых, а затем самостоятельно.</a:t>
            </a:r>
          </a:p>
          <a:p>
            <a:r>
              <a:rPr lang="ru-RU" sz="1200" b="1" dirty="0"/>
              <a:t>3. Научить детей спускаться с лестницы шагом, а затем небольшими прыжками.</a:t>
            </a:r>
          </a:p>
          <a:p>
            <a:r>
              <a:rPr lang="ru-RU" sz="1200" b="1" dirty="0"/>
              <a:t>4. Научить детей стоять попеременно на правой (левой) ноге.</a:t>
            </a:r>
          </a:p>
          <a:p>
            <a:r>
              <a:rPr lang="ru-RU" sz="1200" b="1" dirty="0"/>
              <a:t>5. Научить детей подпрыгивать на 2-х, затем на правой, левой ноге.</a:t>
            </a:r>
          </a:p>
          <a:p>
            <a:r>
              <a:rPr lang="ru-RU" sz="1200" b="1" dirty="0"/>
              <a:t>6. Научить детей попеременно вставать, приседать под счет.</a:t>
            </a:r>
          </a:p>
          <a:p>
            <a:r>
              <a:rPr lang="ru-RU" sz="1200" b="1" dirty="0"/>
              <a:t>7. Научить детей поднимать руки вверх, вперед, в стороны, на пояс; вытягивать руки вперед; отставить ногу в сторону; опустить голову вниз; наклоны вперед в сторону, назад; левую руку к плечу: правую – на голову; выставить правую ногу вперед, на пятку, на носок по стене.</a:t>
            </a:r>
          </a:p>
          <a:p>
            <a:r>
              <a:rPr lang="ru-RU" sz="1200" b="1" dirty="0"/>
              <a:t>8. Научить детей ловить мяч после удара по полу, по стене.</a:t>
            </a:r>
          </a:p>
          <a:p>
            <a:r>
              <a:rPr lang="ru-RU" sz="1200" b="1" dirty="0"/>
              <a:t>9. Научить детей ловить мяч после нескольких ударов об пол (удары об пол левой, правой рукой попеременным чередованием).</a:t>
            </a:r>
          </a:p>
          <a:p>
            <a:r>
              <a:rPr lang="ru-RU" sz="1200" b="1" dirty="0"/>
              <a:t>10. Научить детей перекатывать (перебрасывать) мяч с одной руки на другую.</a:t>
            </a:r>
          </a:p>
          <a:p>
            <a:r>
              <a:rPr lang="ru-RU" sz="1200" b="1" dirty="0"/>
              <a:t>11. Научить детей перекатывать (перебрасывать) мяч с одной руки на другую.</a:t>
            </a:r>
          </a:p>
          <a:p>
            <a:r>
              <a:rPr lang="ru-RU" sz="1200" b="1" dirty="0"/>
              <a:t>12. Научить детей передачам мячей с небольшого расстояния в шеренгах.</a:t>
            </a:r>
          </a:p>
          <a:p>
            <a:r>
              <a:rPr lang="ru-RU" sz="1200" b="1" dirty="0"/>
              <a:t>13. Научить детей расстегивать и застегивать пуговицы на пальто, платье, кофточке, штанишках (зайти перейти к кукольным вещам).</a:t>
            </a:r>
          </a:p>
          <a:p>
            <a:r>
              <a:rPr lang="ru-RU" sz="1200" b="1" dirty="0"/>
              <a:t>14. Научить детей отжимать и разжимать кулаки.</a:t>
            </a:r>
          </a:p>
          <a:p>
            <a:r>
              <a:rPr lang="ru-RU" sz="1200" b="1" dirty="0"/>
              <a:t>15. Используя ленты, а потом веревочку, научить детей завязывать узел, бант.</a:t>
            </a:r>
          </a:p>
          <a:p>
            <a:r>
              <a:rPr lang="ru-RU" sz="1200" b="1" dirty="0"/>
              <a:t>16. Научить детей сильно сжимать одну руку другой, пожимать папину, мамину руки.</a:t>
            </a:r>
          </a:p>
          <a:p>
            <a:r>
              <a:rPr lang="ru-RU" sz="1200" b="1" dirty="0"/>
              <a:t>17. Научить детей поочередно сгибать и разгибать пальцы правой левой руки, делать решетку из пальцев.</a:t>
            </a:r>
          </a:p>
          <a:p>
            <a:r>
              <a:rPr lang="ru-RU" sz="1200" b="1" dirty="0"/>
              <a:t>18. Научить детей поочередно соединять большой палец и указательный, средний, безымянный, мизинец.</a:t>
            </a:r>
          </a:p>
          <a:p>
            <a:r>
              <a:rPr lang="ru-RU" sz="1200" b="1" dirty="0"/>
              <a:t>19. Научить детей ритмично выполнять движения «ладонь – кулак - ладонь»: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Система игр и упражнений по развитию мелкой моторики.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Пальчиковые игры и упражнения.</a:t>
            </a:r>
            <a:endParaRPr lang="ru-RU" sz="56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5600" b="1" dirty="0">
                <a:solidFill>
                  <a:srgbClr val="C00000"/>
                </a:solidFill>
              </a:rPr>
              <a:t>Лесенка.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pPr>
              <a:buNone/>
            </a:pPr>
            <a:r>
              <a:rPr lang="ru-RU" sz="5600" b="1" dirty="0"/>
              <a:t>К кончику большого пальца левой руки прикладывается кончик указательного пальца левой руки. Затем кончик указательного пальца левой руки соединяется с кончиком большого пальца правой руки. Далее все движения повторяются. Движения начинаются на уровне груди, а затем руки поднимаются все выше и выше.</a:t>
            </a:r>
          </a:p>
          <a:p>
            <a:pPr>
              <a:buNone/>
            </a:pPr>
            <a:r>
              <a:rPr lang="ru-RU" sz="5600" b="1" dirty="0"/>
              <a:t>Игру можно проводить также большими пальцами и средними пальцами, большими и указательными пальцами.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pPr>
              <a:buNone/>
            </a:pPr>
            <a:r>
              <a:rPr lang="ru-RU" sz="5600" b="1" dirty="0">
                <a:solidFill>
                  <a:srgbClr val="C00000"/>
                </a:solidFill>
              </a:rPr>
              <a:t>Оса. 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pPr>
              <a:buNone/>
            </a:pPr>
            <a:r>
              <a:rPr lang="ru-RU" sz="5600" b="1" dirty="0"/>
              <a:t>Поднять правую руку, сжатую в кулак, а затем выпрямить указательный палец и вращать им;</a:t>
            </a:r>
          </a:p>
          <a:p>
            <a:pPr>
              <a:buNone/>
            </a:pPr>
            <a:r>
              <a:rPr lang="ru-RU" sz="5600" b="1" dirty="0"/>
              <a:t>то же упражнение проводится указательным пальцем левой руки;</a:t>
            </a:r>
          </a:p>
          <a:p>
            <a:pPr>
              <a:buNone/>
            </a:pPr>
            <a:r>
              <a:rPr lang="ru-RU" sz="5600" b="1" dirty="0"/>
              <a:t>одновременные движения указательных пальцев обеих рук (осы).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pPr>
              <a:buNone/>
            </a:pPr>
            <a:r>
              <a:rPr lang="ru-RU" sz="5600" b="1" dirty="0">
                <a:solidFill>
                  <a:srgbClr val="C00000"/>
                </a:solidFill>
              </a:rPr>
              <a:t>Коза и козлята.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pPr>
              <a:buNone/>
            </a:pPr>
            <a:r>
              <a:rPr lang="ru-RU" sz="5600" b="1" dirty="0"/>
              <a:t>Вытянуть указательный палец и  мизинец левой руки;</a:t>
            </a:r>
          </a:p>
          <a:p>
            <a:pPr>
              <a:buNone/>
            </a:pPr>
            <a:r>
              <a:rPr lang="ru-RU" sz="5600" b="1" dirty="0"/>
              <a:t>То же движение выполняется пальцами левой руки;</a:t>
            </a:r>
          </a:p>
          <a:p>
            <a:pPr>
              <a:buNone/>
            </a:pPr>
            <a:r>
              <a:rPr lang="ru-RU" sz="5600" b="1" dirty="0"/>
              <a:t>То же движение выполняется пальцами обеих рук.</a:t>
            </a:r>
          </a:p>
          <a:p>
            <a:pPr>
              <a:buNone/>
            </a:pPr>
            <a:r>
              <a:rPr lang="ru-RU" sz="5600" b="1" dirty="0"/>
              <a:t> </a:t>
            </a:r>
          </a:p>
          <a:p>
            <a:r>
              <a:rPr lang="ru-RU" sz="5600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Содержание.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002060"/>
                </a:solidFill>
              </a:rPr>
              <a:t>Введение</a:t>
            </a:r>
            <a:r>
              <a:rPr lang="ru-RU" sz="5600" dirty="0">
                <a:solidFill>
                  <a:srgbClr val="002060"/>
                </a:solidFill>
              </a:rPr>
              <a:t>.                                                                                                              </a:t>
            </a:r>
          </a:p>
          <a:p>
            <a:r>
              <a:rPr lang="ru-RU" sz="5600" b="1" dirty="0">
                <a:solidFill>
                  <a:srgbClr val="002060"/>
                </a:solidFill>
              </a:rPr>
              <a:t>Глава 1. Процесс психомоторного развития  детей в норме.             </a:t>
            </a:r>
            <a:endParaRPr lang="ru-RU" sz="5600" dirty="0">
              <a:solidFill>
                <a:srgbClr val="002060"/>
              </a:solidFill>
            </a:endParaRPr>
          </a:p>
          <a:p>
            <a:r>
              <a:rPr lang="ru-RU" sz="5600" dirty="0">
                <a:solidFill>
                  <a:srgbClr val="002060"/>
                </a:solidFill>
              </a:rPr>
              <a:t>1.1.Особенности развития моторики детей  в норме.                               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1.2.Закономерности развития пальчиковой моторики.                                       </a:t>
            </a:r>
          </a:p>
          <a:p>
            <a:r>
              <a:rPr lang="ru-RU" sz="5600" b="1" dirty="0">
                <a:solidFill>
                  <a:srgbClr val="002060"/>
                </a:solidFill>
              </a:rPr>
              <a:t>Глава 2. Особенности формирования моторики у детей с </a:t>
            </a:r>
            <a:r>
              <a:rPr lang="ru-RU" sz="5600" b="1" dirty="0" smtClean="0">
                <a:solidFill>
                  <a:srgbClr val="002060"/>
                </a:solidFill>
              </a:rPr>
              <a:t>общим недоразвитием </a:t>
            </a:r>
            <a:r>
              <a:rPr lang="ru-RU" sz="5600" b="1" dirty="0">
                <a:solidFill>
                  <a:srgbClr val="002060"/>
                </a:solidFill>
              </a:rPr>
              <a:t>речи.</a:t>
            </a:r>
            <a:endParaRPr lang="ru-RU" sz="5600" dirty="0">
              <a:solidFill>
                <a:srgbClr val="002060"/>
              </a:solidFill>
            </a:endParaRPr>
          </a:p>
          <a:p>
            <a:r>
              <a:rPr lang="ru-RU" sz="5600" dirty="0">
                <a:solidFill>
                  <a:srgbClr val="002060"/>
                </a:solidFill>
              </a:rPr>
              <a:t>2.1.Психолого – педагогическая характеристика речи детей с </a:t>
            </a:r>
            <a:r>
              <a:rPr lang="ru-RU" sz="5600" dirty="0" smtClean="0">
                <a:solidFill>
                  <a:srgbClr val="002060"/>
                </a:solidFill>
              </a:rPr>
              <a:t>общим </a:t>
            </a:r>
            <a:r>
              <a:rPr lang="ru-RU" sz="5600" dirty="0">
                <a:solidFill>
                  <a:srgbClr val="002060"/>
                </a:solidFill>
              </a:rPr>
              <a:t>недоразвитием речи.                                                                                                                        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2.2.Особенности развития общей и мелкой моторики у детей с </a:t>
            </a:r>
            <a:r>
              <a:rPr lang="ru-RU" sz="5600" dirty="0" smtClean="0">
                <a:solidFill>
                  <a:srgbClr val="002060"/>
                </a:solidFill>
              </a:rPr>
              <a:t>общим недоразвитием </a:t>
            </a:r>
            <a:r>
              <a:rPr lang="ru-RU" sz="5600" dirty="0">
                <a:solidFill>
                  <a:srgbClr val="002060"/>
                </a:solidFill>
              </a:rPr>
              <a:t>речи.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2.3.Механизмы нарушения моторных зон.                                                                                                                                                                    </a:t>
            </a:r>
          </a:p>
          <a:p>
            <a:r>
              <a:rPr lang="ru-RU" sz="5600" b="1" dirty="0">
                <a:solidFill>
                  <a:srgbClr val="002060"/>
                </a:solidFill>
              </a:rPr>
              <a:t>Глава 3. Диагностика общей и мелкой моторики детей с </a:t>
            </a:r>
            <a:r>
              <a:rPr lang="ru-RU" sz="5600" b="1" dirty="0" smtClean="0">
                <a:solidFill>
                  <a:srgbClr val="002060"/>
                </a:solidFill>
              </a:rPr>
              <a:t>общим </a:t>
            </a:r>
            <a:r>
              <a:rPr lang="ru-RU" sz="5600" b="1" dirty="0">
                <a:solidFill>
                  <a:srgbClr val="002060"/>
                </a:solidFill>
              </a:rPr>
              <a:t>недоразвитием речи.      </a:t>
            </a:r>
            <a:endParaRPr lang="ru-RU" sz="5600" dirty="0">
              <a:solidFill>
                <a:srgbClr val="002060"/>
              </a:solidFill>
            </a:endParaRPr>
          </a:p>
          <a:p>
            <a:r>
              <a:rPr lang="ru-RU" sz="5600" dirty="0">
                <a:solidFill>
                  <a:srgbClr val="002060"/>
                </a:solidFill>
              </a:rPr>
              <a:t>3.1.Исследование движений и действий.                                                    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3.2.Методика обследования общей моторики.                    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3.3.Методика обследования мелкой моторики.                  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3.4.Сравнительный анализ состояния моторики детей с нормой и</a:t>
            </a:r>
          </a:p>
          <a:p>
            <a:r>
              <a:rPr lang="ru-RU" sz="5600" dirty="0">
                <a:solidFill>
                  <a:srgbClr val="002060"/>
                </a:solidFill>
              </a:rPr>
              <a:t>         с </a:t>
            </a:r>
            <a:r>
              <a:rPr lang="ru-RU" sz="5600" dirty="0" smtClean="0">
                <a:solidFill>
                  <a:srgbClr val="002060"/>
                </a:solidFill>
              </a:rPr>
              <a:t>общим </a:t>
            </a:r>
            <a:r>
              <a:rPr lang="ru-RU" sz="5600" dirty="0">
                <a:solidFill>
                  <a:srgbClr val="002060"/>
                </a:solidFill>
              </a:rPr>
              <a:t>недоразвитием речи.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 </a:t>
            </a:r>
            <a:r>
              <a:rPr lang="ru-RU" sz="5600" b="1" dirty="0">
                <a:solidFill>
                  <a:srgbClr val="002060"/>
                </a:solidFill>
              </a:rPr>
              <a:t>Глава 4. Система коррекционной  работы по формированию общей и мелкой моторики у </a:t>
            </a:r>
            <a:r>
              <a:rPr lang="ru-RU" sz="5600" b="1" dirty="0" smtClean="0">
                <a:solidFill>
                  <a:srgbClr val="002060"/>
                </a:solidFill>
              </a:rPr>
              <a:t>старших дошкольников </a:t>
            </a:r>
            <a:r>
              <a:rPr lang="ru-RU" sz="5600" b="1" dirty="0">
                <a:solidFill>
                  <a:srgbClr val="002060"/>
                </a:solidFill>
              </a:rPr>
              <a:t>с </a:t>
            </a:r>
            <a:r>
              <a:rPr lang="ru-RU" sz="5600" b="1" dirty="0" smtClean="0">
                <a:solidFill>
                  <a:srgbClr val="002060"/>
                </a:solidFill>
              </a:rPr>
              <a:t>общим </a:t>
            </a:r>
            <a:r>
              <a:rPr lang="ru-RU" sz="5600" b="1" dirty="0">
                <a:solidFill>
                  <a:srgbClr val="002060"/>
                </a:solidFill>
              </a:rPr>
              <a:t>недоразвитием речи. (В процессе </a:t>
            </a:r>
            <a:r>
              <a:rPr lang="ru-RU" sz="5600" b="1" dirty="0" smtClean="0">
                <a:solidFill>
                  <a:srgbClr val="002060"/>
                </a:solidFill>
              </a:rPr>
              <a:t>образовательной деятельности</a:t>
            </a:r>
            <a:r>
              <a:rPr lang="ru-RU" sz="5600" b="1" dirty="0">
                <a:solidFill>
                  <a:srgbClr val="002060"/>
                </a:solidFill>
              </a:rPr>
              <a:t>).</a:t>
            </a:r>
            <a:endParaRPr lang="ru-RU" sz="5600" dirty="0">
              <a:solidFill>
                <a:srgbClr val="002060"/>
              </a:solidFill>
            </a:endParaRPr>
          </a:p>
          <a:p>
            <a:r>
              <a:rPr lang="ru-RU" sz="5600" dirty="0">
                <a:solidFill>
                  <a:srgbClr val="002060"/>
                </a:solidFill>
              </a:rPr>
              <a:t>4.1. Коррекция общей моторики у детей  с </a:t>
            </a:r>
            <a:r>
              <a:rPr lang="ru-RU" sz="5600" dirty="0" smtClean="0">
                <a:solidFill>
                  <a:srgbClr val="002060"/>
                </a:solidFill>
              </a:rPr>
              <a:t>общим недоразвитием </a:t>
            </a:r>
            <a:r>
              <a:rPr lang="ru-RU" sz="5600" dirty="0">
                <a:solidFill>
                  <a:srgbClr val="002060"/>
                </a:solidFill>
              </a:rPr>
              <a:t>речи.      </a:t>
            </a:r>
          </a:p>
          <a:p>
            <a:r>
              <a:rPr lang="ru-RU" sz="5600" dirty="0">
                <a:solidFill>
                  <a:srgbClr val="002060"/>
                </a:solidFill>
              </a:rPr>
              <a:t>4.2. Развитие пальчиковой моторики детей с </a:t>
            </a:r>
            <a:r>
              <a:rPr lang="ru-RU" sz="5600" dirty="0" smtClean="0">
                <a:solidFill>
                  <a:srgbClr val="002060"/>
                </a:solidFill>
              </a:rPr>
              <a:t>общим недоразвитием </a:t>
            </a:r>
            <a:r>
              <a:rPr lang="ru-RU" sz="5600" dirty="0">
                <a:solidFill>
                  <a:srgbClr val="002060"/>
                </a:solidFill>
              </a:rPr>
              <a:t>речи.     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Раннее психомоторное развитие.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Система игр и упражнений по развитию </a:t>
            </a:r>
            <a:r>
              <a:rPr lang="ru-RU" sz="5600" dirty="0" smtClean="0">
                <a:solidFill>
                  <a:srgbClr val="002060"/>
                </a:solidFill>
              </a:rPr>
              <a:t>общей  и мелкой </a:t>
            </a:r>
            <a:r>
              <a:rPr lang="ru-RU" sz="5600" dirty="0">
                <a:solidFill>
                  <a:srgbClr val="002060"/>
                </a:solidFill>
              </a:rPr>
              <a:t>моторики.</a:t>
            </a:r>
          </a:p>
          <a:p>
            <a:r>
              <a:rPr lang="ru-RU" sz="5600" b="1" dirty="0">
                <a:solidFill>
                  <a:srgbClr val="002060"/>
                </a:solidFill>
              </a:rPr>
              <a:t>Заключение.                                                                                                        </a:t>
            </a:r>
            <a:endParaRPr lang="ru-RU" sz="5600" dirty="0">
              <a:solidFill>
                <a:srgbClr val="002060"/>
              </a:solidFill>
            </a:endParaRPr>
          </a:p>
          <a:p>
            <a:r>
              <a:rPr lang="ru-RU" sz="5600" b="1" dirty="0">
                <a:solidFill>
                  <a:srgbClr val="002060"/>
                </a:solidFill>
              </a:rPr>
              <a:t>Литература.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56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600" b="1" dirty="0">
                <a:solidFill>
                  <a:srgbClr val="002060"/>
                </a:solidFill>
              </a:rPr>
              <a:t> </a:t>
            </a:r>
            <a:endParaRPr lang="ru-RU" sz="5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15" descr="799667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28"/>
            <a:ext cx="2090743" cy="14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Пальчики «здороваются».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Кончик большого пальца левой руки «здоровается», поочередно касается кончиков указательного, среднего, безымянного пальцев этой же руки;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же упражнение выполняется пальцами правой руки;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же упражнение выполняется одновременно пальцами левой и правой руки;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пальцы левой руки поочередно «здороваются» с пальцами правой руки (большой с большим, указательный с указательным и т. д.).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Пальчики в лесу.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держат перед собой левую, а затем правую руку ладонью к себе.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1,2,3,4,5,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Вышли зайчики гулять.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пальчик гриб нашел.              (Загибают мизинец.)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 чистить стал.          (Загибают безымянный палец.)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резал.                                      (Загибают средний палец.)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ел.                                           (Загибают указательный палец.)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Ну, а этот лишь глядел.                 (Загибают большой палец и щекочут ладошку.)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сгибают пальцы левой руки в кулак.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 – дедушка.              (Разгибают большой палец.)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 – бабушка.              (Разгибают указательный палец.)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 – папочка.               (Разгибают средний палец.)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 – мамочка.              (Разгибают безымянный палец.)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пальчик – наш малыш.         (Разгибают мизинец.)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Далее игра повторяется с движениями пальцев правой руки.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заучивают стихотворение наизусть и сопровождают движения пальцев соответствующим текстом стихотворения.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Пальчиковые упражнения для развития кинестетических ощущений.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/>
              <a:t>Рекомендуются задания на воспроизведение положений пальцев, первоначально заданные логопедом.</a:t>
            </a:r>
          </a:p>
          <a:p>
            <a:pPr>
              <a:buNone/>
            </a:pPr>
            <a:r>
              <a:rPr lang="ru-RU" sz="1200" b="1" dirty="0"/>
              <a:t>Ребенок закрывает глаза, логопед ставит его пальцы в определенное положение. Затем ребенок воспроизводит это положение другой рукой или той же рукой после определенной паузы. С целью развития ручной моторики используются так же упражнения, сопровождающиеся стихотворениями, известные пальчиковые игры.</a:t>
            </a:r>
          </a:p>
          <a:p>
            <a:pPr>
              <a:buNone/>
            </a:pPr>
            <a:r>
              <a:rPr lang="ru-RU" sz="1200" b="1" dirty="0"/>
              <a:t> </a:t>
            </a:r>
          </a:p>
          <a:p>
            <a:pPr>
              <a:buNone/>
            </a:pPr>
            <a:r>
              <a:rPr lang="ru-RU" sz="1200" b="1" dirty="0">
                <a:solidFill>
                  <a:srgbClr val="C00000"/>
                </a:solidFill>
              </a:rPr>
              <a:t>Дети складывают пальцы обеих рук.</a:t>
            </a:r>
          </a:p>
          <a:p>
            <a:pPr>
              <a:buNone/>
            </a:pPr>
            <a:r>
              <a:rPr lang="ru-RU" sz="1200" b="1" i="1" dirty="0"/>
              <a:t>Кто приехал?</a:t>
            </a:r>
            <a:r>
              <a:rPr lang="ru-RU" sz="1200" b="1" dirty="0"/>
              <a:t>        (быстро хлопают кончиками больших пальцев)</a:t>
            </a:r>
          </a:p>
          <a:p>
            <a:pPr>
              <a:buNone/>
            </a:pPr>
            <a:r>
              <a:rPr lang="ru-RU" sz="1200" b="1" i="1" dirty="0"/>
              <a:t>Мы, мы, мы!</a:t>
            </a:r>
            <a:r>
              <a:rPr lang="ru-RU" sz="1200" b="1" dirty="0"/>
              <a:t>         (кончики больших пальцев прижаты друг к другу, </a:t>
            </a:r>
          </a:p>
          <a:p>
            <a:pPr>
              <a:buNone/>
            </a:pPr>
            <a:r>
              <a:rPr lang="ru-RU" sz="1200" b="1" i="1" dirty="0"/>
              <a:t>Мама, мама, это ты</a:t>
            </a:r>
            <a:r>
              <a:rPr lang="ru-RU" sz="1200" b="1" dirty="0"/>
              <a:t>   (хлопают кончиками больших пальцев)</a:t>
            </a:r>
          </a:p>
          <a:p>
            <a:pPr>
              <a:buNone/>
            </a:pPr>
            <a:r>
              <a:rPr lang="ru-RU" sz="1200" b="1" i="1" dirty="0"/>
              <a:t>Да, да, да!</a:t>
            </a:r>
            <a:r>
              <a:rPr lang="ru-RU" sz="1200" b="1" dirty="0"/>
              <a:t>                   (хлопают кончиками указательных пальцев)</a:t>
            </a:r>
          </a:p>
          <a:p>
            <a:pPr>
              <a:buNone/>
            </a:pPr>
            <a:r>
              <a:rPr lang="ru-RU" sz="1200" b="1" i="1" dirty="0"/>
              <a:t>Папа, папа, это ты?</a:t>
            </a:r>
            <a:r>
              <a:rPr lang="ru-RU" sz="1200" b="1" dirty="0"/>
              <a:t>    (хлопают кончиками больших пальцев)</a:t>
            </a:r>
          </a:p>
          <a:p>
            <a:pPr>
              <a:buNone/>
            </a:pPr>
            <a:r>
              <a:rPr lang="ru-RU" sz="1200" b="1" i="1" dirty="0"/>
              <a:t>Да, да, да!</a:t>
            </a:r>
            <a:r>
              <a:rPr lang="ru-RU" sz="1200" b="1" dirty="0"/>
              <a:t>                    (хлопают кончиками средних пальцев)</a:t>
            </a:r>
          </a:p>
          <a:p>
            <a:pPr>
              <a:buNone/>
            </a:pPr>
            <a:r>
              <a:rPr lang="ru-RU" sz="1200" b="1" i="1" dirty="0"/>
              <a:t>Братец, братец,  это ты</a:t>
            </a:r>
            <a:r>
              <a:rPr lang="ru-RU" sz="1200" b="1" dirty="0"/>
              <a:t>? (хлопают кончиками больших пальцев)</a:t>
            </a:r>
          </a:p>
          <a:p>
            <a:pPr>
              <a:buNone/>
            </a:pPr>
            <a:r>
              <a:rPr lang="ru-RU" sz="1200" b="1" i="1" dirty="0"/>
              <a:t>Да, да, да!</a:t>
            </a:r>
            <a:r>
              <a:rPr lang="ru-RU" sz="1200" b="1" dirty="0"/>
              <a:t>                    (хлопают кончиками безымянных пальцев)</a:t>
            </a:r>
          </a:p>
          <a:p>
            <a:pPr>
              <a:buNone/>
            </a:pPr>
            <a:r>
              <a:rPr lang="ru-RU" sz="1200" b="1" i="1" dirty="0"/>
              <a:t>Ах, сестричка, это ты!</a:t>
            </a:r>
            <a:r>
              <a:rPr lang="ru-RU" sz="1200" b="1" dirty="0"/>
              <a:t> (хлопают кончиками больших пальцев)</a:t>
            </a:r>
          </a:p>
          <a:p>
            <a:pPr>
              <a:buNone/>
            </a:pPr>
            <a:r>
              <a:rPr lang="ru-RU" sz="1200" b="1" i="1" dirty="0"/>
              <a:t>Да, да, да!</a:t>
            </a:r>
            <a:r>
              <a:rPr lang="ru-RU" sz="1200" b="1" dirty="0"/>
              <a:t>                        (хлопают кончиками мизинцев)</a:t>
            </a:r>
          </a:p>
          <a:p>
            <a:pPr>
              <a:buNone/>
            </a:pPr>
            <a:r>
              <a:rPr lang="ru-RU" sz="1200" b="1" i="1" dirty="0"/>
              <a:t>Все мы вместе, да, да, да! </a:t>
            </a:r>
            <a:r>
              <a:rPr lang="ru-RU" sz="1200" b="1" dirty="0"/>
              <a:t>(хлопают всеми пальцами)</a:t>
            </a:r>
          </a:p>
          <a:p>
            <a:pPr>
              <a:buNone/>
            </a:pPr>
            <a:r>
              <a:rPr lang="ru-RU" sz="1200" b="1" i="1" dirty="0">
                <a:solidFill>
                  <a:srgbClr val="C00000"/>
                </a:solidFill>
              </a:rPr>
              <a:t> </a:t>
            </a:r>
            <a:r>
              <a:rPr lang="ru-RU" sz="1200" b="1" dirty="0" smtClean="0">
                <a:solidFill>
                  <a:srgbClr val="C00000"/>
                </a:solidFill>
              </a:rPr>
              <a:t>Сидит </a:t>
            </a:r>
            <a:r>
              <a:rPr lang="ru-RU" sz="1200" b="1" dirty="0">
                <a:solidFill>
                  <a:srgbClr val="C00000"/>
                </a:solidFill>
              </a:rPr>
              <a:t>белка.</a:t>
            </a:r>
          </a:p>
          <a:p>
            <a:pPr>
              <a:buNone/>
            </a:pPr>
            <a:r>
              <a:rPr lang="ru-RU" sz="1200" b="1" dirty="0"/>
              <a:t>Дети поднимают левую, а затем правую руку ладонью к себе.</a:t>
            </a:r>
          </a:p>
          <a:p>
            <a:pPr>
              <a:buNone/>
            </a:pPr>
            <a:r>
              <a:rPr lang="ru-RU" sz="1200" b="1" i="1" dirty="0"/>
              <a:t>Сидит белка на тележке </a:t>
            </a:r>
            <a:r>
              <a:rPr lang="ru-RU" sz="1200" b="1" dirty="0"/>
              <a:t> </a:t>
            </a:r>
          </a:p>
          <a:p>
            <a:pPr>
              <a:buNone/>
            </a:pPr>
            <a:r>
              <a:rPr lang="ru-RU" sz="1200" b="1" i="1" dirty="0"/>
              <a:t>Продает она  орешки</a:t>
            </a:r>
            <a:r>
              <a:rPr lang="ru-RU" sz="1200" b="1" dirty="0"/>
              <a:t>                                                                </a:t>
            </a:r>
          </a:p>
          <a:p>
            <a:pPr>
              <a:buNone/>
            </a:pPr>
            <a:r>
              <a:rPr lang="ru-RU" sz="1200" b="1" i="1" dirty="0"/>
              <a:t>Лисички – сестрички,</a:t>
            </a:r>
            <a:r>
              <a:rPr lang="ru-RU" sz="1200" b="1" dirty="0"/>
              <a:t>        (загибают большой палец правой руки)</a:t>
            </a:r>
          </a:p>
          <a:p>
            <a:pPr>
              <a:buNone/>
            </a:pPr>
            <a:r>
              <a:rPr lang="ru-RU" sz="1200" b="1" i="1" dirty="0"/>
              <a:t>Воробьи, синички,</a:t>
            </a:r>
            <a:r>
              <a:rPr lang="ru-RU" sz="1200" b="1" dirty="0"/>
              <a:t>              (загибают указательный, средний палец)</a:t>
            </a:r>
          </a:p>
          <a:p>
            <a:pPr>
              <a:buNone/>
            </a:pPr>
            <a:r>
              <a:rPr lang="ru-RU" sz="1200" b="1" i="1" dirty="0"/>
              <a:t>Мишке толстопятому,</a:t>
            </a:r>
            <a:r>
              <a:rPr lang="ru-RU" sz="1200" b="1" dirty="0"/>
              <a:t>    (загибают безымянный палец)</a:t>
            </a:r>
          </a:p>
          <a:p>
            <a:pPr>
              <a:buNone/>
            </a:pPr>
            <a:r>
              <a:rPr lang="ru-RU" sz="1200" b="1" i="1" dirty="0"/>
              <a:t>Заиньке усатому</a:t>
            </a:r>
            <a:r>
              <a:rPr lang="ru-RU" sz="1200" b="1" dirty="0"/>
              <a:t>               (загибают мизинец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Использование видов самомассажа по развитию мелкой моторики.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основе рекомендаций А.А.Бирюкова были разработаны три комплекса         упражнения самомассажа:</a:t>
            </a:r>
          </a:p>
          <a:p>
            <a:r>
              <a:rPr lang="ru-RU" dirty="0"/>
              <a:t>1. </a:t>
            </a:r>
            <a:r>
              <a:rPr lang="ru-RU" dirty="0" err="1"/>
              <a:t>Самомассаж</a:t>
            </a:r>
            <a:r>
              <a:rPr lang="ru-RU" dirty="0"/>
              <a:t> тыльной стороны кистей рук.</a:t>
            </a:r>
          </a:p>
          <a:p>
            <a:r>
              <a:rPr lang="ru-RU" dirty="0"/>
              <a:t>2. </a:t>
            </a:r>
            <a:r>
              <a:rPr lang="ru-RU" dirty="0" err="1"/>
              <a:t>Самомассаж</a:t>
            </a:r>
            <a:r>
              <a:rPr lang="ru-RU" dirty="0"/>
              <a:t> ладоней.</a:t>
            </a:r>
          </a:p>
          <a:p>
            <a:r>
              <a:rPr lang="ru-RU" dirty="0"/>
              <a:t>3. </a:t>
            </a:r>
            <a:r>
              <a:rPr lang="ru-RU" dirty="0" err="1"/>
              <a:t>Самомассаж</a:t>
            </a:r>
            <a:r>
              <a:rPr lang="ru-RU" dirty="0"/>
              <a:t> пальцев рук.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Приведем примеры упражнений каждого из трех комплексов: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/>
              <a:t>1. Дети действуют подушечками четырех пальцев, которые устанавливаются у оснований пальцев тыльной стороны массируемой руки, и пунктирными движениями вперед- назад, смещая кожу примерно на 1 см, постепенно передвигают их к лучезапястному суставу (пунктирное движение)</a:t>
            </a:r>
          </a:p>
          <a:p>
            <a:r>
              <a:rPr lang="ru-RU" b="1" dirty="0"/>
              <a:t>Утюг</a:t>
            </a:r>
          </a:p>
          <a:p>
            <a:r>
              <a:rPr lang="ru-RU" b="1" i="1" dirty="0"/>
              <a:t>Утюгом разгладим складки, будет все у нас в порядке.</a:t>
            </a:r>
            <a:endParaRPr lang="ru-RU" b="1" dirty="0"/>
          </a:p>
          <a:p>
            <a:r>
              <a:rPr lang="ru-RU" b="1" i="1" dirty="0"/>
              <a:t>Перегладим все штанишки зайцу, ежику и мишке.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2. Ребром ладони дети имитируют «пиление» по всем направлениям тыльной стороны кисти руки («прямолинейное» движение). Кисть и предплечье располагаются на столе, дети сидят.</a:t>
            </a:r>
          </a:p>
          <a:p>
            <a:r>
              <a:rPr lang="ru-RU" b="1" dirty="0"/>
              <a:t>Пила</a:t>
            </a:r>
          </a:p>
          <a:p>
            <a:r>
              <a:rPr lang="ru-RU" b="1" i="1" dirty="0"/>
              <a:t>Пили, пила, пили пила! Зима холодная пришла.</a:t>
            </a:r>
            <a:endParaRPr lang="ru-RU" b="1" dirty="0"/>
          </a:p>
          <a:p>
            <a:r>
              <a:rPr lang="ru-RU" b="1" i="1" dirty="0"/>
              <a:t>Напили нам дров скорее, печь истопим, всех согреем!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3. Основанием кисти делаются вращательные движения в сторону мизинца: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Тесто</a:t>
            </a:r>
          </a:p>
          <a:p>
            <a:r>
              <a:rPr lang="ru-RU" b="1" i="1" dirty="0"/>
              <a:t>Тесто месим, тесто мнем, пирогов мы напечем</a:t>
            </a:r>
            <a:endParaRPr lang="ru-RU" b="1" dirty="0"/>
          </a:p>
          <a:p>
            <a:r>
              <a:rPr lang="ru-RU" b="1" i="1" dirty="0"/>
              <a:t>И с капустой, и с грибами. – Угостить вас пирогами?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4. </a:t>
            </a:r>
            <a:r>
              <a:rPr lang="ru-RU" b="1" dirty="0" err="1"/>
              <a:t>Самомассаж</a:t>
            </a:r>
            <a:r>
              <a:rPr lang="ru-RU" b="1" dirty="0"/>
              <a:t> кисти руки со стороны ладони. Кисть и предплечье располагаются на столе или на колене, дети сидят. Поглаживание.</a:t>
            </a:r>
          </a:p>
          <a:p>
            <a:r>
              <a:rPr lang="ru-RU" b="1" dirty="0"/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Заключение.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Развитие тонких движений пальцев признано педагогами, практически в любом </a:t>
            </a:r>
            <a:r>
              <a:rPr lang="ru-RU" dirty="0" smtClean="0"/>
              <a:t>дошкольном образовательном </a:t>
            </a:r>
            <a:r>
              <a:rPr lang="ru-RU" dirty="0"/>
              <a:t>учреждении</a:t>
            </a:r>
            <a:r>
              <a:rPr lang="ru-RU" dirty="0" smtClean="0"/>
              <a:t>.</a:t>
            </a:r>
          </a:p>
          <a:p>
            <a:r>
              <a:rPr lang="ru-RU" dirty="0"/>
              <a:t> Собственный сравнительный анализ детей с </a:t>
            </a:r>
            <a:r>
              <a:rPr lang="ru-RU" dirty="0" smtClean="0"/>
              <a:t>ОНР  </a:t>
            </a:r>
            <a:r>
              <a:rPr lang="ru-RU" dirty="0"/>
              <a:t>и  нормальным речевым развитием показывает прямую закономерность развития речи и руки. Из этого следует, что если развитие движений пальцев соответствует норме, то и уровень развития речи тоже в норме, если же развитие пальцев рук отстает  -  </a:t>
            </a:r>
            <a:r>
              <a:rPr lang="ru-RU" dirty="0" err="1"/>
              <a:t>отстает</a:t>
            </a:r>
            <a:r>
              <a:rPr lang="ru-RU" dirty="0"/>
              <a:t> и развитие речи, хотя и общая моторика может и не страдать. Результаты исследований целиком подтверждают эти закономерности. Недостатки развития моторики детей с недоразвитием речи вызывают недоразвитие речевой деятельности, а очень часто и интеллектуальной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3" descr="за столо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2500329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Вывод: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/>
              <a:t>Поэтому основная задача </a:t>
            </a:r>
            <a:r>
              <a:rPr lang="ru-RU" sz="8000" b="1" dirty="0" smtClean="0"/>
              <a:t>учителя-логопеда -  развитие </a:t>
            </a:r>
            <a:r>
              <a:rPr lang="ru-RU" sz="8000" b="1" dirty="0"/>
              <a:t>общей и пальчиковой моторики детей с недостатками речи.</a:t>
            </a:r>
          </a:p>
          <a:p>
            <a:r>
              <a:rPr lang="ru-RU" sz="8000" b="1" dirty="0"/>
              <a:t>    Таким образом эффективность коррекционной работы зависит от того насколько соблюдаются условия: систематичность проведения, распределения занятий в порядке нарастающей сложности, чередования и вариативности упражнений. Также эффективность коррекционной работы зависит от учёта индивидуальных особенностей развития общей и мелкой моторики каждого ребёнка, которые выясняются в результате обследования.</a:t>
            </a:r>
          </a:p>
          <a:p>
            <a:r>
              <a:rPr lang="ru-RU" sz="8000" b="1" dirty="0"/>
              <a:t>   Коррекционная работа по развитию моторных функций ведется как индивидуально, так и фронтально. Как </a:t>
            </a:r>
            <a:r>
              <a:rPr lang="ru-RU" sz="8000" b="1" dirty="0" smtClean="0"/>
              <a:t> на логопедических занятиях, </a:t>
            </a:r>
            <a:r>
              <a:rPr lang="ru-RU" sz="8000" b="1" dirty="0"/>
              <a:t>так и на других </a:t>
            </a:r>
            <a:r>
              <a:rPr lang="ru-RU" sz="8000" b="1" dirty="0" smtClean="0"/>
              <a:t>занятиях: Коммуникация. Раз. речи, Коммуникация. Познание, ФЭМП, ИЗО</a:t>
            </a:r>
            <a:r>
              <a:rPr lang="ru-RU" sz="8000" b="1" dirty="0"/>
              <a:t>, труд, ритмика, физкультура и других.</a:t>
            </a:r>
          </a:p>
          <a:p>
            <a:r>
              <a:rPr lang="ru-RU" sz="8000" b="1" dirty="0"/>
              <a:t>    Развитие моторных функций проходит «красной нитью» по всему </a:t>
            </a:r>
            <a:r>
              <a:rPr lang="ru-RU" sz="8000" b="1" dirty="0" smtClean="0"/>
              <a:t>образовательному процессу старших дошкольников </a:t>
            </a:r>
            <a:r>
              <a:rPr lang="ru-RU" sz="8000" b="1" dirty="0"/>
              <a:t>с </a:t>
            </a:r>
            <a:r>
              <a:rPr lang="ru-RU" sz="8000" b="1" dirty="0" smtClean="0"/>
              <a:t>общим недоразвитием </a:t>
            </a:r>
            <a:r>
              <a:rPr lang="ru-RU" sz="8000" b="1" dirty="0"/>
              <a:t>речи.</a:t>
            </a:r>
          </a:p>
          <a:p>
            <a:pPr>
              <a:buNone/>
            </a:pPr>
            <a:r>
              <a:rPr lang="ru-RU" sz="8000" b="1" dirty="0"/>
              <a:t> </a:t>
            </a:r>
          </a:p>
          <a:p>
            <a:pPr>
              <a:buNone/>
            </a:pPr>
            <a:r>
              <a:rPr lang="ru-RU" sz="8000" b="1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Список литературы.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85789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400" b="1" dirty="0"/>
              <a:t>Аксенова М.И. Формирование тонких движений пальцев рук у детей с фонетико-фонематическим недоразвитием речи, Горький, 1988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b="1" dirty="0"/>
              <a:t>Если ваш ребенок – левша. И. Макарьев. С. – П. 1995 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b="1" dirty="0"/>
              <a:t>Играем, слушаем, подражаем – звуки получаем. В </a:t>
            </a:r>
            <a:r>
              <a:rPr lang="ru-RU" sz="1400" b="1" dirty="0" err="1"/>
              <a:t>Цвынтарный.С</a:t>
            </a:r>
            <a:r>
              <a:rPr lang="ru-RU" sz="1400" b="1" dirty="0"/>
              <a:t>. – П. 2000г.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b="1" dirty="0"/>
              <a:t>Игры и игровые упражнения для развития речи. Г. С. </a:t>
            </a:r>
            <a:r>
              <a:rPr lang="ru-RU" sz="1400" b="1" dirty="0" err="1"/>
              <a:t>Швайко.М</a:t>
            </a:r>
            <a:r>
              <a:rPr lang="ru-RU" sz="1400" b="1" dirty="0"/>
              <a:t>. 1983г.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400" b="1" dirty="0"/>
              <a:t>Коррекционное обучение и воспитание детей 5 летнего возраста с ОНР</a:t>
            </a:r>
          </a:p>
          <a:p>
            <a:pPr marL="514350" indent="-514350">
              <a:buNone/>
            </a:pPr>
            <a:r>
              <a:rPr lang="ru-RU" sz="1400" b="1" dirty="0"/>
              <a:t>          Т.Б.Филичева, Г.В.Чиркина   Москва 1991 г.</a:t>
            </a:r>
          </a:p>
          <a:p>
            <a:pPr marL="514350" lvl="0" indent="-514350">
              <a:buNone/>
            </a:pPr>
            <a:r>
              <a:rPr lang="ru-RU" sz="1400" b="1" dirty="0" smtClean="0"/>
              <a:t>6.          Коррекционная </a:t>
            </a:r>
            <a:r>
              <a:rPr lang="ru-RU" sz="1400" b="1" dirty="0"/>
              <a:t>работа воспитателя в подготовительной логопедической группе. В. В. </a:t>
            </a:r>
            <a:r>
              <a:rPr lang="ru-RU" sz="1400" b="1" dirty="0" err="1"/>
              <a:t>Коноваленко</a:t>
            </a:r>
            <a:r>
              <a:rPr lang="ru-RU" sz="1400" b="1" dirty="0"/>
              <a:t>. М. 1998г.</a:t>
            </a:r>
          </a:p>
          <a:p>
            <a:pPr marL="514350" lvl="0" indent="-514350">
              <a:buNone/>
            </a:pPr>
            <a:r>
              <a:rPr lang="ru-RU" sz="1400" b="1" dirty="0" smtClean="0"/>
              <a:t>7.           Логопедия </a:t>
            </a:r>
            <a:r>
              <a:rPr lang="ru-RU" sz="1400" b="1" dirty="0"/>
              <a:t>под редакцией профессора Л.С.Волковой Москва «Просвещение» 1989 г.</a:t>
            </a:r>
          </a:p>
          <a:p>
            <a:pPr marL="514350" lvl="0" indent="-514350">
              <a:buNone/>
            </a:pPr>
            <a:r>
              <a:rPr lang="ru-RU" sz="1400" b="1" dirty="0" smtClean="0"/>
              <a:t>8            Логопедия</a:t>
            </a:r>
            <a:r>
              <a:rPr lang="ru-RU" sz="1400" b="1" dirty="0"/>
              <a:t>. (учебник для вузов) Москва «</a:t>
            </a:r>
            <a:r>
              <a:rPr lang="ru-RU" sz="1400" b="1" dirty="0" err="1"/>
              <a:t>Владос</a:t>
            </a:r>
            <a:r>
              <a:rPr lang="ru-RU" sz="1400" b="1" dirty="0"/>
              <a:t>» 1998 г.</a:t>
            </a:r>
          </a:p>
          <a:p>
            <a:pPr marL="514350" lvl="0" indent="-514350">
              <a:buFont typeface="+mj-lt"/>
              <a:buAutoNum type="arabicPeriod"/>
            </a:pPr>
            <a:endParaRPr lang="ru-RU" sz="1400" b="1" dirty="0" smtClean="0"/>
          </a:p>
          <a:p>
            <a:pPr marL="514350" lvl="0" indent="-514350">
              <a:buNone/>
            </a:pPr>
            <a:r>
              <a:rPr lang="ru-RU" sz="1400" b="1" dirty="0" smtClean="0"/>
              <a:t>9.         Логопедическая  </a:t>
            </a:r>
            <a:r>
              <a:rPr lang="ru-RU" sz="1400" b="1" dirty="0"/>
              <a:t>работа в коррекционных классах </a:t>
            </a:r>
            <a:r>
              <a:rPr lang="ru-RU" sz="1400" b="1" dirty="0" err="1"/>
              <a:t>Р.И.Лалаева</a:t>
            </a:r>
            <a:endParaRPr lang="ru-RU" sz="1400" b="1" dirty="0"/>
          </a:p>
          <a:p>
            <a:pPr marL="514350" indent="-514350">
              <a:buNone/>
            </a:pPr>
            <a:r>
              <a:rPr lang="ru-RU" sz="1400" b="1" dirty="0"/>
              <a:t>           Москва «</a:t>
            </a:r>
            <a:r>
              <a:rPr lang="ru-RU" sz="1400" b="1" dirty="0" err="1"/>
              <a:t>Владос</a:t>
            </a:r>
            <a:r>
              <a:rPr lang="ru-RU" sz="1400" b="1" dirty="0"/>
              <a:t>» 1998 г.</a:t>
            </a:r>
          </a:p>
          <a:p>
            <a:pPr marL="514350" lvl="0" indent="-514350">
              <a:buNone/>
            </a:pPr>
            <a:r>
              <a:rPr lang="ru-RU" sz="1400" b="1" dirty="0" smtClean="0"/>
              <a:t>10.         Логопедия</a:t>
            </a:r>
            <a:r>
              <a:rPr lang="ru-RU" sz="1400" b="1" dirty="0"/>
              <a:t>. Е. Н. </a:t>
            </a:r>
            <a:r>
              <a:rPr lang="ru-RU" sz="1400" b="1" dirty="0" err="1"/>
              <a:t>Краузе</a:t>
            </a:r>
            <a:r>
              <a:rPr lang="ru-RU" sz="1400" b="1" dirty="0"/>
              <a:t>. С.  – Петербург, 2003 г</a:t>
            </a:r>
          </a:p>
          <a:p>
            <a:pPr marL="514350" lvl="0" indent="-514350">
              <a:buNone/>
            </a:pPr>
            <a:r>
              <a:rPr lang="ru-RU" sz="1400" b="1" dirty="0" smtClean="0"/>
              <a:t>11.        Логопедия </a:t>
            </a:r>
            <a:r>
              <a:rPr lang="ru-RU" sz="1400" b="1" dirty="0"/>
              <a:t>О.В.Правдина  Издательство «Просвещение» Москва 1969 г.</a:t>
            </a:r>
          </a:p>
          <a:p>
            <a:pPr marL="514350" lvl="0" indent="-514350">
              <a:buNone/>
            </a:pPr>
            <a:r>
              <a:rPr lang="ru-RU" sz="1400" b="1" dirty="0" smtClean="0"/>
              <a:t>12.        Логопедическая </a:t>
            </a:r>
            <a:r>
              <a:rPr lang="ru-RU" sz="1400" b="1" dirty="0"/>
              <a:t>ритмика  Н.А.Рычкова  Москва 1998 г.</a:t>
            </a:r>
          </a:p>
          <a:p>
            <a:pPr marL="514350" lvl="0" indent="-514350">
              <a:buNone/>
            </a:pPr>
            <a:r>
              <a:rPr lang="ru-RU" sz="1400" b="1" dirty="0" smtClean="0"/>
              <a:t>13.        Логопедическая </a:t>
            </a:r>
            <a:r>
              <a:rPr lang="ru-RU" sz="1400" b="1" dirty="0"/>
              <a:t>работа в специальном детском саду. Т. Б. Филичева, Н.     А. </a:t>
            </a:r>
            <a:r>
              <a:rPr lang="ru-RU" sz="1400" b="1" dirty="0" err="1"/>
              <a:t>Чевелева</a:t>
            </a:r>
            <a:r>
              <a:rPr lang="ru-RU" sz="1400" b="1" dirty="0"/>
              <a:t>. М. 1987</a:t>
            </a:r>
          </a:p>
          <a:p>
            <a:pPr marL="514350" lvl="0" indent="-514350">
              <a:buNone/>
            </a:pPr>
            <a:r>
              <a:rPr lang="ru-RU" sz="1400" b="1" dirty="0" smtClean="0"/>
              <a:t>14.         Очерки </a:t>
            </a:r>
            <a:r>
              <a:rPr lang="ru-RU" sz="1400" b="1" dirty="0"/>
              <a:t>по патологии речи и голоса. Под редакцией </a:t>
            </a:r>
            <a:r>
              <a:rPr lang="ru-RU" sz="1400" b="1" dirty="0" err="1"/>
              <a:t>С.С.Ляпидевской</a:t>
            </a:r>
            <a:endParaRPr lang="ru-RU" sz="1400" b="1" dirty="0"/>
          </a:p>
          <a:p>
            <a:pPr marL="514350" lvl="0" indent="-514350">
              <a:buNone/>
            </a:pPr>
            <a:r>
              <a:rPr lang="ru-RU" sz="1400" b="1" dirty="0" smtClean="0"/>
              <a:t>15.        Подготовка </a:t>
            </a:r>
            <a:r>
              <a:rPr lang="ru-RU" sz="1400" b="1" dirty="0"/>
              <a:t>к школе детей с недостатками речи Г.А.Каше. Москва «Просвещение» 1985 г.</a:t>
            </a:r>
          </a:p>
          <a:p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Введение.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Актуальность. </a:t>
            </a:r>
            <a:r>
              <a:rPr lang="ru-RU" dirty="0" smtClean="0"/>
              <a:t>Развитие </a:t>
            </a:r>
            <a:r>
              <a:rPr lang="ru-RU" dirty="0"/>
              <a:t>мелкой моторики руки является важным моментом в коррекционной  работе </a:t>
            </a:r>
            <a:r>
              <a:rPr lang="ru-RU" dirty="0" smtClean="0"/>
              <a:t>со старшими дошкольниками </a:t>
            </a:r>
            <a:r>
              <a:rPr lang="ru-RU" dirty="0"/>
              <a:t>с </a:t>
            </a:r>
            <a:r>
              <a:rPr lang="ru-RU" dirty="0" smtClean="0"/>
              <a:t>общим </a:t>
            </a:r>
            <a:r>
              <a:rPr lang="ru-RU" dirty="0"/>
              <a:t>недоразвитием речи.     </a:t>
            </a:r>
          </a:p>
          <a:p>
            <a:r>
              <a:rPr lang="ru-RU" dirty="0"/>
              <a:t> </a:t>
            </a:r>
            <a:r>
              <a:rPr lang="ru-RU" b="1" i="1" dirty="0"/>
              <a:t>Так, на основе проверенных опытов и обследования большего количества детей были выявлены следующие закономерности: если развитие движений пальцев рук соответствует возрасту, то и речевое развитие в пределах нормы. Если же развитие движений пальцев рук отстает, то задерживается и речевое развитие.</a:t>
            </a:r>
            <a:endParaRPr lang="ru-RU" dirty="0"/>
          </a:p>
        </p:txBody>
      </p:sp>
      <p:pic>
        <p:nvPicPr>
          <p:cNvPr id="4" name="Picture 7" descr="5515414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Объект исследования.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Общая и мелкая моторика у детей с общим недоразвитием речи.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Предмет исследования.</a:t>
            </a:r>
          </a:p>
          <a:p>
            <a:pPr>
              <a:buNone/>
            </a:pPr>
            <a:r>
              <a:rPr lang="ru-RU" dirty="0" smtClean="0"/>
              <a:t>Процесс коррекции общей и мелкой моторики у старших дошкольников с общим недоразвитием речи.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  исследования.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Коррекция общей и мелкой моторики у старших дошкольников с общим недоразвитием речи будет проходить более успешно при использовании специальной коррекционной системы работы по формированию общей и мелкой моторики у детей с общим недоразвитием речи.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85729"/>
            <a:ext cx="6929486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Сотрудники Института физиологии детей и подростков АПН установили, что уровень развития речи детей находится в прямой зависимости от степени сформированности  движений пальцев рук.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М.И.Кольцова)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М.И.Кольцова пришла к заключению, что формирование речевых областей совершается под влиянием кинестетических импульсов, а также от пальцев.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факт должен использоваться в работе с детьми, где имеется отставание, задержка развития моторной стороны речи. Проведение пальчиковой гимнастики с учащимися играет положительную роль в коррекции системного недоразвития  речи.</a:t>
            </a: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/>
              <a:t>Развитие мелкой моторики способствует развитию высших корковых функций, а это также способствует развитию речи </a:t>
            </a:r>
            <a:r>
              <a:rPr lang="ru-RU" sz="1600" b="1" dirty="0" smtClean="0"/>
              <a:t>дошкольников. </a:t>
            </a:r>
            <a:r>
              <a:rPr lang="ru-RU" sz="1600" b="1" dirty="0"/>
              <a:t>Поэтому дифференцировка движений пальцев и кисти рук является важнейшим фактором, стимулирующим речевое развитие ребенка. Это способствует развитию артикуляционных движений, подготовки кисти руки к письму. Формирование мелкой моторики является мощным средством, повышающим работоспособность коры головного мозга, стимулирующим развитие мышления ребенка</a:t>
            </a:r>
            <a:r>
              <a:rPr lang="ru-RU" sz="1600" b="1" dirty="0" smtClean="0"/>
              <a:t>. </a:t>
            </a:r>
          </a:p>
          <a:p>
            <a:r>
              <a:rPr lang="ru-RU" sz="1600" b="1" dirty="0" smtClean="0"/>
              <a:t>Работу </a:t>
            </a:r>
            <a:r>
              <a:rPr lang="ru-RU" sz="1600" b="1" dirty="0"/>
              <a:t>по развитию движений пальцев и кисти рук следует проводить систематически по 5 - 10 мин. на каждом </a:t>
            </a:r>
            <a:r>
              <a:rPr lang="ru-RU" sz="1600" b="1" dirty="0" smtClean="0"/>
              <a:t> занятии</a:t>
            </a:r>
            <a:endParaRPr lang="ru-RU" sz="1600" b="1" dirty="0"/>
          </a:p>
          <a:p>
            <a:r>
              <a:rPr lang="ru-RU" sz="1600" b="1" dirty="0"/>
              <a:t>Вначале дети испытывают затруднения в выполнении многих упражнений. Поэтому необходимо отрабатывать упражнения постепенно.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цели данной работы: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1). Дать теоретическое обоснование важности  развития  пальчиковой моторики и речи детей с </a:t>
            </a:r>
            <a:r>
              <a:rPr lang="ru-RU" b="1" dirty="0" smtClean="0"/>
              <a:t>общим </a:t>
            </a:r>
            <a:r>
              <a:rPr lang="ru-RU" b="1" dirty="0"/>
              <a:t>недоразвитием речи.      </a:t>
            </a:r>
          </a:p>
          <a:p>
            <a:r>
              <a:rPr lang="ru-RU" b="1" dirty="0"/>
              <a:t>2). Выявить закономерности психомоторного и речевого развития детей с </a:t>
            </a:r>
            <a:r>
              <a:rPr lang="ru-RU" b="1" dirty="0" smtClean="0"/>
              <a:t>общим недоразвитием </a:t>
            </a:r>
            <a:r>
              <a:rPr lang="ru-RU" b="1" dirty="0"/>
              <a:t>речи.      </a:t>
            </a:r>
          </a:p>
          <a:p>
            <a:r>
              <a:rPr lang="ru-RU" b="1" dirty="0"/>
              <a:t>3). Научиться планировать </a:t>
            </a:r>
            <a:r>
              <a:rPr lang="ru-RU" b="1" dirty="0" err="1"/>
              <a:t>коррекционно</a:t>
            </a:r>
            <a:r>
              <a:rPr lang="ru-RU" b="1" dirty="0"/>
              <a:t>- педагогическую  работу с     детьми с </a:t>
            </a:r>
            <a:r>
              <a:rPr lang="ru-RU" b="1" dirty="0" smtClean="0"/>
              <a:t>общим </a:t>
            </a:r>
            <a:r>
              <a:rPr lang="ru-RU" b="1" dirty="0"/>
              <a:t>недоразвитием речи.      </a:t>
            </a:r>
          </a:p>
          <a:p>
            <a:r>
              <a:rPr lang="ru-RU" b="1" dirty="0"/>
              <a:t>4). Правильно диагностировать уровень развития общей и мелкой моторики.</a:t>
            </a:r>
          </a:p>
          <a:p>
            <a:r>
              <a:rPr lang="ru-RU" b="1" dirty="0"/>
              <a:t>5). Систематизировать практический материал по коррекции психомоторного </a:t>
            </a:r>
          </a:p>
          <a:p>
            <a:pPr>
              <a:buNone/>
            </a:pPr>
            <a:r>
              <a:rPr lang="ru-RU" b="1" dirty="0"/>
              <a:t>      развития детей с </a:t>
            </a:r>
            <a:r>
              <a:rPr lang="ru-RU" b="1" dirty="0" smtClean="0"/>
              <a:t>общим недоразвитием </a:t>
            </a:r>
            <a:r>
              <a:rPr lang="ru-RU" b="1" dirty="0"/>
              <a:t>речи  (игры, упражнения, спец. приемы).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5567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Общие недостатки в развитии общей и  мелкой  моторики  пальцев  рук  у детей с ОНР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2900" b="1" dirty="0" smtClean="0"/>
              <a:t>нарушение точности и плавности  движений;</a:t>
            </a:r>
          </a:p>
          <a:p>
            <a:pPr lvl="0"/>
            <a:r>
              <a:rPr lang="ru-RU" sz="2900" b="1" dirty="0" smtClean="0"/>
              <a:t>неудержание  поз;</a:t>
            </a:r>
          </a:p>
          <a:p>
            <a:pPr lvl="0"/>
            <a:r>
              <a:rPr lang="ru-RU" sz="2900" b="1" dirty="0" smtClean="0"/>
              <a:t>ошибки  в  пространственной  координации;</a:t>
            </a:r>
          </a:p>
          <a:p>
            <a:pPr lvl="0"/>
            <a:r>
              <a:rPr lang="ru-RU" sz="2900" b="1" dirty="0" smtClean="0"/>
              <a:t>нарушение  темпа  воспроизведения  ритмического  рисунка;</a:t>
            </a:r>
          </a:p>
          <a:p>
            <a:pPr lvl="0"/>
            <a:r>
              <a:rPr lang="ru-RU" sz="2900" b="1" dirty="0" smtClean="0"/>
              <a:t>нарушение  количества  элементов  в  рисунке;</a:t>
            </a:r>
          </a:p>
          <a:p>
            <a:pPr lvl="0"/>
            <a:r>
              <a:rPr lang="ru-RU" sz="2900" b="1" dirty="0" smtClean="0"/>
              <a:t>напряженность, скованность  движений;</a:t>
            </a:r>
          </a:p>
          <a:p>
            <a:pPr lvl="0"/>
            <a:r>
              <a:rPr lang="ru-RU" sz="2900" b="1" dirty="0" smtClean="0"/>
              <a:t>нарушение  переключения  с  одного  движения  к  другому;</a:t>
            </a:r>
          </a:p>
          <a:p>
            <a:pPr lvl="0"/>
            <a:r>
              <a:rPr lang="ru-RU" sz="2900" b="1" dirty="0" smtClean="0"/>
              <a:t>наличие  </a:t>
            </a:r>
            <a:r>
              <a:rPr lang="ru-RU" sz="2900" b="1" dirty="0" err="1" smtClean="0"/>
              <a:t>синкенезий</a:t>
            </a:r>
            <a:r>
              <a:rPr lang="ru-RU" sz="2900" b="1" dirty="0" smtClean="0"/>
              <a:t>, гиперкинезов;</a:t>
            </a:r>
          </a:p>
          <a:p>
            <a:pPr lvl="0"/>
            <a:r>
              <a:rPr lang="ru-RU" sz="2900" b="1" dirty="0" smtClean="0"/>
              <a:t>наличие  тремора; </a:t>
            </a:r>
          </a:p>
          <a:p>
            <a:pPr lvl="0"/>
            <a:r>
              <a:rPr lang="ru-RU" sz="2900" b="1" dirty="0" smtClean="0"/>
              <a:t> нарушение  синхронности  в  выполнении  движений;</a:t>
            </a:r>
          </a:p>
          <a:p>
            <a:pPr lvl="0"/>
            <a:r>
              <a:rPr lang="ru-RU" sz="2900" b="1" dirty="0" err="1" smtClean="0"/>
              <a:t>недифферинцированность</a:t>
            </a:r>
            <a:r>
              <a:rPr lang="ru-RU" sz="2900" b="1" dirty="0" smtClean="0"/>
              <a:t>  движений.</a:t>
            </a:r>
          </a:p>
          <a:p>
            <a:pPr lvl="0"/>
            <a:r>
              <a:rPr lang="ru-RU" sz="2900" b="1" dirty="0" smtClean="0"/>
              <a:t>нарушения контроля за собственными действиями;</a:t>
            </a:r>
          </a:p>
          <a:p>
            <a:pPr lvl="0"/>
            <a:r>
              <a:rPr lang="ru-RU" sz="2900" b="1" dirty="0" smtClean="0"/>
              <a:t> трудности переключения;</a:t>
            </a:r>
          </a:p>
          <a:p>
            <a:pPr lvl="0"/>
            <a:r>
              <a:rPr lang="ru-RU" sz="2900" b="1" dirty="0" smtClean="0"/>
              <a:t>явления зеркальности;</a:t>
            </a:r>
          </a:p>
          <a:p>
            <a:pPr lvl="0"/>
            <a:r>
              <a:rPr lang="ru-RU" sz="2900" b="1" dirty="0" smtClean="0"/>
              <a:t>асинхронность движения;</a:t>
            </a:r>
          </a:p>
          <a:p>
            <a:pPr lvl="0"/>
            <a:r>
              <a:rPr lang="ru-RU" sz="2900" b="1" dirty="0" smtClean="0"/>
              <a:t>трудности переноса позы справа на лево.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38" name="Picture 2" descr="C:\Users\Ашан\Desktop\2013-12-06 доу № 20\доу № 20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84784"/>
            <a:ext cx="43434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Основными  задачами  по  развитию  пальчиковой  моторики  является: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развитие  </a:t>
            </a:r>
            <a:r>
              <a:rPr lang="ru-RU" b="1" dirty="0"/>
              <a:t>статических, изолированных  движений; </a:t>
            </a:r>
          </a:p>
          <a:p>
            <a:pPr lvl="0"/>
            <a:r>
              <a:rPr lang="ru-RU" b="1" dirty="0"/>
              <a:t>развитие  координации  движений; </a:t>
            </a:r>
          </a:p>
          <a:p>
            <a:pPr lvl="0"/>
            <a:r>
              <a:rPr lang="ru-RU" b="1" dirty="0"/>
              <a:t>развитие двигательной  памяти;</a:t>
            </a:r>
          </a:p>
          <a:p>
            <a:pPr lvl="0"/>
            <a:r>
              <a:rPr lang="ru-RU" b="1" dirty="0"/>
              <a:t>развитие  предметных  действий;</a:t>
            </a:r>
          </a:p>
          <a:p>
            <a:pPr lvl="0"/>
            <a:r>
              <a:rPr lang="ru-RU" b="1" dirty="0"/>
              <a:t>развитие  пространственной  координации;</a:t>
            </a:r>
          </a:p>
          <a:p>
            <a:pPr lvl="0"/>
            <a:r>
              <a:rPr lang="ru-RU" b="1" dirty="0"/>
              <a:t>развитие  позы  кисти  руки;</a:t>
            </a:r>
          </a:p>
          <a:p>
            <a:pPr lvl="0"/>
            <a:r>
              <a:rPr lang="ru-RU" b="1" dirty="0"/>
              <a:t>развитие  произвольной  моторики  пальцев  рук;</a:t>
            </a:r>
          </a:p>
          <a:p>
            <a:pPr lvl="0"/>
            <a:r>
              <a:rPr lang="ru-RU" b="1" dirty="0"/>
              <a:t>развитие  тонко координированных  движений  пальцев  рук; развитие  динамического  и  конструктивного  </a:t>
            </a:r>
            <a:r>
              <a:rPr lang="ru-RU" b="1" dirty="0" err="1"/>
              <a:t>праксиса</a:t>
            </a:r>
            <a:r>
              <a:rPr lang="ru-RU" b="1" dirty="0"/>
              <a:t>;</a:t>
            </a:r>
          </a:p>
          <a:p>
            <a:pPr lvl="0"/>
            <a:r>
              <a:rPr lang="ru-RU" b="1" dirty="0"/>
              <a:t>развитие  зрительно -  пространственной  координации  в   пространстве;</a:t>
            </a:r>
          </a:p>
          <a:p>
            <a:r>
              <a:rPr lang="ru-RU" b="1" dirty="0" smtClean="0"/>
              <a:t>развитие  </a:t>
            </a:r>
            <a:r>
              <a:rPr lang="ru-RU" b="1" dirty="0"/>
              <a:t>сенсомоторики (согласованности  движений  руки  и  глаза).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2887</Words>
  <Application>Microsoft Office PowerPoint</Application>
  <PresentationFormat>Экран (4:3)</PresentationFormat>
  <Paragraphs>304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Тема: «Коррекция общей и мелкой моторики у старших дошкольников с общим недоразвитием речи в процессе непосредственной образовательной деятельности» </vt:lpstr>
      <vt:lpstr>Содержание. </vt:lpstr>
      <vt:lpstr>Введение. </vt:lpstr>
      <vt:lpstr>Объект исследования.</vt:lpstr>
      <vt:lpstr>Гипотеза  исследования.</vt:lpstr>
      <vt:lpstr>Слайд 6</vt:lpstr>
      <vt:lpstr>Основные цели данной работы: </vt:lpstr>
      <vt:lpstr>Общие недостатки в развитии общей и  мелкой  моторики  пальцев  рук  у детей с ОНР </vt:lpstr>
      <vt:lpstr>Основными  задачами  по  развитию  пальчиковой  моторики  является:</vt:lpstr>
      <vt:lpstr>Вывод: </vt:lpstr>
      <vt:lpstr>Диагностика общей и мелкой моторики старших дошкольников с общим недоразвитием речи. </vt:lpstr>
      <vt:lpstr>Сравнительный анализ состояния моторики детей с общим недоразвитием речи и нормальным речевым развитием.    Таблица № 1 </vt:lpstr>
      <vt:lpstr> Вывод: </vt:lpstr>
      <vt:lpstr>Таблица № 2</vt:lpstr>
      <vt:lpstr>Система коррекционной работы по формированию общей и мелкой моторики старших дошкольников с общим  недоразвитием речи. (В процессе образовательной деятельности). </vt:lpstr>
      <vt:lpstr>Игры и упражнения по развитию общей моторики. </vt:lpstr>
      <vt:lpstr>Слайд 17</vt:lpstr>
      <vt:lpstr>Направления коррекционной работы по развитию общей моторики. </vt:lpstr>
      <vt:lpstr>Система игр и упражнений по развитию мелкой моторики. </vt:lpstr>
      <vt:lpstr>Слайд 20</vt:lpstr>
      <vt:lpstr>Пальчиковые упражнения для развития кинестетических ощущений. </vt:lpstr>
      <vt:lpstr>Использование видов самомассажа по развитию мелкой моторики. </vt:lpstr>
      <vt:lpstr>Приведем примеры упражнений каждого из трех комплексов: </vt:lpstr>
      <vt:lpstr>Заключение. </vt:lpstr>
      <vt:lpstr>Вывод: </vt:lpstr>
      <vt:lpstr>Список литературы.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«Коррекция общей и мелкой моторики у младших школьников с системным недоразвитием речи в процессе учебной деятельности»</dc:title>
  <dc:creator>1</dc:creator>
  <cp:lastModifiedBy>Loner-XP</cp:lastModifiedBy>
  <cp:revision>25</cp:revision>
  <dcterms:created xsi:type="dcterms:W3CDTF">2013-05-14T13:06:07Z</dcterms:created>
  <dcterms:modified xsi:type="dcterms:W3CDTF">2014-01-10T16:06:30Z</dcterms:modified>
</cp:coreProperties>
</file>