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76" r:id="rId2"/>
    <p:sldId id="256" r:id="rId3"/>
    <p:sldId id="265" r:id="rId4"/>
    <p:sldId id="266" r:id="rId5"/>
    <p:sldId id="267" r:id="rId6"/>
    <p:sldId id="263" r:id="rId7"/>
    <p:sldId id="268" r:id="rId8"/>
    <p:sldId id="264" r:id="rId9"/>
    <p:sldId id="269" r:id="rId10"/>
    <p:sldId id="262" r:id="rId11"/>
    <p:sldId id="277" r:id="rId12"/>
    <p:sldId id="260" r:id="rId13"/>
    <p:sldId id="278" r:id="rId14"/>
    <p:sldId id="261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80" autoAdjust="0"/>
  </p:normalViewPr>
  <p:slideViewPr>
    <p:cSldViewPr>
      <p:cViewPr varScale="1">
        <p:scale>
          <a:sx n="68" d="100"/>
          <a:sy n="68" d="100"/>
        </p:scale>
        <p:origin x="-9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2010год</c:v>
                </c:pt>
                <c:pt idx="1">
                  <c:v>2011год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74</c:v>
                </c:pt>
                <c:pt idx="1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2010год</c:v>
                </c:pt>
                <c:pt idx="1">
                  <c:v>2011год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2010год</c:v>
                </c:pt>
                <c:pt idx="1">
                  <c:v>2011год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55</c:v>
                </c:pt>
                <c:pt idx="1">
                  <c:v>33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2010год</c:v>
                </c:pt>
                <c:pt idx="1">
                  <c:v>2011год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ряд5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2010год</c:v>
                </c:pt>
                <c:pt idx="1">
                  <c:v>2011год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ряд6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2010год</c:v>
                </c:pt>
                <c:pt idx="1">
                  <c:v>2011год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10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20608"/>
        <c:axId val="21622144"/>
      </c:barChart>
      <c:catAx>
        <c:axId val="21620608"/>
        <c:scaling>
          <c:orientation val="minMax"/>
        </c:scaling>
        <c:delete val="0"/>
        <c:axPos val="b"/>
        <c:majorTickMark val="out"/>
        <c:minorTickMark val="none"/>
        <c:tickLblPos val="nextTo"/>
        <c:crossAx val="21622144"/>
        <c:crosses val="autoZero"/>
        <c:auto val="1"/>
        <c:lblAlgn val="ctr"/>
        <c:lblOffset val="100"/>
        <c:noMultiLvlLbl val="0"/>
      </c:catAx>
      <c:valAx>
        <c:axId val="21622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6206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2010год</c:v>
                </c:pt>
                <c:pt idx="1">
                  <c:v>2011год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2010год</c:v>
                </c:pt>
                <c:pt idx="1">
                  <c:v>2011год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2010год</c:v>
                </c:pt>
                <c:pt idx="1">
                  <c:v>2011год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25</c:v>
                </c:pt>
                <c:pt idx="1">
                  <c:v>23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2010год</c:v>
                </c:pt>
                <c:pt idx="1">
                  <c:v>2011год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ряд5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2010год</c:v>
                </c:pt>
                <c:pt idx="1">
                  <c:v>2011год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42</c:v>
                </c:pt>
                <c:pt idx="1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05760"/>
        <c:axId val="24807296"/>
      </c:barChart>
      <c:catAx>
        <c:axId val="24805760"/>
        <c:scaling>
          <c:orientation val="minMax"/>
        </c:scaling>
        <c:delete val="0"/>
        <c:axPos val="b"/>
        <c:majorTickMark val="out"/>
        <c:minorTickMark val="none"/>
        <c:tickLblPos val="nextTo"/>
        <c:crossAx val="24807296"/>
        <c:crosses val="autoZero"/>
        <c:auto val="1"/>
        <c:lblAlgn val="ctr"/>
        <c:lblOffset val="100"/>
        <c:noMultiLvlLbl val="0"/>
      </c:catAx>
      <c:valAx>
        <c:axId val="24807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8057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2010год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2группа</c:v>
                </c:pt>
                <c:pt idx="1">
                  <c:v>3группа</c:v>
                </c:pt>
                <c:pt idx="2">
                  <c:v>4группа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81.5</c:v>
                </c:pt>
                <c:pt idx="1">
                  <c:v>8.3000000000000007</c:v>
                </c:pt>
                <c:pt idx="2">
                  <c:v>10.200000000000001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2011год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2группа</c:v>
                </c:pt>
                <c:pt idx="1">
                  <c:v>3группа</c:v>
                </c:pt>
                <c:pt idx="2">
                  <c:v>4группа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80.2</c:v>
                </c:pt>
                <c:pt idx="1">
                  <c:v>8.9</c:v>
                </c:pt>
                <c:pt idx="2">
                  <c:v>10.9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11C79-2E1B-48F0-9E5E-0B9DC7347D7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EC204-7065-4A47-B69C-00CD27B9B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273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EC204-7065-4A47-B69C-00CD27B9BE3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3AF554-9B6F-41BD-A31F-319107C30925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0E9339-8BC4-495F-ADC5-26A5A4A59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AF554-9B6F-41BD-A31F-319107C30925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E9339-8BC4-495F-ADC5-26A5A4A59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B3AF554-9B6F-41BD-A31F-319107C30925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0E9339-8BC4-495F-ADC5-26A5A4A59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AF554-9B6F-41BD-A31F-319107C30925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E9339-8BC4-495F-ADC5-26A5A4A59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3AF554-9B6F-41BD-A31F-319107C30925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00E9339-8BC4-495F-ADC5-26A5A4A59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AF554-9B6F-41BD-A31F-319107C30925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E9339-8BC4-495F-ADC5-26A5A4A59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AF554-9B6F-41BD-A31F-319107C30925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E9339-8BC4-495F-ADC5-26A5A4A59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AF554-9B6F-41BD-A31F-319107C30925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E9339-8BC4-495F-ADC5-26A5A4A59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3AF554-9B6F-41BD-A31F-319107C30925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E9339-8BC4-495F-ADC5-26A5A4A59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AF554-9B6F-41BD-A31F-319107C30925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E9339-8BC4-495F-ADC5-26A5A4A59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AF554-9B6F-41BD-A31F-319107C30925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E9339-8BC4-495F-ADC5-26A5A4A59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B3AF554-9B6F-41BD-A31F-319107C30925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0E9339-8BC4-495F-ADC5-26A5A4A59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6786610" cy="1857364"/>
          </a:xfrm>
        </p:spPr>
        <p:txBody>
          <a:bodyPr>
            <a:normAutofit/>
          </a:bodyPr>
          <a:lstStyle/>
          <a:p>
            <a:pPr algn="ctr"/>
            <a:r>
              <a:rPr lang="ru-RU" sz="1600" b="0" dirty="0" smtClean="0"/>
              <a:t>КГБ СКОУ СКШИ 8 вида 11</a:t>
            </a:r>
            <a:br>
              <a:rPr lang="ru-RU" sz="1600" b="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Формирование здорового образа жизни</a:t>
            </a:r>
            <a:endParaRPr lang="ru-RU" sz="3200" dirty="0"/>
          </a:p>
        </p:txBody>
      </p:sp>
      <p:pic>
        <p:nvPicPr>
          <p:cNvPr id="4" name="Содержимое 3" descr="эмблем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4225"/>
          <a:stretch>
            <a:fillRect/>
          </a:stretch>
        </p:blipFill>
        <p:spPr>
          <a:xfrm>
            <a:off x="2357423" y="2214555"/>
            <a:ext cx="2857520" cy="3084307"/>
          </a:xfrm>
        </p:spPr>
      </p:pic>
      <p:sp>
        <p:nvSpPr>
          <p:cNvPr id="5" name="TextBox 4"/>
          <p:cNvSpPr txBox="1"/>
          <p:nvPr/>
        </p:nvSpPr>
        <p:spPr>
          <a:xfrm>
            <a:off x="428596" y="5715016"/>
            <a:ext cx="6550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rgbClr val="002060"/>
                </a:solidFill>
              </a:rPr>
              <a:t>Метелина</a:t>
            </a:r>
            <a:r>
              <a:rPr lang="ru-RU" sz="2000" b="1" dirty="0" smtClean="0">
                <a:solidFill>
                  <a:srgbClr val="002060"/>
                </a:solidFill>
              </a:rPr>
              <a:t> Татьяна Николаевна</a:t>
            </a:r>
          </a:p>
          <a:p>
            <a:r>
              <a:rPr lang="ru-RU" sz="2000" b="1" smtClean="0">
                <a:solidFill>
                  <a:srgbClr val="002060"/>
                </a:solidFill>
              </a:rPr>
              <a:t>                                      </a:t>
            </a:r>
            <a:r>
              <a:rPr lang="ru-RU" sz="2000" b="1" smtClean="0">
                <a:solidFill>
                  <a:srgbClr val="002060"/>
                </a:solidFill>
              </a:rPr>
              <a:t>2013 </a:t>
            </a:r>
            <a:r>
              <a:rPr lang="ru-RU" sz="2000" b="1" dirty="0" smtClean="0">
                <a:solidFill>
                  <a:srgbClr val="002060"/>
                </a:solidFill>
              </a:rPr>
              <a:t>г.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7239000" cy="484632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Среди </a:t>
            </a:r>
            <a:r>
              <a:rPr lang="ru-RU" sz="3200" dirty="0" err="1" smtClean="0"/>
              <a:t>здоровьесберегающих</a:t>
            </a:r>
            <a:r>
              <a:rPr lang="ru-RU" sz="3200" dirty="0" smtClean="0"/>
              <a:t> технологий выделяют группы:</a:t>
            </a:r>
          </a:p>
          <a:p>
            <a:pPr algn="ctr"/>
            <a:r>
              <a:rPr lang="ru-RU" sz="3200" dirty="0" smtClean="0"/>
              <a:t>1.Медико-гигиенические технологии;</a:t>
            </a:r>
          </a:p>
          <a:p>
            <a:pPr algn="ctr"/>
            <a:r>
              <a:rPr lang="ru-RU" sz="3200" dirty="0" smtClean="0"/>
              <a:t>2.Физкультурно-оздоровительные технологии;</a:t>
            </a:r>
          </a:p>
          <a:p>
            <a:pPr algn="ctr"/>
            <a:r>
              <a:rPr lang="ru-RU" sz="3200" dirty="0" smtClean="0"/>
              <a:t>3.Экологически </a:t>
            </a:r>
            <a:r>
              <a:rPr lang="ru-RU" sz="3200" dirty="0" err="1" smtClean="0"/>
              <a:t>здоровьесберегающие</a:t>
            </a:r>
            <a:r>
              <a:rPr lang="ru-RU" sz="3200" dirty="0" smtClean="0"/>
              <a:t>;</a:t>
            </a:r>
          </a:p>
          <a:p>
            <a:pPr algn="ctr"/>
            <a:r>
              <a:rPr lang="ru-RU" sz="3200" dirty="0" smtClean="0"/>
              <a:t>4.Технологии ОБЖ;</a:t>
            </a:r>
          </a:p>
          <a:p>
            <a:pPr algn="ctr"/>
            <a:r>
              <a:rPr lang="ru-RU" sz="3200" dirty="0" smtClean="0"/>
              <a:t>5.Образовательные технологии.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74321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счастливое детств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571480"/>
            <a:ext cx="7429552" cy="55721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Анализ заболеваемости</a:t>
            </a:r>
          </a:p>
          <a:p>
            <a:endParaRPr lang="ru-RU" sz="3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группа дете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357166"/>
            <a:ext cx="6572296" cy="60722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Анализ результатов медосмотра</a:t>
            </a:r>
          </a:p>
          <a:p>
            <a:endParaRPr lang="ru-RU" sz="3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0"/>
            <a:ext cx="7239000" cy="484632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Распределение по группам здоровья</a:t>
            </a:r>
          </a:p>
          <a:p>
            <a:endParaRPr lang="ru-RU" sz="3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214313"/>
          <a:ext cx="7239000" cy="4846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7239000" cy="484632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Внедрение </a:t>
            </a:r>
            <a:r>
              <a:rPr lang="ru-RU" sz="3200" dirty="0" err="1" smtClean="0"/>
              <a:t>здоровьесберегающих</a:t>
            </a:r>
            <a:r>
              <a:rPr lang="ru-RU" sz="3200" dirty="0" smtClean="0"/>
              <a:t> технологий в учебно-воспитательный процесс способствует становлению и развитию психически, соматически, физически нравственно здоровой личности, с учетом особенности наших учащихся, а также специфики нашего учебного заведения.</a:t>
            </a:r>
          </a:p>
          <a:p>
            <a:pPr algn="ctr"/>
            <a:endParaRPr lang="ru-RU" sz="3200" dirty="0"/>
          </a:p>
        </p:txBody>
      </p:sp>
      <p:pic>
        <p:nvPicPr>
          <p:cNvPr id="4" name="Рисунок 3" descr="ломаем сигарет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5671374"/>
            <a:ext cx="2571768" cy="1186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Дружно, смело, с оптимизмом за здоровый </a:t>
            </a:r>
            <a:r>
              <a:rPr lang="ru-RU" smtClean="0"/>
              <a:t>образ жизни !!!</a:t>
            </a:r>
            <a:endParaRPr lang="ru-RU"/>
          </a:p>
        </p:txBody>
      </p:sp>
      <p:pic>
        <p:nvPicPr>
          <p:cNvPr id="4" name="Содержимое 3" descr="мир в ладонях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1571612"/>
            <a:ext cx="5143536" cy="52863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Формирование ЗОЖ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500150"/>
            <a:ext cx="8229600" cy="5357850"/>
          </a:xfrm>
        </p:spPr>
        <p:txBody>
          <a:bodyPr>
            <a:normAutofit fontScale="92500"/>
          </a:bodyPr>
          <a:lstStyle/>
          <a:p>
            <a:r>
              <a:rPr lang="ru-RU" sz="3500" dirty="0" smtClean="0"/>
              <a:t>«Забота о человеческом здоровье, тем более о здоровье ребенка-это не просто комплекс санитарно-гигиенических норм и правил, не свод требований к режиму, питанию, труду и отдыху. Это, прежде всего, забота о гармонической полноте всех физических и духовных сил, и венцом этой гармонии является радость творчества.»В.Л.Сухомлинский.</a:t>
            </a:r>
            <a:endParaRPr lang="ru-RU" sz="3500" dirty="0"/>
          </a:p>
          <a:p>
            <a:endParaRPr lang="ru-RU" sz="35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7239000" cy="624144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Ребенок-барометр, реагирующий на любые изменения, происходящие во взрослой жизни, и, конечно же, ему приходиться сталкиваться с проблемами, решение которых не всегда по силам даже взрослым.</a:t>
            </a:r>
          </a:p>
          <a:p>
            <a:pPr algn="ctr"/>
            <a:endParaRPr lang="ru-RU" sz="3200" dirty="0"/>
          </a:p>
        </p:txBody>
      </p:sp>
      <p:pic>
        <p:nvPicPr>
          <p:cNvPr id="4" name="Рисунок 3" descr="сердце в ладоня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3786190"/>
            <a:ext cx="3714776" cy="2548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Вопрос о создании щадящих здоровье технологий обучения встал в связи с тем, что в последние годы на фоне интенсификации школьного образования, повышения требований к детям отмечается нарастающее ухудшение их здоровья.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7239000" cy="624144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Условия питания населения, </a:t>
            </a:r>
            <a:r>
              <a:rPr lang="ru-RU" sz="3600" dirty="0" err="1" smtClean="0"/>
              <a:t>иодная</a:t>
            </a:r>
            <a:r>
              <a:rPr lang="ru-RU" sz="3600" dirty="0" smtClean="0"/>
              <a:t> и фтористая недостаточность, </a:t>
            </a:r>
            <a:r>
              <a:rPr lang="ru-RU" sz="3600" dirty="0" err="1" smtClean="0"/>
              <a:t>климактографические</a:t>
            </a:r>
            <a:r>
              <a:rPr lang="ru-RU" sz="3600" dirty="0" smtClean="0"/>
              <a:t> факторы(перемены температуры, влажности, атмосферного давления, процент неблагоприятных зимних и летних погод) воздействуют на уровень здоровья детей.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Фундамент здоровья закладывается в детстве, и это зависит не только от медиков.</a:t>
            </a:r>
          </a:p>
          <a:p>
            <a:pPr algn="ctr"/>
            <a:r>
              <a:rPr lang="ru-RU" sz="3200" dirty="0" smtClean="0"/>
              <a:t>Здоровье человека зависит:</a:t>
            </a:r>
          </a:p>
          <a:p>
            <a:pPr algn="ctr"/>
            <a:r>
              <a:rPr lang="ru-RU" sz="3200" dirty="0" smtClean="0"/>
              <a:t>-на 50% от образа жизни;</a:t>
            </a:r>
          </a:p>
          <a:p>
            <a:pPr algn="ctr"/>
            <a:r>
              <a:rPr lang="ru-RU" sz="3200" dirty="0" smtClean="0"/>
              <a:t>-на 25% от окружающей среды;</a:t>
            </a:r>
          </a:p>
          <a:p>
            <a:pPr algn="ctr"/>
            <a:r>
              <a:rPr lang="ru-RU" sz="3200" dirty="0" smtClean="0"/>
              <a:t>-на 15% от наследственной программы;</a:t>
            </a:r>
          </a:p>
          <a:p>
            <a:pPr algn="ctr"/>
            <a:r>
              <a:rPr lang="ru-RU" sz="3200" dirty="0" smtClean="0"/>
              <a:t>-на 10% от возможностей медицины.</a:t>
            </a:r>
          </a:p>
          <a:p>
            <a:pPr algn="ctr"/>
            <a:r>
              <a:rPr lang="ru-RU" sz="3200" dirty="0" smtClean="0"/>
              <a:t>(данные исследований ВОЗ)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Стержневым понятием концепции формирования здорового образа жизни является понятие «единого целого», т.е. здоровье следует понимать как нечто целое, состоящее из взаимосвязанных частей.</a:t>
            </a:r>
          </a:p>
          <a:p>
            <a:pPr algn="ctr"/>
            <a:endParaRPr lang="ru-RU" sz="3200" dirty="0"/>
          </a:p>
        </p:txBody>
      </p:sp>
      <p:pic>
        <p:nvPicPr>
          <p:cNvPr id="4" name="Рисунок 3" descr="люди на ладониain-family-with-the-protection-of-cupped-hands-concept-for-security-and-care-578419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4214818"/>
            <a:ext cx="2928958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7239000" cy="624144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Основные аспекты здоровья:</a:t>
            </a:r>
          </a:p>
          <a:p>
            <a:pPr algn="ctr"/>
            <a:r>
              <a:rPr lang="ru-RU" sz="3200" dirty="0" smtClean="0"/>
              <a:t>-физиологический,</a:t>
            </a:r>
          </a:p>
          <a:p>
            <a:pPr algn="ctr"/>
            <a:r>
              <a:rPr lang="ru-RU" sz="3200" dirty="0" smtClean="0"/>
              <a:t>-эмоциональный,</a:t>
            </a:r>
          </a:p>
          <a:p>
            <a:pPr algn="ctr"/>
            <a:r>
              <a:rPr lang="ru-RU" sz="3200" dirty="0" smtClean="0"/>
              <a:t>-интеллектуальный,</a:t>
            </a:r>
          </a:p>
          <a:p>
            <a:pPr algn="ctr"/>
            <a:r>
              <a:rPr lang="ru-RU" sz="3200" dirty="0" smtClean="0"/>
              <a:t>-социальный,</a:t>
            </a:r>
          </a:p>
          <a:p>
            <a:pPr algn="ctr"/>
            <a:r>
              <a:rPr lang="ru-RU" sz="3200" dirty="0" smtClean="0"/>
              <a:t>-личностный,</a:t>
            </a:r>
          </a:p>
          <a:p>
            <a:pPr algn="ctr"/>
            <a:r>
              <a:rPr lang="ru-RU" sz="3200" dirty="0" smtClean="0"/>
              <a:t>-духовный аспект объединяет их в единое целое-здоровье.</a:t>
            </a:r>
          </a:p>
          <a:p>
            <a:pPr algn="ctr"/>
            <a:endParaRPr lang="ru-RU" sz="3200" dirty="0"/>
          </a:p>
        </p:txBody>
      </p:sp>
      <p:pic>
        <p:nvPicPr>
          <p:cNvPr id="4" name="Рисунок 3" descr="гимнасти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4572008"/>
            <a:ext cx="2786082" cy="2285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8571"/>
            <a:ext cx="7239000" cy="4571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7239000" cy="624144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/>
              <a:t>Одной из главных целей педагогического коллектива нашей школы является формирование и развитие </a:t>
            </a:r>
            <a:r>
              <a:rPr lang="ru-RU" sz="3200" dirty="0" err="1" smtClean="0"/>
              <a:t>здоровьесберегающей</a:t>
            </a:r>
            <a:r>
              <a:rPr lang="ru-RU" sz="3200" dirty="0" smtClean="0"/>
              <a:t> образовательной среды, в которой школьник ведет здоровый образ жизни. </a:t>
            </a:r>
            <a:r>
              <a:rPr lang="ru-RU" sz="3200" dirty="0" err="1" smtClean="0"/>
              <a:t>Здоровьесберегающая</a:t>
            </a:r>
            <a:r>
              <a:rPr lang="ru-RU" sz="3200" dirty="0" smtClean="0"/>
              <a:t> среда предполагает реальную возможность каждому ученику получить образование, адекватное его способностям, склонностям, возможностям, потребностям и интересам.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217</TotalTime>
  <Words>401</Words>
  <Application>Microsoft Office PowerPoint</Application>
  <PresentationFormat>Экран (4:3)</PresentationFormat>
  <Paragraphs>42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КГБ СКОУ СКШИ 8 вида 11  Формирование здорового образа жизни</vt:lpstr>
      <vt:lpstr>Формирование ЗОЖ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Дружно, смело, с оптимизмом за здоровый образ жизни 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ЗОЖ</dc:title>
  <dc:creator>Татьяна</dc:creator>
  <cp:lastModifiedBy>SAINT</cp:lastModifiedBy>
  <cp:revision>29</cp:revision>
  <dcterms:created xsi:type="dcterms:W3CDTF">2012-04-04T09:20:17Z</dcterms:created>
  <dcterms:modified xsi:type="dcterms:W3CDTF">2013-01-31T07:33:30Z</dcterms:modified>
</cp:coreProperties>
</file>