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66" r:id="rId4"/>
    <p:sldId id="270" r:id="rId5"/>
    <p:sldId id="260" r:id="rId6"/>
    <p:sldId id="264" r:id="rId7"/>
    <p:sldId id="277" r:id="rId8"/>
    <p:sldId id="295" r:id="rId9"/>
    <p:sldId id="278" r:id="rId10"/>
    <p:sldId id="279" r:id="rId11"/>
    <p:sldId id="294" r:id="rId12"/>
    <p:sldId id="280" r:id="rId13"/>
    <p:sldId id="288" r:id="rId14"/>
    <p:sldId id="293" r:id="rId15"/>
    <p:sldId id="292" r:id="rId16"/>
    <p:sldId id="297" r:id="rId17"/>
    <p:sldId id="281" r:id="rId18"/>
    <p:sldId id="29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CC"/>
    <a:srgbClr val="008000"/>
    <a:srgbClr val="660033"/>
    <a:srgbClr val="FF0000"/>
    <a:srgbClr val="00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6" autoAdjust="0"/>
    <p:restoredTop sz="94660"/>
  </p:normalViewPr>
  <p:slideViewPr>
    <p:cSldViewPr>
      <p:cViewPr varScale="1">
        <p:scale>
          <a:sx n="42" d="100"/>
          <a:sy n="42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7849-A559-470D-BAE1-2681F0BBC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42E05-A128-43CE-ABD3-6C40C38A3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42745-1FFA-46AD-A293-CD86318AA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7BFEE-197D-43EF-9D0A-82625D83C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F2033-FE48-44C4-9BFD-F4DEFE6BC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760E-777A-4922-99A5-98F5F33E5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3B4C1-C492-48FA-BF30-805997C74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85F3-0D82-4ACF-8D6B-19BD378CB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F4B5F-A384-4982-BBF4-138480FAB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05346-2D96-409B-839B-2CA1B78A1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5587-A19D-4E83-9115-473BA92B0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9F77E3-1C3A-488C-84C2-29766E4EA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позитиф\Олеся Емельянов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2882900" cy="28321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86050" y="571480"/>
            <a:ext cx="5857875" cy="2786062"/>
          </a:xfrm>
        </p:spPr>
        <p:txBody>
          <a:bodyPr rtlCol="0">
            <a:prstTxWarp prst="textFadeLeft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На здоровье : </a:t>
            </a:r>
            <a:b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интересные </a:t>
            </a:r>
            <a:r>
              <a:rPr lang="ru-RU" kern="12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факты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14414" y="4071942"/>
            <a:ext cx="6929437" cy="1114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2800" b="1" dirty="0" smtClean="0">
                <a:solidFill>
                  <a:srgbClr val="632523"/>
                </a:solidFill>
                <a:latin typeface="Times New Roman" pitchFamily="18" charset="0"/>
                <a:cs typeface="Times New Roman" pitchFamily="18" charset="0"/>
              </a:rPr>
              <a:t>Интеллектуальная игра для любознательных мальчишек и девчонок.</a:t>
            </a:r>
          </a:p>
        </p:txBody>
      </p:sp>
      <p:sp>
        <p:nvSpPr>
          <p:cNvPr id="7" name="7-конечная звезда 6"/>
          <p:cNvSpPr/>
          <p:nvPr/>
        </p:nvSpPr>
        <p:spPr>
          <a:xfrm>
            <a:off x="3143250" y="3071813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16000">
                <a:srgbClr val="FF33CC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571500" y="4214813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2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1285852" y="3286124"/>
            <a:ext cx="785812" cy="785813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4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357422" y="5357826"/>
            <a:ext cx="6215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Century Schoolbook" pitchFamily="18" charset="0"/>
              </a:rPr>
              <a:t>Автор</a:t>
            </a:r>
            <a:r>
              <a:rPr lang="ru-RU" sz="2000" dirty="0" smtClean="0">
                <a:latin typeface="Century Schoolbook" pitchFamily="18" charset="0"/>
              </a:rPr>
              <a:t>: Бережнова Елена Алексеевна,</a:t>
            </a:r>
          </a:p>
          <a:p>
            <a:pPr algn="r"/>
            <a:r>
              <a:rPr lang="ru-RU" sz="2000" dirty="0" smtClean="0">
                <a:latin typeface="Century Schoolbook" pitchFamily="18" charset="0"/>
              </a:rPr>
              <a:t>педагог –организатор МБОУ «Гимназия № 13»,</a:t>
            </a:r>
          </a:p>
          <a:p>
            <a:pPr algn="r"/>
            <a:r>
              <a:rPr lang="ru-RU" sz="2000" dirty="0" smtClean="0">
                <a:latin typeface="Century Schoolbook" pitchFamily="18" charset="0"/>
              </a:rPr>
              <a:t>Г. Магадан</a:t>
            </a:r>
            <a:endParaRPr lang="ru-RU" sz="2000" dirty="0">
              <a:latin typeface="Century Schoolbook" pitchFamily="18" charset="0"/>
            </a:endParaRPr>
          </a:p>
        </p:txBody>
      </p:sp>
    </p:spTree>
  </p:cSld>
  <p:clrMapOvr>
    <a:masterClrMapping/>
  </p:clrMapOvr>
  <p:transition>
    <p:blinds dir="vert"/>
    <p:sndAc>
      <p:stSnd>
        <p:snd r:embed="rId2" name="5 положительный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569325" cy="1296988"/>
          </a:xfrm>
        </p:spPr>
        <p:txBody>
          <a:bodyPr/>
          <a:lstStyle/>
          <a:p>
            <a:pPr eaLnBrk="1" hangingPunct="1"/>
            <a:r>
              <a:rPr lang="ru-RU" sz="3200" b="1" i="1" dirty="0" smtClean="0"/>
              <a:t> </a:t>
            </a:r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Сколько генов содержит человеческая ДНК?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05263"/>
            <a:ext cx="8713788" cy="2436812"/>
          </a:xfrm>
        </p:spPr>
        <p:txBody>
          <a:bodyPr/>
          <a:lstStyle/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39750" y="43656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50000</a:t>
            </a:r>
            <a:endParaRPr lang="ru-RU" sz="2400" b="1" dirty="0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39750" y="54451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100000</a:t>
            </a:r>
            <a:endParaRPr lang="ru-RU" sz="2400" b="1" dirty="0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4787900" y="54451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15000</a:t>
            </a:r>
            <a:endParaRPr lang="ru-RU" sz="2400" b="1" dirty="0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716463" y="43656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80000 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549275"/>
            <a:ext cx="2376488" cy="1295400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0249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692150"/>
            <a:ext cx="122555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7-конечная звезда 49">
            <a:hlinkClick r:id="" action="ppaction://hlinkshowjump?jump=nextslide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333375"/>
            <a:ext cx="18716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526338" y="893763"/>
            <a:ext cx="71596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Следующий вопрос</a:t>
            </a:r>
            <a:endParaRPr lang="ru-RU" sz="1200">
              <a:solidFill>
                <a:srgbClr val="632523"/>
              </a:solidFill>
              <a:latin typeface="Calibri" pitchFamily="34" charset="0"/>
            </a:endParaRPr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3132138" y="476250"/>
            <a:ext cx="3816350" cy="1368425"/>
          </a:xfrm>
          <a:prstGeom prst="wedgeRoundRectCallout">
            <a:avLst>
              <a:gd name="adj1" fmla="val -63227"/>
              <a:gd name="adj2" fmla="val -116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/>
              <a:t>Уверена </a:t>
            </a:r>
            <a:r>
              <a:rPr lang="ru-RU" sz="2800" b="1" i="1" dirty="0"/>
              <a:t>, что больше </a:t>
            </a:r>
            <a:r>
              <a:rPr lang="ru-RU" sz="2800" b="1" i="1" dirty="0" smtClean="0"/>
              <a:t>20000  генов</a:t>
            </a:r>
            <a:endParaRPr lang="ru-RU" sz="2800" b="1" i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34" grpId="0" animBg="1"/>
      <p:bldP spid="3073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569325" cy="1296988"/>
          </a:xfrm>
        </p:spPr>
        <p:txBody>
          <a:bodyPr/>
          <a:lstStyle/>
          <a:p>
            <a:pPr eaLnBrk="1" hangingPunct="1"/>
            <a:r>
              <a:rPr lang="ru-RU" sz="3200" b="1" i="1" dirty="0" smtClean="0"/>
              <a:t> </a:t>
            </a:r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Самая сильная мышца человеческого тела?</a:t>
            </a:r>
            <a:endParaRPr lang="ru-RU" sz="32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05263"/>
            <a:ext cx="8713788" cy="2436812"/>
          </a:xfrm>
        </p:spPr>
        <p:txBody>
          <a:bodyPr/>
          <a:lstStyle/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39750" y="43656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бицепс</a:t>
            </a:r>
            <a:endParaRPr lang="ru-RU" sz="2400" b="1" dirty="0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39750" y="54451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Миокард </a:t>
            </a:r>
          </a:p>
          <a:p>
            <a:pPr algn="ctr"/>
            <a:r>
              <a:rPr lang="ru-RU" sz="2400" b="1" dirty="0" smtClean="0"/>
              <a:t>(сердечная мышца)</a:t>
            </a:r>
            <a:endParaRPr lang="ru-RU" sz="2400" b="1" dirty="0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4787900" y="54451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Икроножные мышцы</a:t>
            </a:r>
            <a:endParaRPr lang="ru-RU" sz="2400" b="1" dirty="0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716463" y="43656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язык 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549275"/>
            <a:ext cx="2376488" cy="1295400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0249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692150"/>
            <a:ext cx="122555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3132138" y="476250"/>
            <a:ext cx="3816350" cy="1368425"/>
          </a:xfrm>
          <a:prstGeom prst="wedgeRoundRectCallout">
            <a:avLst>
              <a:gd name="adj1" fmla="val -63227"/>
              <a:gd name="adj2" fmla="val -116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/>
              <a:t>Хм, не уверена, но мне кажется это точно не бицепс</a:t>
            </a:r>
            <a:endParaRPr lang="ru-RU" sz="2800" b="1" i="1" dirty="0"/>
          </a:p>
        </p:txBody>
      </p:sp>
      <p:grpSp>
        <p:nvGrpSpPr>
          <p:cNvPr id="2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19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34" grpId="0" animBg="1"/>
      <p:bldP spid="3073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852738"/>
            <a:ext cx="8496300" cy="1223962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  <a:t>Что растет в организме человека при регулярных занятиях бегом.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89363"/>
            <a:ext cx="8713788" cy="2652712"/>
          </a:xfrm>
        </p:spPr>
        <p:txBody>
          <a:bodyPr/>
          <a:lstStyle/>
          <a:p>
            <a:pPr eaLnBrk="1" hangingPunct="1"/>
            <a:endParaRPr lang="ru-RU" sz="2400" b="1" smtClean="0"/>
          </a:p>
          <a:p>
            <a:pPr eaLnBrk="1" hangingPunct="1"/>
            <a:endParaRPr lang="ru-RU" sz="2400" b="1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9750" y="4437063"/>
            <a:ext cx="3887788" cy="9366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/>
              <a:t>Количество  </a:t>
            </a:r>
          </a:p>
          <a:p>
            <a:pPr algn="ctr"/>
            <a:r>
              <a:rPr lang="ru-RU" sz="2000" b="1" dirty="0" smtClean="0"/>
              <a:t>эритроцитов в крови</a:t>
            </a:r>
            <a:endParaRPr lang="ru-RU" sz="2400" b="1" dirty="0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11188" y="5661025"/>
            <a:ext cx="3887787" cy="86518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/>
              <a:t>Температура</a:t>
            </a:r>
            <a:endParaRPr lang="ru-RU" sz="2000" b="1" dirty="0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859338" y="5661025"/>
            <a:ext cx="3887787" cy="86518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/>
              <a:t>Количество кровеносных </a:t>
            </a:r>
          </a:p>
          <a:p>
            <a:pPr algn="ctr"/>
            <a:r>
              <a:rPr lang="ru-RU" sz="2000" b="1" dirty="0" smtClean="0"/>
              <a:t>сосудов  в мышцах</a:t>
            </a:r>
            <a:endParaRPr lang="ru-RU" sz="2000" b="1" dirty="0"/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4786314" y="4429132"/>
            <a:ext cx="3887788" cy="9366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/>
              <a:t>Артериальное давление</a:t>
            </a:r>
            <a:endParaRPr lang="ru-RU" sz="2000" b="1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50825" y="4005263"/>
            <a:ext cx="8713788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b="1" i="1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b="1" i="1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/>
          </a:p>
        </p:txBody>
      </p:sp>
      <p:sp>
        <p:nvSpPr>
          <p:cNvPr id="7" name="Овал 6"/>
          <p:cNvSpPr/>
          <p:nvPr/>
        </p:nvSpPr>
        <p:spPr>
          <a:xfrm>
            <a:off x="3635375" y="476250"/>
            <a:ext cx="2449513" cy="1368425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1274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620713"/>
            <a:ext cx="122555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3132138" y="404813"/>
            <a:ext cx="4321175" cy="2016125"/>
          </a:xfrm>
          <a:prstGeom prst="wedgeRoundRectCallout">
            <a:avLst>
              <a:gd name="adj1" fmla="val -59943"/>
              <a:gd name="adj2" fmla="val 168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i="1" dirty="0" smtClean="0"/>
              <a:t>НЕ могу сказать, так как бегом не занимаюсь…. Кстати надо попробовать…. </a:t>
            </a:r>
            <a:r>
              <a:rPr lang="ru-RU" sz="2400" b="1" dirty="0" smtClean="0">
                <a:sym typeface="Wingdings" pitchFamily="2" charset="2"/>
              </a:rPr>
              <a:t></a:t>
            </a:r>
            <a:endParaRPr lang="ru-RU" sz="2400" b="1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7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Овал 18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7143768" y="428604"/>
            <a:ext cx="1871662" cy="1873250"/>
            <a:chOff x="6948488" y="331788"/>
            <a:chExt cx="1871662" cy="1873250"/>
          </a:xfrm>
        </p:grpSpPr>
        <p:pic>
          <p:nvPicPr>
            <p:cNvPr id="21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9" grpId="0" animBg="1"/>
      <p:bldP spid="3175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569325" cy="1296988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Лучшее средство от насморка, по мнению  «продвинутых» врачей…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89363"/>
            <a:ext cx="8713788" cy="2652712"/>
          </a:xfrm>
        </p:spPr>
        <p:txBody>
          <a:bodyPr/>
          <a:lstStyle/>
          <a:p>
            <a:pPr eaLnBrk="1" hangingPunct="1"/>
            <a:endParaRPr lang="ru-RU" sz="1800" b="1" i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1800" b="1" i="1" dirty="0" smtClean="0">
              <a:solidFill>
                <a:schemeClr val="tx2"/>
              </a:solidFill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9750" y="42211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Сок чеснока или лука </a:t>
            </a:r>
          </a:p>
          <a:p>
            <a:pPr algn="ctr"/>
            <a:r>
              <a:rPr lang="ru-RU" sz="2400" b="1" dirty="0" smtClean="0"/>
              <a:t>с молоком</a:t>
            </a:r>
            <a:endParaRPr lang="ru-RU" sz="2400" b="1" dirty="0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539750" y="53006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Сок Алое</a:t>
            </a:r>
            <a:endParaRPr lang="ru-RU" sz="2400" b="1" dirty="0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4787900" y="52292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Сок свеклы с мёдом</a:t>
            </a:r>
            <a:endParaRPr lang="ru-RU" sz="2400" b="1" dirty="0"/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4787900" y="42211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Носовой платок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708400" y="549275"/>
            <a:ext cx="2376488" cy="1295400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2297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620713"/>
            <a:ext cx="122555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3059113" y="333375"/>
            <a:ext cx="3816350" cy="1512888"/>
          </a:xfrm>
          <a:prstGeom prst="wedgeRoundRectCallout">
            <a:avLst>
              <a:gd name="adj1" fmla="val -64911"/>
              <a:gd name="adj2" fmla="val -368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 i="1" dirty="0" smtClean="0"/>
              <a:t>Насморк лечи не лечи, а все равно пройдет ровно через 7 дней</a:t>
            </a:r>
            <a:endParaRPr lang="ru-RU" sz="2200" b="1" i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0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9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9941" grpId="0" animBg="1"/>
      <p:bldP spid="39942" grpId="0" animBg="1"/>
      <p:bldP spid="39950" grpId="0" animBg="1"/>
      <p:bldP spid="3995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55" y="2214554"/>
            <a:ext cx="8569325" cy="1296988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В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Медицинской школе при Университете Ганы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этот продукт долгое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время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применяли как лекарство</a:t>
            </a:r>
            <a:endParaRPr lang="ru-RU" sz="28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89363"/>
            <a:ext cx="8713788" cy="2652712"/>
          </a:xfrm>
        </p:spPr>
        <p:txBody>
          <a:bodyPr/>
          <a:lstStyle/>
          <a:p>
            <a:pPr eaLnBrk="1" hangingPunct="1"/>
            <a:endParaRPr lang="ru-RU" sz="1800" b="1" i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1800" b="1" i="1" dirty="0" smtClean="0">
              <a:solidFill>
                <a:schemeClr val="tx2"/>
              </a:solidFill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9750" y="42211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Сухой болгарский перец</a:t>
            </a:r>
            <a:endParaRPr lang="ru-RU" sz="2400" b="1" dirty="0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539750" y="53006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Цукаты арбуза</a:t>
            </a:r>
            <a:endParaRPr lang="ru-RU" sz="2400" b="1" dirty="0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4787900" y="5229225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Сушеный укроп</a:t>
            </a:r>
            <a:endParaRPr lang="ru-RU" sz="2400" b="1" dirty="0"/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4787900" y="4221163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Какао-порошок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708400" y="549275"/>
            <a:ext cx="2376488" cy="1295400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2297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620713"/>
            <a:ext cx="122555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3059113" y="333375"/>
            <a:ext cx="3816350" cy="1512888"/>
          </a:xfrm>
          <a:prstGeom prst="wedgeRoundRectCallout">
            <a:avLst>
              <a:gd name="adj1" fmla="val -64911"/>
              <a:gd name="adj2" fmla="val -368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 i="1" dirty="0" smtClean="0"/>
              <a:t>Я бы взяла что-нибудь вкусное…</a:t>
            </a:r>
            <a:endParaRPr lang="ru-RU" sz="2200" b="1" i="1" dirty="0"/>
          </a:p>
        </p:txBody>
      </p:sp>
      <p:grpSp>
        <p:nvGrpSpPr>
          <p:cNvPr id="2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19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9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9941" grpId="0" animBg="1"/>
      <p:bldP spid="39942" grpId="0" animBg="1"/>
      <p:bldP spid="39950" grpId="0" animBg="1"/>
      <p:bldP spid="3995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428868"/>
            <a:ext cx="8496300" cy="1285884"/>
          </a:xfrm>
        </p:spPr>
        <p:txBody>
          <a:bodyPr/>
          <a:lstStyle/>
          <a:p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¨ 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Аристотель  говорил  «ничто так не истощает и не разрушает человека, как...</a:t>
            </a:r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20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14752"/>
            <a:ext cx="8713788" cy="2727323"/>
          </a:xfrm>
        </p:spPr>
        <p:txBody>
          <a:bodyPr/>
          <a:lstStyle/>
          <a:p>
            <a:pPr eaLnBrk="1" hangingPunct="1"/>
            <a:endParaRPr lang="ru-RU" sz="2400" b="1" smtClean="0"/>
          </a:p>
          <a:p>
            <a:pPr eaLnBrk="1" hangingPunct="1"/>
            <a:endParaRPr lang="ru-RU" sz="2400" b="1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9750" y="3933825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Чрезмерное переедание</a:t>
            </a:r>
            <a:endParaRPr lang="ru-RU" sz="2400" b="1" dirty="0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539750" y="4940300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Курение кальяна</a:t>
            </a:r>
            <a:endParaRPr lang="ru-RU" b="1" dirty="0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4787900" y="4941888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/>
              <a:t>Продолжительное </a:t>
            </a:r>
            <a:endParaRPr lang="ru-RU" sz="2000" b="1" dirty="0"/>
          </a:p>
          <a:p>
            <a:pPr algn="ctr"/>
            <a:r>
              <a:rPr lang="ru-RU" sz="2000" b="1" dirty="0"/>
              <a:t>физическое бездействие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4716463" y="3933825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100" b="1" dirty="0"/>
          </a:p>
          <a:p>
            <a:pPr algn="ctr"/>
            <a:r>
              <a:rPr lang="ru-RU" sz="2400" b="1" dirty="0" smtClean="0"/>
              <a:t>Употребление алкоголя</a:t>
            </a:r>
            <a:endParaRPr lang="ru-RU" sz="2400" b="1" dirty="0"/>
          </a:p>
          <a:p>
            <a:pPr algn="ctr"/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4345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6" name="AutoShape 14"/>
          <p:cNvSpPr>
            <a:spLocks noChangeArrowheads="1"/>
          </p:cNvSpPr>
          <p:nvPr/>
        </p:nvSpPr>
        <p:spPr bwMode="auto">
          <a:xfrm>
            <a:off x="3203575" y="549274"/>
            <a:ext cx="3816350" cy="1808155"/>
          </a:xfrm>
          <a:prstGeom prst="wedgeRoundRectCallout">
            <a:avLst>
              <a:gd name="adj1" fmla="val -67014"/>
              <a:gd name="adj2" fmla="val -64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 dirty="0" smtClean="0"/>
              <a:t>Это конечно все вредно… Но мне кажется кальянов  во времена Аристотеля не было</a:t>
            </a:r>
            <a:endParaRPr lang="ru-RU" sz="2200" b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0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4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46" grpId="0" animBg="1"/>
      <p:bldP spid="4404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428868"/>
            <a:ext cx="8496300" cy="1285884"/>
          </a:xfrm>
        </p:spPr>
        <p:txBody>
          <a:bodyPr/>
          <a:lstStyle/>
          <a:p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¨  </a:t>
            </a:r>
            <a:r>
              <a:rPr lang="ru-RU" sz="2800" b="1" i="1" dirty="0" err="1" smtClean="0">
                <a:solidFill>
                  <a:schemeClr val="accent2"/>
                </a:solidFill>
                <a:latin typeface="Century Schoolbook" pitchFamily="18" charset="0"/>
              </a:rPr>
              <a:t>Литотерапия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 один из способов лечения 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различных типов боли. Чем лечат в </a:t>
            </a:r>
            <a:r>
              <a:rPr lang="ru-RU" sz="2800" b="1" i="1" dirty="0" err="1" smtClean="0">
                <a:solidFill>
                  <a:schemeClr val="accent2"/>
                </a:solidFill>
                <a:latin typeface="Century Schoolbook" pitchFamily="18" charset="0"/>
              </a:rPr>
              <a:t>литотерапии</a:t>
            </a:r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?</a:t>
            </a:r>
            <a:endParaRPr lang="ru-RU" sz="20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14752"/>
            <a:ext cx="8713788" cy="2727323"/>
          </a:xfrm>
        </p:spPr>
        <p:txBody>
          <a:bodyPr/>
          <a:lstStyle/>
          <a:p>
            <a:pPr eaLnBrk="1" hangingPunct="1"/>
            <a:endParaRPr lang="ru-RU" sz="2400" b="1" smtClean="0"/>
          </a:p>
          <a:p>
            <a:pPr eaLnBrk="1" hangingPunct="1"/>
            <a:endParaRPr lang="ru-RU" sz="2400" b="1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9750" y="3933825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Психологическими </a:t>
            </a:r>
          </a:p>
          <a:p>
            <a:pPr algn="ctr"/>
            <a:r>
              <a:rPr lang="ru-RU" sz="2400" b="1" dirty="0" smtClean="0"/>
              <a:t>тренировками</a:t>
            </a:r>
            <a:endParaRPr lang="ru-RU" sz="2400" b="1" dirty="0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539750" y="4940300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Компрессами</a:t>
            </a:r>
            <a:endParaRPr lang="ru-RU" b="1" dirty="0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4787900" y="4941888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Драгоценными камнями</a:t>
            </a:r>
            <a:endParaRPr lang="ru-RU" sz="2400" b="1" dirty="0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4716463" y="3933825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100" b="1" dirty="0"/>
          </a:p>
          <a:p>
            <a:pPr algn="ctr"/>
            <a:r>
              <a:rPr lang="ru-RU" sz="2400" b="1" dirty="0" smtClean="0"/>
              <a:t>Вдыханием </a:t>
            </a:r>
          </a:p>
          <a:p>
            <a:pPr algn="ctr"/>
            <a:r>
              <a:rPr lang="ru-RU" sz="2400" b="1" dirty="0" smtClean="0"/>
              <a:t>разных запахов</a:t>
            </a:r>
            <a:endParaRPr lang="ru-RU" sz="2400" b="1" dirty="0"/>
          </a:p>
          <a:p>
            <a:pPr algn="ctr"/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4345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6" name="AutoShape 14"/>
          <p:cNvSpPr>
            <a:spLocks noChangeArrowheads="1"/>
          </p:cNvSpPr>
          <p:nvPr/>
        </p:nvSpPr>
        <p:spPr bwMode="auto">
          <a:xfrm>
            <a:off x="3203575" y="549274"/>
            <a:ext cx="3816350" cy="1808155"/>
          </a:xfrm>
          <a:prstGeom prst="wedgeRoundRectCallout">
            <a:avLst>
              <a:gd name="adj1" fmla="val -67014"/>
              <a:gd name="adj2" fmla="val -64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 dirty="0" smtClean="0"/>
              <a:t>Какая женщина не любит драгоценных камней?</a:t>
            </a:r>
            <a:endParaRPr lang="ru-RU" sz="2200" b="1" dirty="0"/>
          </a:p>
        </p:txBody>
      </p:sp>
      <p:grpSp>
        <p:nvGrpSpPr>
          <p:cNvPr id="2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19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4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46" grpId="0" animBg="1"/>
      <p:bldP spid="4404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143116"/>
            <a:ext cx="8531225" cy="2149484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«</a:t>
            </a:r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Е </a:t>
            </a:r>
            <a:r>
              <a:rPr lang="ru-RU" sz="3200" b="1" i="1" dirty="0" err="1" smtClean="0">
                <a:solidFill>
                  <a:schemeClr val="accent2"/>
                </a:solidFill>
                <a:latin typeface="Century Schoolbook" pitchFamily="18" charset="0"/>
              </a:rPr>
              <a:t>виа</a:t>
            </a:r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/>
                </a:solidFill>
                <a:latin typeface="Century Schoolbook" pitchFamily="18" charset="0"/>
              </a:rPr>
              <a:t>сано</a:t>
            </a:r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!», что в переводе значит «Не болей», пожелание здоровья на одном из этих языков</a:t>
            </a:r>
            <a:endParaRPr lang="ru-RU" sz="66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365625"/>
            <a:ext cx="8713788" cy="2076450"/>
          </a:xfrm>
        </p:spPr>
        <p:txBody>
          <a:bodyPr/>
          <a:lstStyle/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11188" y="46529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эсперанто</a:t>
            </a:r>
            <a:endParaRPr lang="ru-RU" sz="2400" b="1" dirty="0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11188" y="5734050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скандинавский</a:t>
            </a:r>
            <a:endParaRPr lang="ru-RU" sz="2400" b="1" dirty="0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932363" y="57324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err="1" smtClean="0"/>
              <a:t>эльфийский</a:t>
            </a:r>
            <a:endParaRPr lang="ru-RU" sz="2400" b="1" dirty="0"/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4859338" y="46529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итальянский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549275"/>
            <a:ext cx="2232025" cy="1295400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13321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3428992" y="357166"/>
            <a:ext cx="3286148" cy="1512887"/>
          </a:xfrm>
          <a:prstGeom prst="wedgeRoundRectCallout">
            <a:avLst>
              <a:gd name="adj1" fmla="val -58118"/>
              <a:gd name="adj2" fmla="val 1203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/>
              <a:t>Эх! А я к языкам </a:t>
            </a:r>
            <a:r>
              <a:rPr lang="ru-RU" sz="2800" b="1" i="1" dirty="0" smtClean="0"/>
              <a:t>неспособна!</a:t>
            </a:r>
            <a:endParaRPr lang="ru-RU" sz="2800" b="1" i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0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2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2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2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2773" grpId="0" animBg="1"/>
      <p:bldP spid="32775" grpId="0" animBg="1"/>
      <p:bldP spid="32780" grpId="0" animBg="1"/>
      <p:bldP spid="3278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позитиф\Олеся Емельянов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357430"/>
            <a:ext cx="2882900" cy="28321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 rot="20735960">
            <a:off x="3221275" y="1494150"/>
            <a:ext cx="5433109" cy="2462910"/>
          </a:xfrm>
        </p:spPr>
        <p:txBody>
          <a:bodyPr rtlCol="0">
            <a:prstTxWarp prst="textFadeLeft">
              <a:avLst>
                <a:gd name="adj" fmla="val 28410"/>
              </a:avLst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МОЛОДЦЫ!!!</a:t>
            </a:r>
            <a:b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kern="12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Будьте Здоровы!!!</a:t>
            </a:r>
            <a:endParaRPr lang="ru-RU" kern="1200" dirty="0">
              <a:solidFill>
                <a:schemeClr val="accent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7-конечная звезда 6"/>
          <p:cNvSpPr/>
          <p:nvPr/>
        </p:nvSpPr>
        <p:spPr>
          <a:xfrm>
            <a:off x="8072462" y="4214818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16000">
                <a:srgbClr val="FF33CC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928662" y="714356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2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857224" y="5500702"/>
            <a:ext cx="785812" cy="785813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4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5500694" y="4286256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2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7-конечная звезда 11"/>
          <p:cNvSpPr/>
          <p:nvPr/>
        </p:nvSpPr>
        <p:spPr>
          <a:xfrm>
            <a:off x="3214678" y="428604"/>
            <a:ext cx="785813" cy="785812"/>
          </a:xfrm>
          <a:prstGeom prst="star7">
            <a:avLst>
              <a:gd name="adj" fmla="val 18049"/>
              <a:gd name="hf" fmla="val 102572"/>
              <a:gd name="vf" fmla="val 105210"/>
            </a:avLst>
          </a:prstGeom>
          <a:gradFill>
            <a:gsLst>
              <a:gs pos="24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</a:gradFill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blinds dir="vert"/>
    <p:sndAc>
      <p:stSnd>
        <p:snd r:embed="rId2" name="5 положительный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E:\позитиф\Олеся Емельян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43314"/>
            <a:ext cx="992196" cy="974712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nabelle" pitchFamily="66" charset="0"/>
              </a:rPr>
              <a:t>Правила игры: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361950" indent="-361950" algn="just" eaLnBrk="1" hangingPunct="1">
              <a:buFontTx/>
              <a:buAutoNum type="arabicPeriod"/>
              <a:defRPr/>
            </a:pPr>
            <a:r>
              <a:rPr lang="ru-RU" sz="2100" dirty="0" smtClean="0"/>
              <a:t>Из четырех предложенных ответов вам нужно выбрать один. Если он окажется верным, то цвет измениться на зеленый, если нет, станет красным.</a:t>
            </a:r>
          </a:p>
          <a:p>
            <a:pPr marL="361950" indent="-361950" eaLnBrk="1" hangingPunct="1">
              <a:buFontTx/>
              <a:buAutoNum type="arabicPeriod"/>
              <a:defRPr/>
            </a:pPr>
            <a:r>
              <a:rPr lang="ru-RU" sz="2100" dirty="0" smtClean="0"/>
              <a:t>Во время игры вы можете пользоваться подсказками: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361950" indent="-361950" eaLnBrk="1" hangingPunct="1">
              <a:buFontTx/>
              <a:buAutoNum type="arabicPeriod"/>
              <a:defRPr/>
            </a:pPr>
            <a:r>
              <a:rPr lang="ru-RU" sz="2100" dirty="0" smtClean="0"/>
              <a:t>Чтобы перейти к следующему вопросу щелкните на</a:t>
            </a:r>
          </a:p>
          <a:p>
            <a:pPr marL="609600" indent="-609600" algn="just" eaLnBrk="1" hangingPunct="1">
              <a:buFontTx/>
              <a:buAutoNum type="arabicPeriod"/>
              <a:defRPr/>
            </a:pPr>
            <a:endParaRPr lang="ru-RU" sz="2100" dirty="0" smtClean="0"/>
          </a:p>
          <a:p>
            <a:pPr marL="609600" indent="-609600" eaLnBrk="1" hangingPunct="1">
              <a:buFontTx/>
              <a:buNone/>
              <a:defRPr/>
            </a:pPr>
            <a:endParaRPr lang="ru-RU" sz="1800" dirty="0" smtClean="0"/>
          </a:p>
        </p:txBody>
      </p:sp>
      <p:sp>
        <p:nvSpPr>
          <p:cNvPr id="7" name="Овал 6"/>
          <p:cNvSpPr/>
          <p:nvPr/>
        </p:nvSpPr>
        <p:spPr>
          <a:xfrm>
            <a:off x="684213" y="2349500"/>
            <a:ext cx="1714500" cy="1000125"/>
          </a:xfrm>
          <a:prstGeom prst="ellipse">
            <a:avLst/>
          </a:prstGeom>
          <a:solidFill>
            <a:schemeClr val="bg1">
              <a:lumMod val="9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rPr>
              <a:t>   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50/50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500313"/>
            <a:ext cx="10096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8"/>
          <p:cNvSpPr/>
          <p:nvPr/>
        </p:nvSpPr>
        <p:spPr>
          <a:xfrm>
            <a:off x="1142976" y="3571876"/>
            <a:ext cx="1500198" cy="857256"/>
          </a:xfrm>
          <a:prstGeom prst="ellipse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ru-RU" sz="1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Подсказка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Умницы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ru-RU" sz="1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555875" y="2636838"/>
            <a:ext cx="59039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Компьютер уберет два неверных ответа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700338" y="3789363"/>
            <a:ext cx="590391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Тебе на помощь поспешит </a:t>
            </a:r>
            <a:r>
              <a:rPr lang="ru-RU" sz="2000" b="1" dirty="0" smtClean="0"/>
              <a:t>Умница. </a:t>
            </a:r>
            <a:r>
              <a:rPr lang="ru-RU" sz="2000" b="1" dirty="0"/>
              <a:t>Время на подсказку 5 секунд, но она может оказаться неверной. </a:t>
            </a:r>
          </a:p>
        </p:txBody>
      </p:sp>
      <p:pic>
        <p:nvPicPr>
          <p:cNvPr id="3082" name="7-конечная звезда 4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2338" y="4437063"/>
            <a:ext cx="18716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Рисунок 12" descr="star4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50" y="485775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20938"/>
            <a:ext cx="8531225" cy="1871662"/>
          </a:xfrm>
        </p:spPr>
        <p:txBody>
          <a:bodyPr/>
          <a:lstStyle/>
          <a:p>
            <a:pPr algn="just" eaLnBrk="1" hangingPunct="1"/>
            <a:r>
              <a:rPr lang="ru-RU" sz="3200" b="1" i="1" dirty="0" smtClean="0">
                <a:solidFill>
                  <a:schemeClr val="accent2"/>
                </a:solidFill>
                <a:latin typeface="Century Schoolbook" pitchFamily="18" charset="0"/>
              </a:rPr>
              <a:t>Сколько мускулов «работают» у человека  во время улыбки?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365625"/>
            <a:ext cx="8713788" cy="2076450"/>
          </a:xfrm>
        </p:spPr>
        <p:txBody>
          <a:bodyPr/>
          <a:lstStyle/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611188" y="46529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17</a:t>
            </a:r>
            <a:endParaRPr lang="ru-RU" sz="2400" b="1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11188" y="5734050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4932363" y="57324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11</a:t>
            </a:r>
            <a:endParaRPr lang="ru-RU" sz="2400" b="1" dirty="0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4859338" y="4652963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24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4105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5"/>
          <p:cNvGrpSpPr/>
          <p:nvPr/>
        </p:nvGrpSpPr>
        <p:grpSpPr>
          <a:xfrm>
            <a:off x="7000892" y="285728"/>
            <a:ext cx="1871662" cy="1873250"/>
            <a:chOff x="7000892" y="285728"/>
            <a:chExt cx="1871662" cy="1873250"/>
          </a:xfrm>
        </p:grpSpPr>
        <p:pic>
          <p:nvPicPr>
            <p:cNvPr id="4107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00892" y="28572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8" name="Text Box 20"/>
            <p:cNvSpPr txBox="1">
              <a:spLocks noChangeArrowheads="1"/>
            </p:cNvSpPr>
            <p:nvPr/>
          </p:nvSpPr>
          <p:spPr bwMode="auto">
            <a:xfrm>
              <a:off x="7429520" y="785794"/>
              <a:ext cx="1071570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</a:t>
              </a:r>
            </a:p>
            <a:p>
              <a:pPr algn="ctr"/>
              <a:r>
                <a:rPr lang="ru-RU" sz="1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вопрос</a:t>
              </a:r>
              <a:endParaRPr lang="ru-RU" sz="12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34065" y="428612"/>
            <a:ext cx="2737737" cy="1219501"/>
            <a:chOff x="191189" y="428612"/>
            <a:chExt cx="2737737" cy="1219501"/>
          </a:xfrm>
        </p:grpSpPr>
        <p:pic>
          <p:nvPicPr>
            <p:cNvPr id="4110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3348038" y="476250"/>
            <a:ext cx="3024187" cy="1439863"/>
          </a:xfrm>
          <a:prstGeom prst="wedgeRoundRectCallout">
            <a:avLst>
              <a:gd name="adj1" fmla="val -64959"/>
              <a:gd name="adj2" fmla="val -6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i="1" dirty="0" smtClean="0"/>
              <a:t>Думаю, что точно больше 10</a:t>
            </a:r>
            <a:endParaRPr lang="ru-RU" sz="2400" b="1" i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365" grpId="0" animBg="1"/>
      <p:bldP spid="15367" grpId="0" animBg="1"/>
      <p:bldP spid="15377" grpId="0" animBg="1"/>
      <p:bldP spid="1537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05038"/>
            <a:ext cx="8496300" cy="1509714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  <a:t>Если съедать по 5 этих орехов, хотя бы раз в неделю, то можно увеличить продолжительность жизни на 7 лет. </a:t>
            </a:r>
            <a:b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</a:br>
            <a: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  <a:t>Что это за чудо орех?</a:t>
            </a:r>
            <a:endParaRPr lang="ru-RU" sz="28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571876"/>
            <a:ext cx="8713788" cy="2870199"/>
          </a:xfrm>
        </p:spPr>
        <p:txBody>
          <a:bodyPr/>
          <a:lstStyle/>
          <a:p>
            <a:pPr eaLnBrk="1" hangingPunct="1"/>
            <a:endParaRPr lang="ru-RU" sz="2400" b="1" dirty="0" smtClean="0"/>
          </a:p>
          <a:p>
            <a:pPr eaLnBrk="1" hangingPunct="1"/>
            <a:endParaRPr lang="ru-RU" sz="2400" b="1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9750" y="3933825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100" b="1" dirty="0" smtClean="0"/>
              <a:t>Кешью</a:t>
            </a:r>
            <a:endParaRPr lang="ru-RU" sz="2100" b="1" dirty="0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539750" y="4941888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Миндаль</a:t>
            </a:r>
            <a:endParaRPr lang="ru-RU" b="1" dirty="0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4787900" y="4941888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Грецкий орех</a:t>
            </a:r>
            <a:endParaRPr lang="ru-RU" sz="2400" b="1" dirty="0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4716463" y="3933825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Земляной орех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5129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3059113" y="476250"/>
            <a:ext cx="3816350" cy="1666866"/>
          </a:xfrm>
          <a:prstGeom prst="wedgeRoundRectCallout">
            <a:avLst>
              <a:gd name="adj1" fmla="val -56831"/>
              <a:gd name="adj2" fmla="val -9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/>
              <a:t>Судя по маленькому количеству, орех должен быть большой!</a:t>
            </a:r>
            <a:endParaRPr lang="ru-RU" sz="2400" b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1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7" grpId="0" animBg="1"/>
      <p:bldP spid="1946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36838"/>
            <a:ext cx="8496300" cy="936625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Каков общий вес бактерий, живущих в организме человека?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86190"/>
            <a:ext cx="8713788" cy="2655885"/>
          </a:xfrm>
        </p:spPr>
        <p:txBody>
          <a:bodyPr/>
          <a:lstStyle/>
          <a:p>
            <a:pPr eaLnBrk="1" hangingPunct="1"/>
            <a:endParaRPr lang="ru-RU" sz="2400" b="1" smtClean="0"/>
          </a:p>
          <a:p>
            <a:pPr eaLnBrk="1" hangingPunct="1"/>
            <a:endParaRPr lang="ru-RU" sz="2400" b="1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11188" y="39338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 килограмма</a:t>
            </a:r>
            <a:endParaRPr lang="ru-RU" sz="2400" b="1" dirty="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611188" y="4941888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700 граммов</a:t>
            </a:r>
            <a:endParaRPr lang="ru-RU" sz="2400" b="1" dirty="0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4787900" y="4941888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 килограмма</a:t>
            </a:r>
            <a:endParaRPr lang="ru-RU" sz="2400" b="1" dirty="0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716463" y="39338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500 граммов</a:t>
            </a:r>
            <a:endParaRPr lang="ru-RU" sz="2400" b="1" dirty="0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250825" y="3789363"/>
            <a:ext cx="8713788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b="1" i="1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b="1" i="1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/>
          </a:p>
        </p:txBody>
      </p:sp>
      <p:sp>
        <p:nvSpPr>
          <p:cNvPr id="2" name="Овал 8"/>
          <p:cNvSpPr/>
          <p:nvPr/>
        </p:nvSpPr>
        <p:spPr>
          <a:xfrm>
            <a:off x="3779838" y="188913"/>
            <a:ext cx="2160587" cy="14398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  <a:endParaRPr lang="ru-RU" sz="24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180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549275"/>
            <a:ext cx="122555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3428992" y="285728"/>
            <a:ext cx="3816350" cy="1873250"/>
          </a:xfrm>
          <a:prstGeom prst="wedgeRoundRectCallout">
            <a:avLst>
              <a:gd name="adj1" fmla="val -63227"/>
              <a:gd name="adj2" fmla="val -1432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/>
              <a:t>Я не думаю, что их вес меньше килограмма</a:t>
            </a:r>
            <a:endParaRPr lang="ru-RU" sz="2800" b="1" i="1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7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Овал 18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7272338" y="357166"/>
            <a:ext cx="1871662" cy="1873250"/>
            <a:chOff x="6948488" y="331788"/>
            <a:chExt cx="1871662" cy="1873250"/>
          </a:xfrm>
        </p:grpSpPr>
        <p:pic>
          <p:nvPicPr>
            <p:cNvPr id="21" name="7-конечная звезда 49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88" grpId="0" animBg="1"/>
      <p:bldP spid="718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928802"/>
            <a:ext cx="8569325" cy="1785950"/>
          </a:xfrm>
        </p:spPr>
        <p:txBody>
          <a:bodyPr/>
          <a:lstStyle/>
          <a:p>
            <a:pPr algn="just" eaLnBrk="1" hangingPunct="1"/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  <a:t>Этот чай обладает уникальными химическими характеристиками, которые позволяют ему блокировать в организме развитие 28 из известных на сегодняшний день разновидностей </a:t>
            </a:r>
            <a:r>
              <a:rPr lang="ru-RU" sz="2400" b="1" i="1" dirty="0" err="1" smtClean="0">
                <a:solidFill>
                  <a:schemeClr val="accent2"/>
                </a:solidFill>
                <a:latin typeface="Century Schoolbook" pitchFamily="18" charset="0"/>
              </a:rPr>
              <a:t>супервирусов</a:t>
            </a:r>
            <a:r>
              <a:rPr lang="ru-RU" sz="2400" b="1" i="1" dirty="0" smtClean="0">
                <a:solidFill>
                  <a:schemeClr val="accent2"/>
                </a:solidFill>
                <a:latin typeface="Century Schoolbook" pitchFamily="18" charset="0"/>
              </a:rPr>
              <a:t>. Назовите этот напиток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89363"/>
            <a:ext cx="8713788" cy="2652712"/>
          </a:xfrm>
        </p:spPr>
        <p:txBody>
          <a:bodyPr/>
          <a:lstStyle/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11188" y="39338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Каркаде</a:t>
            </a:r>
            <a:endParaRPr lang="ru-RU" sz="2400" b="1" dirty="0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11188" y="4941888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Черный чай</a:t>
            </a:r>
            <a:endParaRPr lang="ru-RU" sz="2400" b="1" dirty="0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787900" y="4941888"/>
            <a:ext cx="3887788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Ромашковый чай</a:t>
            </a:r>
            <a:endParaRPr lang="ru-RU" sz="2400" b="1" dirty="0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4716463" y="3933825"/>
            <a:ext cx="3887787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Зеленый чай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708400" y="404813"/>
            <a:ext cx="2376488" cy="1296987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6153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20713"/>
            <a:ext cx="122555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3357554" y="428604"/>
            <a:ext cx="3816350" cy="1512887"/>
          </a:xfrm>
          <a:prstGeom prst="wedgeRoundRectCallout">
            <a:avLst>
              <a:gd name="adj1" fmla="val -63227"/>
              <a:gd name="adj2" fmla="val -582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 i="1" dirty="0" smtClean="0"/>
              <a:t>Не знаю какой полезней, но я люблю зелёный чай. Хотя </a:t>
            </a:r>
            <a:r>
              <a:rPr lang="ru-RU" sz="2200" b="1" i="1" dirty="0" err="1" smtClean="0"/>
              <a:t>каркаде</a:t>
            </a:r>
            <a:r>
              <a:rPr lang="ru-RU" sz="2200" b="1" i="1" dirty="0" smtClean="0"/>
              <a:t> тоже вкусный</a:t>
            </a:r>
            <a:endParaRPr lang="ru-RU" sz="2200" b="1" i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0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animBg="1"/>
      <p:bldP spid="12299" grpId="0" animBg="1"/>
      <p:bldP spid="1229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20938"/>
            <a:ext cx="8531225" cy="1871662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С каким размером можно сравнить площадь поверхности человеческих легких?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365625"/>
            <a:ext cx="8713788" cy="2076450"/>
          </a:xfrm>
        </p:spPr>
        <p:txBody>
          <a:bodyPr/>
          <a:lstStyle/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11188" y="4357695"/>
            <a:ext cx="3887787" cy="1015994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Размером </a:t>
            </a:r>
          </a:p>
          <a:p>
            <a:pPr algn="ctr"/>
            <a:r>
              <a:rPr lang="ru-RU" sz="2400" b="1" dirty="0" smtClean="0"/>
              <a:t>с теннисный корт</a:t>
            </a:r>
            <a:endParaRPr lang="ru-RU" sz="2400" b="1" dirty="0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11188" y="5500702"/>
            <a:ext cx="3887787" cy="954073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Размером с</a:t>
            </a:r>
          </a:p>
          <a:p>
            <a:pPr algn="ctr"/>
            <a:r>
              <a:rPr lang="ru-RU" sz="2400" b="1" dirty="0" smtClean="0"/>
              <a:t>театральную афишу</a:t>
            </a:r>
            <a:endParaRPr lang="ru-RU" sz="2400" b="1" dirty="0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857752" y="5500702"/>
            <a:ext cx="3887787" cy="1000132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Размером с</a:t>
            </a:r>
          </a:p>
          <a:p>
            <a:pPr algn="ctr"/>
            <a:r>
              <a:rPr lang="ru-RU" sz="2400" b="1" dirty="0" smtClean="0"/>
              <a:t>баскетбольную</a:t>
            </a:r>
          </a:p>
          <a:p>
            <a:pPr algn="ctr"/>
            <a:r>
              <a:rPr lang="ru-RU" sz="2400" b="1" dirty="0" smtClean="0"/>
              <a:t> площадку</a:t>
            </a:r>
            <a:endParaRPr lang="ru-RU" sz="2400" b="1" dirty="0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859338" y="4429133"/>
            <a:ext cx="3887787" cy="944556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 smtClean="0"/>
              <a:t>Размером </a:t>
            </a:r>
          </a:p>
          <a:p>
            <a:pPr algn="ctr"/>
            <a:r>
              <a:rPr lang="ru-RU" sz="2200" b="1" dirty="0" smtClean="0"/>
              <a:t>с футбольное поле</a:t>
            </a:r>
            <a:endParaRPr lang="ru-RU" sz="22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8201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643306" y="571480"/>
            <a:ext cx="3024187" cy="1439862"/>
          </a:xfrm>
          <a:prstGeom prst="wedgeRoundRectCallout">
            <a:avLst>
              <a:gd name="adj1" fmla="val -83856"/>
              <a:gd name="adj2" fmla="val 3423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i="1" dirty="0"/>
              <a:t>Наверно, когда мы проходили эту тему, я </a:t>
            </a:r>
            <a:r>
              <a:rPr lang="ru-RU" b="1" i="1" dirty="0" smtClean="0"/>
              <a:t>считала </a:t>
            </a:r>
            <a:r>
              <a:rPr lang="ru-RU" b="1" i="1" dirty="0"/>
              <a:t>ворон за окошком….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0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8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8677" grpId="0" animBg="1"/>
      <p:bldP spid="28679" grpId="0" animBg="1"/>
      <p:bldP spid="28684" grpId="0" animBg="1"/>
      <p:bldP spid="2868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20938"/>
            <a:ext cx="8531225" cy="1871662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У взрослого человека в скелете 206 костей. Сколько костей у новорожденного младенца?</a:t>
            </a:r>
            <a:endParaRPr lang="ru-RU" sz="2800" b="1" i="1" dirty="0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365625"/>
            <a:ext cx="8713788" cy="2076450"/>
          </a:xfrm>
        </p:spPr>
        <p:txBody>
          <a:bodyPr/>
          <a:lstStyle/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eaLnBrk="1" hangingPunct="1"/>
            <a:endParaRPr lang="ru-RU" sz="2800" b="1" i="1" smtClean="0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11188" y="4357695"/>
            <a:ext cx="3887787" cy="1015994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300</a:t>
            </a:r>
            <a:endParaRPr lang="ru-RU" sz="2400" b="1" dirty="0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11188" y="5500702"/>
            <a:ext cx="3887787" cy="954073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180</a:t>
            </a:r>
            <a:endParaRPr lang="ru-RU" sz="2400" b="1" dirty="0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857752" y="5500702"/>
            <a:ext cx="3887787" cy="1000132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215</a:t>
            </a:r>
            <a:endParaRPr lang="ru-RU" sz="2400" b="1" dirty="0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859338" y="4429133"/>
            <a:ext cx="3887787" cy="944556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 smtClean="0"/>
              <a:t>206</a:t>
            </a:r>
            <a:endParaRPr lang="ru-RU" sz="22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8201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643306" y="571480"/>
            <a:ext cx="3024187" cy="1439862"/>
          </a:xfrm>
          <a:prstGeom prst="wedgeRoundRectCallout">
            <a:avLst>
              <a:gd name="adj1" fmla="val -83856"/>
              <a:gd name="adj2" fmla="val 3423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i="1" dirty="0" smtClean="0"/>
              <a:t>Мне кажется что их больше, чем у взрослого человека</a:t>
            </a:r>
            <a:endParaRPr lang="ru-RU" b="1" i="1" dirty="0"/>
          </a:p>
        </p:txBody>
      </p:sp>
      <p:grpSp>
        <p:nvGrpSpPr>
          <p:cNvPr id="2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Овал 17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19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8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8677" grpId="0" animBg="1"/>
      <p:bldP spid="28679" grpId="0" animBg="1"/>
      <p:bldP spid="28684" grpId="0" animBg="1"/>
      <p:bldP spid="2868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76475"/>
            <a:ext cx="8496300" cy="1295400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accent2"/>
                </a:solidFill>
                <a:latin typeface="Century Schoolbook" pitchFamily="18" charset="0"/>
              </a:rPr>
              <a:t>С какой скоростью перемещаются нервные импульсы в человеческом теле?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714752"/>
            <a:ext cx="8713788" cy="2727323"/>
          </a:xfrm>
        </p:spPr>
        <p:txBody>
          <a:bodyPr/>
          <a:lstStyle/>
          <a:p>
            <a:pPr eaLnBrk="1" hangingPunct="1"/>
            <a:endParaRPr lang="ru-RU" sz="2400" b="1" dirty="0" smtClean="0"/>
          </a:p>
          <a:p>
            <a:pPr eaLnBrk="1" hangingPunct="1"/>
            <a:endParaRPr lang="ru-RU" sz="2400" b="1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9750" y="3933825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30 м/с</a:t>
            </a:r>
            <a:endParaRPr lang="ru-RU" sz="2400" b="1" dirty="0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539750" y="4941888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А они передвигаются?</a:t>
            </a:r>
            <a:endParaRPr lang="ru-RU" b="1" dirty="0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787900" y="4941888"/>
            <a:ext cx="3960813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90 м/с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4716463" y="3933825"/>
            <a:ext cx="4032250" cy="7207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150 м/с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635375" y="620713"/>
            <a:ext cx="2089150" cy="1223962"/>
          </a:xfrm>
          <a:prstGeom prst="ellipse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>
                <a:solidFill>
                  <a:srgbClr val="FFFFFF"/>
                </a:solidFill>
                <a:latin typeface="Calibri" pitchFamily="34" charset="0"/>
              </a:rPr>
              <a:t> 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50/50</a:t>
            </a:r>
          </a:p>
        </p:txBody>
      </p:sp>
      <p:pic>
        <p:nvPicPr>
          <p:cNvPr id="9225" name="Picture 2" descr="C:\Documents and Settings\Администратор\Мои документы\Мои рисунки\2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692150"/>
            <a:ext cx="115252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3203575" y="620713"/>
            <a:ext cx="3816350" cy="1222375"/>
          </a:xfrm>
          <a:prstGeom prst="wedgeRoundRectCallout">
            <a:avLst>
              <a:gd name="adj1" fmla="val -67014"/>
              <a:gd name="adj2" fmla="val -71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/>
              <a:t>Может это зависит от темперамента?</a:t>
            </a:r>
            <a:endParaRPr lang="ru-RU" sz="2400" b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357158" y="642918"/>
            <a:ext cx="2737737" cy="1219501"/>
            <a:chOff x="191189" y="428612"/>
            <a:chExt cx="2737737" cy="1219501"/>
          </a:xfrm>
        </p:grpSpPr>
        <p:pic>
          <p:nvPicPr>
            <p:cNvPr id="16" name="Picture 3" descr="C:\Documents and Settings\Администратор\Мои документы\Мои рисунки\совы\6.gif"/>
            <p:cNvPicPr>
              <a:picLocks noChangeAspect="1" noChangeArrowheads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91189" y="642919"/>
              <a:ext cx="1023225" cy="100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Овал 16"/>
            <p:cNvSpPr/>
            <p:nvPr/>
          </p:nvSpPr>
          <p:spPr>
            <a:xfrm>
              <a:off x="928662" y="428612"/>
              <a:ext cx="2000264" cy="1214438"/>
            </a:xfrm>
            <a:prstGeom prst="ellipse">
              <a:avLst/>
            </a:prstGeom>
            <a:solidFill>
              <a:schemeClr val="bg1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ru-RU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Подсказка </a:t>
              </a:r>
              <a:endParaRPr lang="ru-RU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r">
                <a:defRPr/>
              </a:pPr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Умницы</a:t>
              </a:r>
              <a:endParaRPr lang="ru-RU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948488" y="331788"/>
            <a:ext cx="1871662" cy="1873250"/>
            <a:chOff x="6948488" y="331788"/>
            <a:chExt cx="1871662" cy="1873250"/>
          </a:xfrm>
        </p:grpSpPr>
        <p:pic>
          <p:nvPicPr>
            <p:cNvPr id="21" name="7-конечная звезда 49">
              <a:hlinkClick r:id="" action="ppaction://hlinkshowjump?jump=nextslide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488" y="331788"/>
              <a:ext cx="1871662" cy="187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500958" y="928670"/>
              <a:ext cx="812780" cy="70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Следующий </a:t>
              </a:r>
              <a:r>
                <a:rPr lang="ru-RU" sz="9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hlinkClick r:id="" action="ppaction://hlinkshowjump?jump=nextslide"/>
                </a:rPr>
                <a:t>вопрос</a:t>
              </a:r>
              <a:endParaRPr lang="ru-RU" sz="900" dirty="0">
                <a:solidFill>
                  <a:srgbClr val="632523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9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10" grpId="0" animBg="1"/>
      <p:bldP spid="29710" grpId="1" animBg="1"/>
    </p:bldLst>
  </p:timing>
</p:sld>
</file>

<file path=ppt/theme/theme1.xml><?xml version="1.0" encoding="utf-8"?>
<a:theme xmlns:a="http://schemas.openxmlformats.org/drawingml/2006/main" name="5_colormaster">
  <a:themeElements>
    <a:clrScheme name="5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5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641</Words>
  <Application>Microsoft Office PowerPoint</Application>
  <PresentationFormat>Экран (4:3)</PresentationFormat>
  <Paragraphs>236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5_colormaster</vt:lpstr>
      <vt:lpstr>На здоровье :  интересные факты</vt:lpstr>
      <vt:lpstr>Правила игры:</vt:lpstr>
      <vt:lpstr>Сколько мускулов «работают» у человека  во время улыбки?</vt:lpstr>
      <vt:lpstr>Если съедать по 5 этих орехов, хотя бы раз в неделю, то можно увеличить продолжительность жизни на 7 лет.  Что это за чудо орех?</vt:lpstr>
      <vt:lpstr>Каков общий вес бактерий, живущих в организме человека?</vt:lpstr>
      <vt:lpstr> Этот чай обладает уникальными химическими характеристиками, которые позволяют ему блокировать в организме развитие 28 из известных на сегодняшний день разновидностей супервирусов. Назовите этот напиток</vt:lpstr>
      <vt:lpstr>С каким размером можно сравнить площадь поверхности человеческих легких? </vt:lpstr>
      <vt:lpstr>У взрослого человека в скелете 206 костей. Сколько костей у новорожденного младенца?</vt:lpstr>
      <vt:lpstr>С какой скоростью перемещаются нервные импульсы в человеческом теле?</vt:lpstr>
      <vt:lpstr> Сколько генов содержит человеческая ДНК?</vt:lpstr>
      <vt:lpstr> Самая сильная мышца человеческого тела?</vt:lpstr>
      <vt:lpstr>Что растет в организме человека при регулярных занятиях бегом.</vt:lpstr>
      <vt:lpstr>Лучшее средство от насморка, по мнению  «продвинутых» врачей…</vt:lpstr>
      <vt:lpstr>В Медицинской школе при Университете Ганы этот продукт долгое время применяли как лекарство</vt:lpstr>
      <vt:lpstr>¨  Аристотель  говорил  «ничто так не истощает и не разрушает человека, как...  </vt:lpstr>
      <vt:lpstr>¨  Литотерапия один из способов лечения различных типов боли. Чем лечат в литотерапии?</vt:lpstr>
      <vt:lpstr>«Е виа сано!», что в переводе значит «Не болей», пожелание здоровья на одном из этих языков</vt:lpstr>
      <vt:lpstr>МОЛОДЦЫ!!! Будьте Здоровы!!!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Your User Name</cp:lastModifiedBy>
  <cp:revision>55</cp:revision>
  <dcterms:created xsi:type="dcterms:W3CDTF">2010-03-17T10:14:13Z</dcterms:created>
  <dcterms:modified xsi:type="dcterms:W3CDTF">2011-11-11T14:35:52Z</dcterms:modified>
</cp:coreProperties>
</file>