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1C1C1C"/>
    <a:srgbClr val="800000"/>
    <a:srgbClr val="CCFF99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65" d="100"/>
          <a:sy n="65" d="100"/>
        </p:scale>
        <p:origin x="-12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65EF0-0FD6-4244-BD09-9CC2A386419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D1C28-EB51-490D-BA0A-D075160E27F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CD30A-6D35-43A2-95E4-0D125FEB4F3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8D39B-1B4C-4907-B7A0-3CBC775C2B2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CF663-F4EA-4C50-B2ED-77005D21CF3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F1123-8A12-4FA5-8DE9-CA1041B2A4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567EE-D854-4800-8EED-0BFA289EE05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23639-AADC-4EB1-9FCA-78B63A4EBF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51046-C5E5-4D1E-A2BE-CB4564041F3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7ECF6-D738-49F8-AAE5-8FB916023D2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E0C9B-42C5-4168-B1A7-6AFC1493F0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939536-41B6-41F0-BF81-A7A574454BD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Rectangle 173"/>
          <p:cNvSpPr>
            <a:spLocks noChangeArrowheads="1"/>
          </p:cNvSpPr>
          <p:nvPr/>
        </p:nvSpPr>
        <p:spPr bwMode="auto">
          <a:xfrm>
            <a:off x="500034" y="4429132"/>
            <a:ext cx="53657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solidFill>
                  <a:schemeClr val="bg1"/>
                </a:solidFill>
              </a:rPr>
              <a:t>Заголовок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225" name="Rectangle 177"/>
          <p:cNvSpPr>
            <a:spLocks noChangeArrowheads="1"/>
          </p:cNvSpPr>
          <p:nvPr/>
        </p:nvSpPr>
        <p:spPr bwMode="auto">
          <a:xfrm>
            <a:off x="500034" y="5214950"/>
            <a:ext cx="53657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В.Шекспир «Ромео и Джульетта »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7958"/>
            <a:ext cx="2214546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Какое решение ситуации предлагает влюблённым Лоренцо?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525963"/>
          </a:xfrm>
        </p:spPr>
        <p:txBody>
          <a:bodyPr/>
          <a:lstStyle/>
          <a:p>
            <a:r>
              <a:rPr lang="ru-RU" sz="1800" dirty="0" smtClean="0"/>
              <a:t>Ей надо притвориться покорной воле отца, готовиться к свадьбе, а вечером принять чудодейственный раствор. После этого она должна погрузиться в состояние, напоминающее смерть, которое продлится ровно сорок два часа. За этот срок Джульетту погребут в фамильном склепе. Лоренцо же даст знать обо всем Ромео, тот прибудет к моменту её пробуждения, и они смогут исчезнуть до лучшей поры... Лоренцо не смог сообщить Ромео об этом  .Ромео, думая , что его жена мертва, целует Джульетту в последний раз и со словами «Пью за тебя, любовь!» выпивает яд.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7" name="Содержимое 6" descr="роме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28800"/>
            <a:ext cx="3926976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Примирение семейств после смерти влюблённых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 smtClean="0"/>
              <a:t>Лоренцо опаздывает на какой-то миг, но он уже не в силах оживить юношу. Он поспевает как раз к пробуждению Джульетты.  Увидев мёртвого Ромео, она думает лишь о том, как скорее умереть самой. Она досадует, что Ромео один выпил весь яд. Зато рядом с ним лежит кинжал. Пора. Тем более что снаружи уже слышны голоса сторожей. И девушка вонзает себе в грудь кинжал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примирени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644008" cy="446449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Каково значение трагедии Шекспира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Любовь одерживает моральную победу над миром зла.</a:t>
            </a:r>
            <a:endParaRPr lang="ru-RU" dirty="0"/>
          </a:p>
        </p:txBody>
      </p:sp>
      <p:pic>
        <p:nvPicPr>
          <p:cNvPr id="8" name="Содержимое 7" descr="Статуя Джулетты в Верон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9517" y="1600200"/>
            <a:ext cx="2955966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25538"/>
          </a:xfrm>
        </p:spPr>
        <p:txBody>
          <a:bodyPr/>
          <a:lstStyle/>
          <a:p>
            <a:r>
              <a:rPr lang="ru-RU" dirty="0" smtClean="0">
                <a:solidFill>
                  <a:srgbClr val="1C1C1C"/>
                </a:solidFill>
              </a:rPr>
              <a:t>Домашнее задание </a:t>
            </a:r>
            <a:endParaRPr lang="ru-RU" dirty="0">
              <a:solidFill>
                <a:srgbClr val="1C1C1C"/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968875"/>
          </a:xfrm>
        </p:spPr>
        <p:txBody>
          <a:bodyPr/>
          <a:lstStyle/>
          <a:p>
            <a:r>
              <a:rPr lang="ru-RU" dirty="0" smtClean="0">
                <a:solidFill>
                  <a:srgbClr val="1C1C1C"/>
                </a:solidFill>
              </a:rPr>
              <a:t>Читать сонеты Шекспира</a:t>
            </a:r>
            <a:endParaRPr lang="ru-RU" dirty="0">
              <a:solidFill>
                <a:srgbClr val="1C1C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6357958"/>
            <a:ext cx="2214546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Шекспир(1514-1616)</a:t>
            </a:r>
            <a:endParaRPr lang="ru-RU" dirty="0"/>
          </a:p>
        </p:txBody>
      </p:sp>
      <p:pic>
        <p:nvPicPr>
          <p:cNvPr id="4" name="Содержимое 3" descr="драматург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5616624" cy="53285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события жизни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 smtClean="0"/>
              <a:t>Родился в </a:t>
            </a:r>
            <a:r>
              <a:rPr lang="ru-RU" sz="1800" dirty="0" err="1" smtClean="0"/>
              <a:t>г.Стрэтфорде</a:t>
            </a:r>
            <a:r>
              <a:rPr lang="ru-RU" sz="1800" dirty="0" smtClean="0"/>
              <a:t> на реке </a:t>
            </a:r>
            <a:r>
              <a:rPr lang="ru-RU" sz="1800" dirty="0" err="1" smtClean="0"/>
              <a:t>Эйвон</a:t>
            </a:r>
            <a:r>
              <a:rPr lang="ru-RU" sz="1800" dirty="0" smtClean="0"/>
              <a:t> в семье ремесленника и торговца .</a:t>
            </a:r>
          </a:p>
          <a:p>
            <a:r>
              <a:rPr lang="ru-RU" sz="1800" dirty="0" smtClean="0"/>
              <a:t>Детство провёл среди простых людей и усвоил народный язык.</a:t>
            </a:r>
          </a:p>
          <a:p>
            <a:r>
              <a:rPr lang="ru-RU" sz="1800" dirty="0" smtClean="0"/>
              <a:t>Образование получил в грамматической школе , изучал древние языки .</a:t>
            </a:r>
          </a:p>
          <a:p>
            <a:r>
              <a:rPr lang="ru-RU" sz="1800" dirty="0" smtClean="0"/>
              <a:t>С 14 лет помогал отцу в делах.</a:t>
            </a:r>
          </a:p>
          <a:p>
            <a:r>
              <a:rPr lang="ru-RU" sz="1800" dirty="0" smtClean="0"/>
              <a:t>Занимался самообразованием , читал книги .</a:t>
            </a:r>
          </a:p>
          <a:p>
            <a:r>
              <a:rPr lang="ru-RU" sz="1800" dirty="0" smtClean="0"/>
              <a:t>В 18 лет женился  и отправился в Лондон в поисках заработка и сменил ряд профессий.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dirty="0" smtClean="0"/>
              <a:t>В 1594 году связал свою судьбу с театром , работал и как актёр , и как драматург .</a:t>
            </a:r>
          </a:p>
          <a:p>
            <a:r>
              <a:rPr lang="ru-RU" sz="1800" dirty="0" smtClean="0"/>
              <a:t>Последние четыре года жизни болел .</a:t>
            </a:r>
          </a:p>
          <a:p>
            <a:r>
              <a:rPr lang="ru-RU" sz="1800" dirty="0" smtClean="0"/>
              <a:t>Скончался в возрасте 52 лет и похоронен под алтарём храма святой Троицы в родном городе литературное наследие – 37 пьес ,154 сонета , несколько поэм и стихотворные циклы</a:t>
            </a: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 какой обстановке родилась любовь Ромео и Джульетты?</a:t>
            </a:r>
            <a:endParaRPr lang="ru-RU" dirty="0"/>
          </a:p>
        </p:txBody>
      </p:sp>
      <p:pic>
        <p:nvPicPr>
          <p:cNvPr id="5" name="Содержимое 4" descr="Станислав Плутенко Джульетта на балко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484784"/>
            <a:ext cx="3111600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611560" y="1412776"/>
            <a:ext cx="51845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Первый акт начинается с потасовки слуг, которые </a:t>
            </a:r>
            <a:r>
              <a:rPr lang="ru-RU" dirty="0" smtClean="0"/>
              <a:t>принадлежат </a:t>
            </a:r>
            <a:r>
              <a:rPr lang="ru-RU" dirty="0" smtClean="0"/>
              <a:t>к двум враждующим семьям — </a:t>
            </a:r>
            <a:r>
              <a:rPr lang="ru-RU" dirty="0" err="1" smtClean="0"/>
              <a:t>Монтекки</a:t>
            </a:r>
            <a:r>
              <a:rPr lang="ru-RU" dirty="0" smtClean="0"/>
              <a:t> и </a:t>
            </a:r>
            <a:r>
              <a:rPr lang="ru-RU" dirty="0" err="1" smtClean="0"/>
              <a:t>Капулетти</a:t>
            </a:r>
            <a:r>
              <a:rPr lang="ru-RU" dirty="0" smtClean="0"/>
              <a:t>. Неясно, что послу­жило причиной вражды, очевидно лишь, что она давняя и непримиримая, втягивающая в водоворот страстей и молодых, и старых. К слугам быстро присоединяются знатные представители двух домов, а затем и сами их главы. На залитой июльским солнцем площади закипает настоящий бой. Горожанам, уставшим от розни, с трудом удаётся разнять дерущихся. Наконец прибывает верховный правитель Вероны  князь, который приказывает прекратить столкновение под страхом смерти, и сердито удаляется.</a:t>
            </a:r>
          </a:p>
          <a:p>
            <a:r>
              <a:rPr lang="ru-RU" dirty="0" smtClean="0"/>
              <a:t>По случаю помолвки с Парисом </a:t>
            </a:r>
            <a:r>
              <a:rPr lang="ru-RU" dirty="0" err="1" smtClean="0"/>
              <a:t>Капулетти</a:t>
            </a:r>
            <a:r>
              <a:rPr lang="ru-RU" dirty="0" smtClean="0"/>
              <a:t> даёт бал-карнавал. Там и знакомятся герои 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Что вы можете сказать о Джульетте? Чьими глазами мы смотрим на Джульетту 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Джульетта предстаёт перед нами глазами Ромео 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Свет</a:t>
            </a:r>
          </a:p>
          <a:p>
            <a:r>
              <a:rPr lang="ru-RU" dirty="0" smtClean="0"/>
              <a:t>Чистота </a:t>
            </a:r>
          </a:p>
          <a:p>
            <a:r>
              <a:rPr lang="ru-RU" dirty="0" smtClean="0"/>
              <a:t>Звёзды- глаза</a:t>
            </a:r>
          </a:p>
          <a:p>
            <a:r>
              <a:rPr lang="ru-RU" dirty="0" smtClean="0"/>
              <a:t>Светлый ангел</a:t>
            </a:r>
          </a:p>
          <a:p>
            <a:r>
              <a:rPr lang="ru-RU" dirty="0" smtClean="0"/>
              <a:t>Взгляд , опасней двадцати кинжалов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581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джульетта-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412776"/>
            <a:ext cx="4104456" cy="489654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Что вы можете сказать о Ромео 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Ромео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Верх совершенства</a:t>
            </a:r>
          </a:p>
          <a:p>
            <a:r>
              <a:rPr lang="ru-RU" dirty="0" smtClean="0"/>
              <a:t>Высшее благо</a:t>
            </a:r>
          </a:p>
          <a:p>
            <a:r>
              <a:rPr lang="ru-RU" dirty="0" smtClean="0"/>
              <a:t>Страстный</a:t>
            </a:r>
          </a:p>
          <a:p>
            <a:r>
              <a:rPr lang="ru-RU" dirty="0" smtClean="0"/>
              <a:t>Бесстрашный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Frank Dickse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700808"/>
            <a:ext cx="4392488" cy="482453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Что говорит о силе любви героев 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Они должны преодолеть препятствие – родовую вражду .</a:t>
            </a:r>
            <a:endParaRPr lang="ru-RU" dirty="0"/>
          </a:p>
        </p:txBody>
      </p:sp>
      <p:pic>
        <p:nvPicPr>
          <p:cNvPr id="7" name="Содержимое 6" descr="Gall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484784"/>
            <a:ext cx="3995936" cy="50405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из героев труднее?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 smtClean="0"/>
              <a:t>Джульетте труднее. Она должна выйти замуж за графа , ей надо преодолеть волю отца .</a:t>
            </a:r>
            <a:endParaRPr lang="ru-RU" sz="1800" dirty="0"/>
          </a:p>
        </p:txBody>
      </p:sp>
      <p:pic>
        <p:nvPicPr>
          <p:cNvPr id="5" name="Содержимое 4" descr="John Gilbert. Lady Capulet and the Nurse persuade Juliet to marry Paris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196752"/>
            <a:ext cx="4248472" cy="4916012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2420888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Граф Парис торопит со свадьбой, и отец уже принял решение о венчанье на следующий день. Девушка молит родителей обождать, но те непреклонны. Или немедленная свадьба с Парисом — или «тебе тогда я больше не отец». Кормилица после ухода родителей уговаривает Джульетту не переживать: «Твой новый брак затмит своими выгодами первый...» «Аминь!» </a:t>
            </a:r>
            <a:r>
              <a:rPr lang="ru-RU" smtClean="0"/>
              <a:t>— замечает в</a:t>
            </a:r>
            <a:r>
              <a:rPr lang="ru-RU" dirty="0" smtClean="0"/>
              <a:t> ответ Джульетта. С этой минуты в кормилице она видит уже не друга, а врага. Остаётся единственный человек, кому ещё может она доверять, — брат Лоренцо. 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Тайное венчание</a:t>
            </a:r>
            <a:endParaRPr lang="ru-RU" dirty="0"/>
          </a:p>
        </p:txBody>
      </p:sp>
      <p:pic>
        <p:nvPicPr>
          <p:cNvPr id="5" name="Содержимое 4" descr="мона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268760"/>
            <a:ext cx="3635896" cy="4536504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1772816"/>
            <a:ext cx="33843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Их поверенными становятся        монах       брат Лоренцо, духовник Ромео, и кормилица, наперсница Джульетты. Лоренцо соглашается тайно</a:t>
            </a:r>
          </a:p>
          <a:p>
            <a:r>
              <a:rPr lang="ru-RU" dirty="0" smtClean="0"/>
              <a:t> обвенчать их — он </a:t>
            </a:r>
          </a:p>
          <a:p>
            <a:r>
              <a:rPr lang="ru-RU" dirty="0" smtClean="0"/>
              <a:t>надеется, что союз юных </a:t>
            </a:r>
            <a:r>
              <a:rPr lang="ru-RU" dirty="0" err="1" smtClean="0"/>
              <a:t>Монтекки</a:t>
            </a:r>
            <a:r>
              <a:rPr lang="ru-RU" dirty="0" smtClean="0"/>
              <a:t> и </a:t>
            </a:r>
            <a:r>
              <a:rPr lang="ru-RU" dirty="0" err="1" smtClean="0"/>
              <a:t>Капулетти</a:t>
            </a:r>
            <a:r>
              <a:rPr lang="ru-RU" dirty="0" smtClean="0"/>
              <a:t> послужит миру между</a:t>
            </a:r>
          </a:p>
          <a:p>
            <a:r>
              <a:rPr lang="ru-RU" dirty="0" smtClean="0"/>
              <a:t> двумя семьями. В келье брата Лоренцо совершается обряд бракосочетания. Влюблённые переполнены счастьем.</a:t>
            </a:r>
            <a:endParaRPr lang="ru-RU" dirty="0"/>
          </a:p>
        </p:txBody>
      </p:sp>
      <p:pic>
        <p:nvPicPr>
          <p:cNvPr id="1027" name="Picture 3" descr="C:\Users\Завуч\Downloads\свадь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1556792"/>
            <a:ext cx="2448273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5611</TotalTime>
  <Words>264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Diseño predeterminado</vt:lpstr>
      <vt:lpstr>Слайд 1</vt:lpstr>
      <vt:lpstr>В. Шекспир(1514-1616)</vt:lpstr>
      <vt:lpstr>Основные события жизни</vt:lpstr>
      <vt:lpstr>В какой обстановке родилась любовь Ромео и Джульетты?</vt:lpstr>
      <vt:lpstr>Что вы можете сказать о Джульетте? Чьими глазами мы смотрим на Джульетту ?</vt:lpstr>
      <vt:lpstr>Что вы можете сказать о Ромео ?</vt:lpstr>
      <vt:lpstr>Что говорит о силе любви героев ?</vt:lpstr>
      <vt:lpstr>Кому из героев труднее?</vt:lpstr>
      <vt:lpstr>Тайное венчание</vt:lpstr>
      <vt:lpstr>Какое решение ситуации предлагает влюблённым Лоренцо?</vt:lpstr>
      <vt:lpstr>Примирение семейств после смерти влюблённых.</vt:lpstr>
      <vt:lpstr>Каково значение трагедии Шекспира ?</vt:lpstr>
      <vt:lpstr>Домашнее задание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Завуч</cp:lastModifiedBy>
  <cp:revision>800</cp:revision>
  <dcterms:created xsi:type="dcterms:W3CDTF">2010-05-23T14:28:12Z</dcterms:created>
  <dcterms:modified xsi:type="dcterms:W3CDTF">2014-04-28T10:27:06Z</dcterms:modified>
</cp:coreProperties>
</file>