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71" r:id="rId8"/>
    <p:sldId id="263" r:id="rId9"/>
    <p:sldId id="264" r:id="rId10"/>
    <p:sldId id="265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F2A51AB-3804-4004-8390-E24A6404483E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6158B11-6E76-474C-BE06-CE037C3F22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2A51AB-3804-4004-8390-E24A6404483E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158B11-6E76-474C-BE06-CE037C3F22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F2A51AB-3804-4004-8390-E24A6404483E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6158B11-6E76-474C-BE06-CE037C3F22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2A51AB-3804-4004-8390-E24A6404483E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158B11-6E76-474C-BE06-CE037C3F22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F2A51AB-3804-4004-8390-E24A6404483E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6158B11-6E76-474C-BE06-CE037C3F22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2A51AB-3804-4004-8390-E24A6404483E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158B11-6E76-474C-BE06-CE037C3F22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2A51AB-3804-4004-8390-E24A6404483E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158B11-6E76-474C-BE06-CE037C3F22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2A51AB-3804-4004-8390-E24A6404483E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158B11-6E76-474C-BE06-CE037C3F22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F2A51AB-3804-4004-8390-E24A6404483E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158B11-6E76-474C-BE06-CE037C3F22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2A51AB-3804-4004-8390-E24A6404483E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158B11-6E76-474C-BE06-CE037C3F22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2A51AB-3804-4004-8390-E24A6404483E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158B11-6E76-474C-BE06-CE037C3F22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F2A51AB-3804-4004-8390-E24A6404483E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6158B11-6E76-474C-BE06-CE037C3F22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user\Downloads\86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3573016"/>
            <a:ext cx="2201416" cy="2412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user\Downloads\onegin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429000"/>
            <a:ext cx="1728192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user\Downloads\Татьяна в тишине лесов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4275968"/>
            <a:ext cx="2016224" cy="258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user\Downloads\0013-010-Olga-Larina-obobschjonnyj-obraz-tipichnoj-geroini-populjarnogo-roman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4337720"/>
            <a:ext cx="2088232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640960" cy="2664296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СРАВНИТЕЛЬНАЯ ХАРАКТЕРИТИКА ОБРАЗОВ ТАТЬЯНЫ И ОЛЬГИ </a:t>
            </a:r>
            <a:br>
              <a:rPr lang="ru-RU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РОМАНЕ </a:t>
            </a:r>
            <a:r>
              <a:rPr lang="ru-RU" sz="3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а.с</a:t>
            </a:r>
            <a:r>
              <a:rPr lang="ru-RU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ПУШКИНА </a:t>
            </a:r>
            <a:br>
              <a:rPr lang="ru-RU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«ЕВГЕНИЙ ОНЕГИН»</a:t>
            </a:r>
            <a:endParaRPr lang="ru-RU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Татьяна и </a:t>
            </a:r>
            <a:r>
              <a:rPr lang="ru-RU" dirty="0" err="1" smtClean="0"/>
              <a:t>ольга</a:t>
            </a:r>
            <a:r>
              <a:rPr lang="ru-RU" dirty="0" smtClean="0"/>
              <a:t> </a:t>
            </a:r>
            <a:r>
              <a:rPr lang="ru-RU" dirty="0" err="1" smtClean="0"/>
              <a:t>ларины</a:t>
            </a:r>
            <a:endParaRPr lang="ru-RU" dirty="0"/>
          </a:p>
        </p:txBody>
      </p:sp>
      <p:pic>
        <p:nvPicPr>
          <p:cNvPr id="3074" name="Picture 2" descr="C:\Users\user\Downloads\3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011" y="1609725"/>
            <a:ext cx="6569377" cy="4846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77383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СИНКВЕЙН</a:t>
            </a:r>
            <a:r>
              <a:rPr lang="ru-RU" sz="3200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/>
            </a:r>
            <a:br>
              <a:rPr lang="ru-RU" sz="3200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</a:br>
            <a:endParaRPr lang="ru-RU" sz="3200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700808"/>
            <a:ext cx="8363272" cy="4873728"/>
          </a:xfrm>
        </p:spPr>
        <p:txBody>
          <a:bodyPr>
            <a:normAutofit lnSpcReduction="1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1-я строка </a:t>
            </a:r>
            <a:r>
              <a:rPr lang="ru-RU" sz="2800" b="1" dirty="0" smtClean="0"/>
              <a:t>– </a:t>
            </a:r>
            <a:r>
              <a:rPr lang="ru-RU" sz="2800" b="1" u="sng" dirty="0" smtClean="0"/>
              <a:t>одно</a:t>
            </a:r>
            <a:r>
              <a:rPr lang="ru-RU" sz="2800" b="1" dirty="0" smtClean="0"/>
              <a:t> ключевое слово, определяющее содержание </a:t>
            </a:r>
            <a:r>
              <a:rPr lang="ru-RU" sz="2800" b="1" dirty="0" err="1" smtClean="0"/>
              <a:t>синквейна</a:t>
            </a:r>
            <a:r>
              <a:rPr lang="ru-RU" sz="2800" b="1" dirty="0" smtClean="0"/>
              <a:t>;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2-я строка </a:t>
            </a:r>
            <a:r>
              <a:rPr lang="ru-RU" sz="2800" b="1" dirty="0" smtClean="0"/>
              <a:t>– </a:t>
            </a:r>
            <a:r>
              <a:rPr lang="ru-RU" sz="2800" b="1" u="sng" dirty="0" smtClean="0"/>
              <a:t>два прилагательных</a:t>
            </a:r>
            <a:r>
              <a:rPr lang="ru-RU" sz="2800" b="1" dirty="0" smtClean="0"/>
              <a:t>, характеризующих данное понятие;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3-я строка </a:t>
            </a:r>
            <a:r>
              <a:rPr lang="ru-RU" sz="2800" b="1" dirty="0" smtClean="0"/>
              <a:t>– </a:t>
            </a:r>
            <a:r>
              <a:rPr lang="ru-RU" sz="2800" b="1" u="sng" dirty="0" smtClean="0"/>
              <a:t>три глагола</a:t>
            </a:r>
            <a:r>
              <a:rPr lang="ru-RU" sz="2800" b="1" dirty="0" smtClean="0"/>
              <a:t>, обозначающих действие в рамках заданной темы;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4-я строка </a:t>
            </a:r>
            <a:r>
              <a:rPr lang="ru-RU" sz="2800" b="1" dirty="0" smtClean="0"/>
              <a:t>– </a:t>
            </a:r>
            <a:r>
              <a:rPr lang="ru-RU" sz="2800" b="1" u="sng" dirty="0" smtClean="0"/>
              <a:t>короткое предложение</a:t>
            </a:r>
            <a:r>
              <a:rPr lang="ru-RU" sz="2800" b="1" dirty="0" smtClean="0"/>
              <a:t>, раскрывающее суть темы или отношение </a:t>
            </a:r>
            <a:br>
              <a:rPr lang="ru-RU" sz="2800" b="1" dirty="0" smtClean="0"/>
            </a:br>
            <a:r>
              <a:rPr lang="ru-RU" sz="2800" b="1" dirty="0" smtClean="0"/>
              <a:t>к ней;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5-я строка </a:t>
            </a:r>
            <a:r>
              <a:rPr lang="ru-RU" sz="2800" b="1" dirty="0" smtClean="0"/>
              <a:t>– </a:t>
            </a:r>
            <a:r>
              <a:rPr lang="ru-RU" sz="2800" b="1" u="sng" dirty="0" smtClean="0"/>
              <a:t>синоним ключевого слова </a:t>
            </a:r>
            <a:r>
              <a:rPr lang="ru-RU" sz="2800" b="1" dirty="0" smtClean="0"/>
              <a:t>(существительное).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Пример </a:t>
            </a:r>
            <a:r>
              <a:rPr lang="ru-RU" dirty="0" err="1" smtClean="0"/>
              <a:t>синквейна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9416"/>
            <a:ext cx="8460432" cy="4846320"/>
          </a:xfrm>
        </p:spPr>
        <p:txBody>
          <a:bodyPr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Образ Маши в романе А.С. Пушкина “Дубровский”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200" b="1" dirty="0" smtClean="0"/>
              <a:t>Умная, красивая.</a:t>
            </a:r>
          </a:p>
          <a:p>
            <a:pPr algn="ctr"/>
            <a:r>
              <a:rPr lang="ru-RU" sz="3200" b="1" dirty="0" smtClean="0"/>
              <a:t>Любит, прощает, страдает.</a:t>
            </a:r>
          </a:p>
          <a:p>
            <a:pPr algn="ctr"/>
            <a:r>
              <a:rPr lang="ru-RU" sz="3200" b="1" dirty="0" smtClean="0"/>
              <a:t>Мария была очень доброй, достойной счастья, но судьба распорядилась иначе.</a:t>
            </a:r>
          </a:p>
          <a:p>
            <a:pPr algn="ctr"/>
            <a:r>
              <a:rPr lang="ru-RU" sz="3200" b="1" dirty="0" smtClean="0"/>
              <a:t>Красота</a:t>
            </a:r>
            <a:r>
              <a:rPr lang="ru-RU" sz="32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ser\Downloads\1366043824_gandex.ru-11307_9955_oboi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5400" b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sz="5400" b="1" dirty="0" smtClean="0">
                <a:solidFill>
                  <a:schemeClr val="bg1"/>
                </a:solidFill>
              </a:rPr>
              <a:t>  СПАСИБО ЗА ВНИМАНИЕ!</a:t>
            </a:r>
            <a:endParaRPr lang="ru-RU" sz="5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11886012-nf---n-n----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573016"/>
            <a:ext cx="2520280" cy="27363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Словарная работа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Объясните значения слов:</a:t>
            </a:r>
          </a:p>
          <a:p>
            <a:endParaRPr lang="ru-RU" b="1" dirty="0" smtClean="0"/>
          </a:p>
          <a:p>
            <a:r>
              <a:rPr lang="ru-RU" sz="3200" b="1" dirty="0" smtClean="0"/>
              <a:t>СРАВНИТЕЛЬНЫЙ</a:t>
            </a:r>
          </a:p>
          <a:p>
            <a:endParaRPr lang="ru-RU" b="1" dirty="0" smtClean="0"/>
          </a:p>
          <a:p>
            <a:r>
              <a:rPr lang="ru-RU" sz="3200" b="1" dirty="0" smtClean="0"/>
              <a:t>ХАРАКТЕРИСТИКА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СЛОВАРНАЯ РАБОТА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09416"/>
            <a:ext cx="7920880" cy="484632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sz="3200" b="1" u="sng" dirty="0" smtClean="0">
                <a:solidFill>
                  <a:srgbClr val="C00000"/>
                </a:solidFill>
              </a:rPr>
              <a:t>СРАВНИТЕЛЬНЫЙ</a:t>
            </a:r>
            <a:r>
              <a:rPr lang="ru-RU" sz="3200" b="1" u="sng" dirty="0" smtClean="0"/>
              <a:t> </a:t>
            </a:r>
            <a:r>
              <a:rPr lang="ru-RU" sz="3200" b="1" dirty="0" smtClean="0"/>
              <a:t>– осуществляемый на основе сравнения, сопоставления (Толковый словарь С.И. Ожегова)</a:t>
            </a:r>
          </a:p>
          <a:p>
            <a:endParaRPr lang="ru-RU" b="1" dirty="0" smtClean="0"/>
          </a:p>
          <a:p>
            <a:r>
              <a:rPr lang="ru-RU" sz="3200" b="1" u="sng" dirty="0" smtClean="0">
                <a:solidFill>
                  <a:srgbClr val="C00000"/>
                </a:solidFill>
              </a:rPr>
              <a:t>ХАРАКТЕРИСТИКА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smtClean="0"/>
              <a:t> – описание отличительных свойств, достоинств и недостатков кого-л., чего-л. </a:t>
            </a:r>
            <a:br>
              <a:rPr lang="ru-RU" sz="3200" b="1" dirty="0" smtClean="0"/>
            </a:br>
            <a:r>
              <a:rPr lang="ru-RU" sz="3200" b="1" dirty="0" smtClean="0"/>
              <a:t>(Толковый словарь Т.Ф. Ефремовой)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wnloads\kl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509120"/>
            <a:ext cx="1800200" cy="20434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09416"/>
            <a:ext cx="7488832" cy="484632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СРАВНИТЕЛЬНАЯ ХАРАКТЕРИСТИКА</a:t>
            </a:r>
            <a:r>
              <a:rPr lang="ru-RU" sz="3200" b="1" dirty="0" smtClean="0"/>
              <a:t> – это описание отличительных свойств, достоинств и недостатков кого-л., чего-л.  осуществляемое на основе сравнения, сопоставления 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ЦЕЛь</a:t>
            </a:r>
            <a:r>
              <a:rPr lang="ru-RU" dirty="0" smtClean="0"/>
              <a:t> УРОКА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Выявить отличительные черты внешности, характера, воспитания Татьяны и Ольги и сопоставить их образы.</a:t>
            </a:r>
            <a:endParaRPr lang="ru-RU" sz="3200" b="1" dirty="0"/>
          </a:p>
        </p:txBody>
      </p:sp>
      <p:pic>
        <p:nvPicPr>
          <p:cNvPr id="4" name="Picture 2" descr="C:\Users\user\Downloads\Татьяна в тишине лес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573016"/>
            <a:ext cx="2016224" cy="258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C:\Users\user\Downloads\0013-010-Olga-Larina-obobschjonnyj-obraz-tipichnoj-geroini-populjarnogo-roman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645024"/>
            <a:ext cx="2088232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72390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СОСТАВЛЕНИЕ КЛАСТЕРА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ru-RU" sz="3200" b="1" i="1" dirty="0" smtClean="0">
              <a:solidFill>
                <a:srgbClr val="FF0000"/>
              </a:solidFill>
            </a:endParaRPr>
          </a:p>
          <a:p>
            <a:pPr lvl="0"/>
            <a:r>
              <a:rPr lang="ru-RU" sz="3200" b="1" dirty="0" smtClean="0">
                <a:solidFill>
                  <a:srgbClr val="FF0000"/>
                </a:solidFill>
              </a:rPr>
              <a:t>КЛАСТЕР</a:t>
            </a:r>
            <a:r>
              <a:rPr lang="ru-RU" sz="3200" b="1" dirty="0" smtClean="0"/>
              <a:t> – это ассоциативная схема, показывающая смысловые поля того или иного понятия.</a:t>
            </a:r>
            <a:endParaRPr lang="ru-RU" sz="3200" dirty="0" smtClean="0"/>
          </a:p>
          <a:p>
            <a:endParaRPr lang="ru-RU" dirty="0"/>
          </a:p>
        </p:txBody>
      </p:sp>
      <p:pic>
        <p:nvPicPr>
          <p:cNvPr id="4" name="Picture 2" descr="C:\Users\user\Downloads\kl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149080"/>
            <a:ext cx="1800200" cy="20434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 стрелкой 21"/>
          <p:cNvCxnSpPr/>
          <p:nvPr/>
        </p:nvCxnSpPr>
        <p:spPr>
          <a:xfrm flipV="1">
            <a:off x="4211960" y="1357298"/>
            <a:ext cx="502916" cy="4155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 rot="16200000" flipH="1">
            <a:off x="1158745" y="1801695"/>
            <a:ext cx="729770" cy="959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 flipH="1" flipV="1">
            <a:off x="1691682" y="3284986"/>
            <a:ext cx="360038" cy="4320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rot="5400000">
            <a:off x="2241430" y="2967788"/>
            <a:ext cx="1077270" cy="5595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 стрелкой 106"/>
          <p:cNvCxnSpPr/>
          <p:nvPr/>
        </p:nvCxnSpPr>
        <p:spPr>
          <a:xfrm flipH="1">
            <a:off x="2987824" y="3212976"/>
            <a:ext cx="864096" cy="2160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/>
          <p:nvPr/>
        </p:nvCxnSpPr>
        <p:spPr>
          <a:xfrm rot="16200000" flipH="1">
            <a:off x="3783047" y="3432135"/>
            <a:ext cx="1149848" cy="5720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>
            <a:endCxn id="7" idx="1"/>
          </p:cNvCxnSpPr>
          <p:nvPr/>
        </p:nvCxnSpPr>
        <p:spPr>
          <a:xfrm rot="16200000" flipH="1">
            <a:off x="4379561" y="2685335"/>
            <a:ext cx="925999" cy="685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7215206" y="2071678"/>
            <a:ext cx="504056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Овал 3"/>
          <p:cNvSpPr/>
          <p:nvPr/>
        </p:nvSpPr>
        <p:spPr>
          <a:xfrm>
            <a:off x="2699792" y="1700808"/>
            <a:ext cx="2088232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Образ Онегина</a:t>
            </a:r>
            <a:endParaRPr lang="ru-RU" b="1" dirty="0"/>
          </a:p>
        </p:txBody>
      </p:sp>
      <p:sp>
        <p:nvSpPr>
          <p:cNvPr id="7" name="Овал 6"/>
          <p:cNvSpPr/>
          <p:nvPr/>
        </p:nvSpPr>
        <p:spPr>
          <a:xfrm>
            <a:off x="4932040" y="3356992"/>
            <a:ext cx="1728192" cy="914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молодой повеса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6660232" y="4005064"/>
            <a:ext cx="1189192" cy="1556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 rot="16364370">
            <a:off x="7001759" y="3315859"/>
            <a:ext cx="2608835" cy="100811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беззаботный</a:t>
            </a:r>
            <a:endParaRPr lang="ru-RU" b="1" dirty="0"/>
          </a:p>
        </p:txBody>
      </p:sp>
      <p:cxnSp>
        <p:nvCxnSpPr>
          <p:cNvPr id="16" name="Прямая со стрелкой 15"/>
          <p:cNvCxnSpPr>
            <a:stCxn id="4" idx="6"/>
          </p:cNvCxnSpPr>
          <p:nvPr/>
        </p:nvCxnSpPr>
        <p:spPr>
          <a:xfrm flipV="1">
            <a:off x="4788024" y="2348880"/>
            <a:ext cx="864096" cy="1080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5436096" y="2060848"/>
            <a:ext cx="2016224" cy="113042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Острижен </a:t>
            </a:r>
            <a:r>
              <a:rPr lang="ru-RU" b="1" dirty="0"/>
              <a:t>по последней моде</a:t>
            </a:r>
          </a:p>
        </p:txBody>
      </p:sp>
      <p:sp>
        <p:nvSpPr>
          <p:cNvPr id="20" name="Овал 19"/>
          <p:cNvSpPr/>
          <p:nvPr/>
        </p:nvSpPr>
        <p:spPr>
          <a:xfrm>
            <a:off x="3635896" y="332656"/>
            <a:ext cx="3168352" cy="108012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Как </a:t>
            </a:r>
            <a:r>
              <a:rPr lang="en-US" b="1" dirty="0" smtClean="0"/>
              <a:t>dandy</a:t>
            </a:r>
            <a:r>
              <a:rPr lang="en-US" b="1" dirty="0"/>
              <a:t> </a:t>
            </a:r>
            <a:r>
              <a:rPr lang="ru-RU" b="1" dirty="0" smtClean="0"/>
              <a:t>лондонский </a:t>
            </a:r>
            <a:r>
              <a:rPr lang="ru-RU" b="1" dirty="0"/>
              <a:t>одет</a:t>
            </a: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6786578" y="928670"/>
            <a:ext cx="792088" cy="1800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Овал 36"/>
          <p:cNvSpPr/>
          <p:nvPr/>
        </p:nvSpPr>
        <p:spPr>
          <a:xfrm>
            <a:off x="7236296" y="1052736"/>
            <a:ext cx="1512168" cy="10584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модный</a:t>
            </a:r>
            <a:endParaRPr lang="ru-RU" b="1" dirty="0"/>
          </a:p>
        </p:txBody>
      </p:sp>
      <p:sp>
        <p:nvSpPr>
          <p:cNvPr id="41" name="Овал 40"/>
          <p:cNvSpPr/>
          <p:nvPr/>
        </p:nvSpPr>
        <p:spPr>
          <a:xfrm>
            <a:off x="323528" y="3717032"/>
            <a:ext cx="3096344" cy="136815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/>
              <a:t>Он по-французски совершенно</a:t>
            </a:r>
          </a:p>
          <a:p>
            <a:r>
              <a:rPr lang="ru-RU" sz="1600" b="1" dirty="0" smtClean="0"/>
              <a:t>мог </a:t>
            </a:r>
            <a:r>
              <a:rPr lang="ru-RU" sz="1600" b="1" dirty="0"/>
              <a:t>изъясняться и </a:t>
            </a:r>
            <a:r>
              <a:rPr lang="ru-RU" sz="1600" b="1" dirty="0" smtClean="0"/>
              <a:t>писал</a:t>
            </a:r>
            <a:endParaRPr lang="ru-RU" sz="1600" b="1" dirty="0"/>
          </a:p>
        </p:txBody>
      </p:sp>
      <p:sp>
        <p:nvSpPr>
          <p:cNvPr id="42" name="Овал 41"/>
          <p:cNvSpPr/>
          <p:nvPr/>
        </p:nvSpPr>
        <p:spPr>
          <a:xfrm>
            <a:off x="323528" y="404664"/>
            <a:ext cx="2699792" cy="129614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/>
              <a:t>Легко мазурку танцевал</a:t>
            </a:r>
          </a:p>
          <a:p>
            <a:r>
              <a:rPr lang="ru-RU" sz="1600" b="1" dirty="0" smtClean="0"/>
              <a:t>и </a:t>
            </a:r>
            <a:r>
              <a:rPr lang="ru-RU" sz="1600" b="1" dirty="0"/>
              <a:t>кланялся непринужденно</a:t>
            </a:r>
          </a:p>
        </p:txBody>
      </p:sp>
      <p:cxnSp>
        <p:nvCxnSpPr>
          <p:cNvPr id="48" name="Прямая со стрелкой 47"/>
          <p:cNvCxnSpPr>
            <a:endCxn id="42" idx="5"/>
          </p:cNvCxnSpPr>
          <p:nvPr/>
        </p:nvCxnSpPr>
        <p:spPr>
          <a:xfrm flipH="1" flipV="1">
            <a:off x="2627944" y="1510992"/>
            <a:ext cx="467384" cy="3338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Овал 51"/>
          <p:cNvSpPr/>
          <p:nvPr/>
        </p:nvSpPr>
        <p:spPr>
          <a:xfrm>
            <a:off x="251520" y="2204864"/>
            <a:ext cx="2267744" cy="113042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получил светское образование</a:t>
            </a:r>
            <a:endParaRPr lang="ru-RU" sz="1600" b="1" dirty="0"/>
          </a:p>
        </p:txBody>
      </p:sp>
      <p:sp>
        <p:nvSpPr>
          <p:cNvPr id="73" name="Овал 72"/>
          <p:cNvSpPr/>
          <p:nvPr/>
        </p:nvSpPr>
        <p:spPr>
          <a:xfrm>
            <a:off x="3923928" y="4293096"/>
            <a:ext cx="2232248" cy="914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Как он умел казаться новым</a:t>
            </a:r>
            <a:endParaRPr lang="ru-RU" sz="1600" b="1" dirty="0"/>
          </a:p>
        </p:txBody>
      </p:sp>
      <p:sp>
        <p:nvSpPr>
          <p:cNvPr id="93" name="Овал 92"/>
          <p:cNvSpPr/>
          <p:nvPr/>
        </p:nvSpPr>
        <p:spPr>
          <a:xfrm>
            <a:off x="827584" y="5157192"/>
            <a:ext cx="2858616" cy="134644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/>
              <a:t>Как рано мог уж он тревожить</a:t>
            </a:r>
          </a:p>
          <a:p>
            <a:r>
              <a:rPr lang="ru-RU" sz="1600" b="1" dirty="0" smtClean="0"/>
              <a:t>сердца </a:t>
            </a:r>
            <a:r>
              <a:rPr lang="ru-RU" sz="1600" b="1" dirty="0"/>
              <a:t>кокеток записных!</a:t>
            </a:r>
          </a:p>
        </p:txBody>
      </p:sp>
      <p:sp>
        <p:nvSpPr>
          <p:cNvPr id="95" name="Овал 94"/>
          <p:cNvSpPr/>
          <p:nvPr/>
        </p:nvSpPr>
        <p:spPr>
          <a:xfrm>
            <a:off x="6084168" y="5157192"/>
            <a:ext cx="2160240" cy="914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умел лицемерить</a:t>
            </a:r>
            <a:endParaRPr lang="ru-RU" sz="1600" b="1" dirty="0"/>
          </a:p>
        </p:txBody>
      </p:sp>
      <p:cxnSp>
        <p:nvCxnSpPr>
          <p:cNvPr id="97" name="Прямая со стрелкой 96"/>
          <p:cNvCxnSpPr>
            <a:stCxn id="73" idx="5"/>
          </p:cNvCxnSpPr>
          <p:nvPr/>
        </p:nvCxnSpPr>
        <p:spPr>
          <a:xfrm>
            <a:off x="5829271" y="5073585"/>
            <a:ext cx="470921" cy="2996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Овал 115"/>
          <p:cNvSpPr/>
          <p:nvPr/>
        </p:nvSpPr>
        <p:spPr>
          <a:xfrm>
            <a:off x="4355976" y="5661248"/>
            <a:ext cx="1872208" cy="914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его любили женщины</a:t>
            </a:r>
            <a:endParaRPr lang="ru-RU" sz="1600" b="1" dirty="0"/>
          </a:p>
        </p:txBody>
      </p:sp>
      <p:cxnSp>
        <p:nvCxnSpPr>
          <p:cNvPr id="118" name="Прямая со стрелкой 117"/>
          <p:cNvCxnSpPr>
            <a:endCxn id="116" idx="2"/>
          </p:cNvCxnSpPr>
          <p:nvPr/>
        </p:nvCxnSpPr>
        <p:spPr>
          <a:xfrm>
            <a:off x="3635896" y="5949280"/>
            <a:ext cx="720080" cy="169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4" grpId="0" animBg="1"/>
      <p:bldP spid="19" grpId="0" animBg="1"/>
      <p:bldP spid="20" grpId="0" animBg="1"/>
      <p:bldP spid="37" grpId="0" animBg="1"/>
      <p:bldP spid="41" grpId="0" animBg="1"/>
      <p:bldP spid="42" grpId="0" animBg="1"/>
      <p:bldP spid="52" grpId="0" animBg="1"/>
      <p:bldP spid="73" grpId="0" animBg="1"/>
      <p:bldP spid="93" grpId="0" animBg="1"/>
      <p:bldP spid="95" grpId="0" animBg="1"/>
      <p:bldP spid="1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ТАТЬЯНА, РУССКАЯ ДУШОЮ</a:t>
            </a:r>
            <a:endParaRPr lang="ru-RU" dirty="0"/>
          </a:p>
        </p:txBody>
      </p:sp>
      <p:pic>
        <p:nvPicPr>
          <p:cNvPr id="1027" name="Picture 3" descr="C:\Users\user\Downloads\thumbnail300_onegin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16832"/>
            <a:ext cx="2664296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user\Downloads\IMG_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844824"/>
            <a:ext cx="2808312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user\Downloads\f780eb3729c357c5091b92c0ce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4077072"/>
            <a:ext cx="3384376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ОЛЬГА</a:t>
            </a:r>
            <a:endParaRPr lang="ru-RU" dirty="0"/>
          </a:p>
        </p:txBody>
      </p:sp>
      <p:pic>
        <p:nvPicPr>
          <p:cNvPr id="2050" name="Picture 2" descr="C:\Users\user\Downloads\немоляева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996952"/>
            <a:ext cx="3819525" cy="3038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user\Downloads\1310370810_evgeniy-onegin.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628800"/>
            <a:ext cx="3600400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470</TotalTime>
  <Words>239</Words>
  <Application>Microsoft Office PowerPoint</Application>
  <PresentationFormat>Экран (4:3)</PresentationFormat>
  <Paragraphs>51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Изящная</vt:lpstr>
      <vt:lpstr>СРАВНИТЕЛЬНАЯ ХАРАКТЕРИТИКА ОБРАЗОВ ТАТЬЯНЫ И ОЛЬГИ  В РОМАНЕ а.с. ПУШКИНА  «ЕВГЕНИЙ ОНЕГИН»</vt:lpstr>
      <vt:lpstr>Словарная работа</vt:lpstr>
      <vt:lpstr>СЛОВАРНАЯ РАБОТА</vt:lpstr>
      <vt:lpstr>Слайд 4</vt:lpstr>
      <vt:lpstr>ЦЕЛь УРОКА:</vt:lpstr>
      <vt:lpstr>СОСТАВЛЕНИЕ КЛАСТЕРА</vt:lpstr>
      <vt:lpstr>Слайд 7</vt:lpstr>
      <vt:lpstr>ТАТЬЯНА, РУССКАЯ ДУШОЮ</vt:lpstr>
      <vt:lpstr>ОЛЬГА</vt:lpstr>
      <vt:lpstr>Татьяна и ольга ларины</vt:lpstr>
      <vt:lpstr>СИНКВЕЙН </vt:lpstr>
      <vt:lpstr>Пример синквейна 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43</cp:revision>
  <dcterms:created xsi:type="dcterms:W3CDTF">2013-12-05T12:11:31Z</dcterms:created>
  <dcterms:modified xsi:type="dcterms:W3CDTF">2013-12-11T14:40:02Z</dcterms:modified>
</cp:coreProperties>
</file>