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6" r:id="rId3"/>
    <p:sldId id="257" r:id="rId4"/>
    <p:sldId id="264" r:id="rId5"/>
    <p:sldId id="275" r:id="rId6"/>
    <p:sldId id="265" r:id="rId7"/>
    <p:sldId id="266" r:id="rId8"/>
    <p:sldId id="268" r:id="rId9"/>
    <p:sldId id="267" r:id="rId10"/>
    <p:sldId id="272" r:id="rId11"/>
    <p:sldId id="274" r:id="rId12"/>
    <p:sldId id="259" r:id="rId13"/>
    <p:sldId id="269" r:id="rId14"/>
    <p:sldId id="260" r:id="rId15"/>
    <p:sldId id="262" r:id="rId16"/>
    <p:sldId id="270" r:id="rId17"/>
    <p:sldId id="277" r:id="rId18"/>
    <p:sldId id="273" r:id="rId19"/>
    <p:sldId id="261" r:id="rId20"/>
    <p:sldId id="271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naov.ru/content/images/pic8_20447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aov.ru/?istoricheskie_svedenija_o_pamjatnikah_arhitekturi&amp;id=1535" TargetMode="External"/><Relationship Id="rId7" Type="http://schemas.openxmlformats.org/officeDocument/2006/relationships/hyperlink" Target="http://www.kraslib.ru/" TargetMode="External"/><Relationship Id="rId2" Type="http://schemas.openxmlformats.org/officeDocument/2006/relationships/hyperlink" Target="http://www.naov.ru/?istoricheskie_svedenija_o_pamjatnikah_arhitekturi&amp;id=15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ov.ru/?istoricheskie_svedenija_o_pamjatnikah_arhitekturi&amp;id=1552" TargetMode="External"/><Relationship Id="rId5" Type="http://schemas.openxmlformats.org/officeDocument/2006/relationships/hyperlink" Target="http://naov.ru/?foto_pamjatniki_arhitekturi_krasnojarska&amp;id=1529" TargetMode="External"/><Relationship Id="rId4" Type="http://schemas.openxmlformats.org/officeDocument/2006/relationships/hyperlink" Target="http://naov.ru/?pamjatniki_arhitekturi_krasnojarska&amp;id=436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214291"/>
            <a:ext cx="8643998" cy="235745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3600" b="1" dirty="0" smtClean="0">
                <a:solidFill>
                  <a:schemeClr val="accent2"/>
                </a:solidFill>
                <a:effectLst/>
              </a:rPr>
              <a:t>История библиотеки </a:t>
            </a:r>
            <a:br>
              <a:rPr lang="ru-RU" sz="3600" b="1" dirty="0" smtClean="0">
                <a:solidFill>
                  <a:schemeClr val="accent2"/>
                </a:solidFill>
                <a:effectLst/>
              </a:rPr>
            </a:br>
            <a:r>
              <a:rPr lang="ru-RU" sz="3600" b="1" dirty="0" smtClean="0">
                <a:solidFill>
                  <a:schemeClr val="accent2"/>
                </a:solidFill>
                <a:effectLst/>
              </a:rPr>
              <a:t>Геннадия Васильевича Юдина </a:t>
            </a:r>
            <a:r>
              <a:rPr lang="ru-RU" sz="3600" b="1" dirty="0">
                <a:solidFill>
                  <a:schemeClr val="accent2"/>
                </a:solidFill>
              </a:rPr>
              <a:t/>
            </a:r>
            <a:br>
              <a:rPr lang="ru-RU" sz="3600" b="1" dirty="0">
                <a:solidFill>
                  <a:schemeClr val="accent2"/>
                </a:solidFill>
              </a:rPr>
            </a:b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33798" name="Picture 6" descr="Переплеты древнерусских рукописных кни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5715040" cy="3886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41046" cy="4041656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/>
              <a:t>Его домашнюю библиотеку, ученые посещали один за другим. Так, никому еще не известный Арсений </a:t>
            </a:r>
            <a:r>
              <a:rPr lang="ru-RU" sz="2600" dirty="0" err="1" smtClean="0"/>
              <a:t>Ярилов</a:t>
            </a:r>
            <a:r>
              <a:rPr lang="ru-RU" sz="2600" dirty="0" smtClean="0"/>
              <a:t> - автор книги "Мелецкие инородцы" в предисловии написал, что выражает благодарность Юдину за доступ в его богатую библиотеку.</a:t>
            </a:r>
          </a:p>
          <a:p>
            <a:r>
              <a:rPr lang="ru-RU" sz="2600" dirty="0" smtClean="0"/>
              <a:t>Досконально знал </a:t>
            </a:r>
            <a:r>
              <a:rPr lang="ru-RU" sz="2600" dirty="0" err="1" smtClean="0"/>
              <a:t>юдинский</a:t>
            </a:r>
            <a:r>
              <a:rPr lang="ru-RU" sz="2600" dirty="0" smtClean="0"/>
              <a:t> книжный фонд историк, педагог Красноярской губернской гимназии, современник Г.В. Юдина Николай Никитич </a:t>
            </a:r>
            <a:r>
              <a:rPr lang="ru-RU" sz="2600" dirty="0" err="1" smtClean="0"/>
              <a:t>Бакай</a:t>
            </a:r>
            <a:r>
              <a:rPr lang="ru-RU" sz="2600" dirty="0" smtClean="0"/>
              <a:t> (1862 - 1926).</a:t>
            </a:r>
          </a:p>
          <a:p>
            <a:r>
              <a:rPr lang="ru-RU" sz="2600" dirty="0" smtClean="0"/>
              <a:t> В 1896 году он написал брошюру "Замечательное книгохранилище в Восточной Сибири", где указывал, что ежегодно сибирским библиофилом выписывалось около 100 названий различных периодических изданий (в три раза больше, чем в Красноярской городской библиотеке). </a:t>
            </a:r>
          </a:p>
          <a:p>
            <a:r>
              <a:rPr lang="ru-RU" sz="2600" dirty="0" smtClean="0"/>
              <a:t>С 9 марта по 29 апреля 1897 года и в сентябре 1898 года, находясь в Красноярске, в ней работал В.И.Ленин. Пользуясь частной библиотекой Юдина, он работал над вопросами экономического развития в России. В письмах к родным Ленин писал «о замечательном собрании книг» в этой библиотеке. </a:t>
            </a:r>
          </a:p>
          <a:p>
            <a:endParaRPr lang="ru-RU" sz="2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Ацапкина Л.А\ББГ\5 класс\Г.В.Юдин\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915275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/>
              </a:rPr>
              <a:t>Владелец богатейшей библиотек Г.В. Юдин с величайшей охотой предлагал пользоваться ею всем, кто нуждался в книгах для своего научного труда.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0034" y="4714884"/>
            <a:ext cx="8286808" cy="1285884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/>
              <a:t> </a:t>
            </a:r>
            <a:r>
              <a:rPr lang="ru-RU" sz="2100" dirty="0"/>
              <a:t>«Так могут поступать лишь люди светлого ума и лица, искренне стремящиеся к познанию истины»,— писал в свое время о нем известный историк Сибири В. И. </a:t>
            </a:r>
            <a:r>
              <a:rPr lang="ru-RU" sz="2100" dirty="0" err="1"/>
              <a:t>Андриевич</a:t>
            </a:r>
            <a:r>
              <a:rPr lang="ru-RU" sz="2100" dirty="0"/>
              <a:t>.</a:t>
            </a:r>
            <a:br>
              <a:rPr lang="ru-RU" sz="21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4036" name="Picture 4" descr="Портретный ex libris Юдина работы художника В.А.Боброва"/>
          <p:cNvPicPr>
            <a:picLocks noChangeAspect="1" noChangeArrowheads="1"/>
          </p:cNvPicPr>
          <p:nvPr/>
        </p:nvPicPr>
        <p:blipFill>
          <a:blip r:embed="rId2"/>
          <a:srcRect b="7559"/>
          <a:stretch>
            <a:fillRect/>
          </a:stretch>
        </p:blipFill>
        <p:spPr bwMode="auto">
          <a:xfrm>
            <a:off x="2857488" y="2071678"/>
            <a:ext cx="3939125" cy="2500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5929354" cy="5572164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В то время, когда Ленин занимался в библиотеке Юдина, ученые сыновья библиофила требовали распродать книги, а деньги поделить между ними.</a:t>
            </a:r>
          </a:p>
          <a:p>
            <a:r>
              <a:rPr lang="ru-RU" sz="1800" dirty="0" smtClean="0"/>
              <a:t>Наступающая старость заставила владельца исключительно богатой библиотеки задуматься над ее будущим. </a:t>
            </a:r>
          </a:p>
          <a:p>
            <a:r>
              <a:rPr lang="ru-RU" sz="1800" dirty="0" smtClean="0"/>
              <a:t>Он хотел, по словам Юдина-сына, «видеть ее вполне устроенной, как библиотеку города Красноярска или Томска, или одного из  университетских городов Европейской России при условии, чтоб она носила имя ее собирателя.</a:t>
            </a:r>
          </a:p>
          <a:p>
            <a:r>
              <a:rPr lang="ru-RU" sz="1900" dirty="0" smtClean="0"/>
              <a:t>С этой целью он в 1904 г. обратился через историка и директора публичной библиотеки в Петербурге Н. Карл. </a:t>
            </a:r>
            <a:r>
              <a:rPr lang="ru-RU" sz="1900" dirty="0" err="1" smtClean="0"/>
              <a:t>Шильдера</a:t>
            </a:r>
            <a:r>
              <a:rPr lang="ru-RU" sz="1900" dirty="0" smtClean="0"/>
              <a:t> к императору Николаю </a:t>
            </a:r>
            <a:r>
              <a:rPr lang="en-US" sz="1900" dirty="0" smtClean="0"/>
              <a:t>II </a:t>
            </a:r>
            <a:r>
              <a:rPr lang="ru-RU" sz="1900" dirty="0" smtClean="0"/>
              <a:t>предлагая ему купить библиотеку на вышеизложенных условиях за 150.000 рублей». </a:t>
            </a:r>
          </a:p>
          <a:p>
            <a:r>
              <a:rPr lang="ru-RU" sz="1900" dirty="0" smtClean="0"/>
              <a:t>К этому времени библиотека стоила уже 500.000 рублей. На докладе Н.К. </a:t>
            </a:r>
            <a:r>
              <a:rPr lang="ru-RU" sz="1900" dirty="0" err="1" smtClean="0"/>
              <a:t>Шильдера</a:t>
            </a:r>
            <a:r>
              <a:rPr lang="ru-RU" sz="1900" dirty="0" smtClean="0"/>
              <a:t> была наложена «высочайшая» резолюция: «из-за недостатка средств — отклонить».</a:t>
            </a:r>
          </a:p>
          <a:p>
            <a:endParaRPr lang="ru-RU" sz="19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4" name="Picture 2" descr="F:\Ацапкина Л.А\ББГ\5 класс\Г.В.Юдин\P1090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290"/>
            <a:ext cx="2643206" cy="198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14282" y="428604"/>
            <a:ext cx="8643998" cy="62865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sz="1900" dirty="0" smtClean="0"/>
              <a:t>В 1904 </a:t>
            </a:r>
            <a:r>
              <a:rPr lang="ru-RU" sz="1900" dirty="0"/>
              <a:t>году Г. В</a:t>
            </a:r>
            <a:r>
              <a:rPr lang="ru-RU" sz="1900" dirty="0" smtClean="0"/>
              <a:t>. Юдин дает объявление </a:t>
            </a:r>
            <a:r>
              <a:rPr lang="ru-RU" sz="1900" dirty="0"/>
              <a:t>в иностранных газетах о продаже своей библиотеки; на это отозвалась </a:t>
            </a:r>
            <a:r>
              <a:rPr lang="ru-RU" sz="1900" dirty="0" smtClean="0"/>
              <a:t>«</a:t>
            </a:r>
            <a:r>
              <a:rPr lang="ru-RU" sz="1900" dirty="0"/>
              <a:t>Библиотека конгресса США» и выслала </a:t>
            </a:r>
            <a:r>
              <a:rPr lang="ru-RU" sz="1900" dirty="0" smtClean="0"/>
              <a:t>для </a:t>
            </a:r>
            <a:r>
              <a:rPr lang="ru-RU" sz="1900" dirty="0"/>
              <a:t>осмотра </a:t>
            </a:r>
            <a:r>
              <a:rPr lang="ru-RU" sz="1900" dirty="0" err="1"/>
              <a:t>Юдинской</a:t>
            </a:r>
            <a:r>
              <a:rPr lang="ru-RU" sz="1900" dirty="0"/>
              <a:t> библиотеки своего представителя</a:t>
            </a:r>
            <a:r>
              <a:rPr lang="ru-RU" sz="19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ru-RU" sz="1900" dirty="0" smtClean="0"/>
              <a:t> </a:t>
            </a:r>
            <a:r>
              <a:rPr lang="ru-RU" sz="1900" dirty="0"/>
              <a:t>Но </a:t>
            </a:r>
            <a:r>
              <a:rPr lang="ru-RU" sz="1900" dirty="0" smtClean="0"/>
              <a:t>продажа </a:t>
            </a:r>
            <a:r>
              <a:rPr lang="ru-RU" sz="1900" dirty="0"/>
              <a:t>библиотеки в 1904 </a:t>
            </a:r>
            <a:r>
              <a:rPr lang="ru-RU" sz="1900" dirty="0" smtClean="0"/>
              <a:t>г. не </a:t>
            </a:r>
            <a:r>
              <a:rPr lang="ru-RU" sz="1900" dirty="0"/>
              <a:t>состоялось, ибо расчетливые янки предложили </a:t>
            </a:r>
            <a:r>
              <a:rPr lang="ru-RU" sz="1900" dirty="0" smtClean="0"/>
              <a:t>всего </a:t>
            </a:r>
            <a:r>
              <a:rPr lang="ru-RU" sz="1900" dirty="0"/>
              <a:t>лишь 100.000 руб. </a:t>
            </a:r>
            <a:endParaRPr lang="ru-RU" sz="1900" dirty="0" smtClean="0"/>
          </a:p>
          <a:p>
            <a:pPr>
              <a:lnSpc>
                <a:spcPct val="110000"/>
              </a:lnSpc>
            </a:pPr>
            <a:r>
              <a:rPr lang="ru-RU" sz="1900" dirty="0" smtClean="0"/>
              <a:t>Прошел бурный 1905 год. Владелец боялся за целость своего детища — библиотеки, хранившейся в деревянном здании его живописной дачи.</a:t>
            </a:r>
          </a:p>
          <a:p>
            <a:pPr>
              <a:lnSpc>
                <a:spcPct val="110000"/>
              </a:lnSpc>
            </a:pPr>
            <a:r>
              <a:rPr lang="ru-RU" sz="1900" dirty="0" smtClean="0"/>
              <a:t>Не имея денежных средств для устройства публичной библиотеки г. Красноярска Г. В. Юдин поспешил «уступить ее нации </a:t>
            </a:r>
            <a:r>
              <a:rPr lang="ru-RU" sz="1900" dirty="0" err="1" smtClean="0"/>
              <a:t>Северо-Американских</a:t>
            </a:r>
            <a:r>
              <a:rPr lang="ru-RU" sz="1900" dirty="0" smtClean="0"/>
              <a:t> Соединенных Штатов за предложенную ранее цену — сто тысяч рублей».</a:t>
            </a:r>
          </a:p>
          <a:p>
            <a:pPr>
              <a:lnSpc>
                <a:spcPct val="110000"/>
              </a:lnSpc>
            </a:pPr>
            <a:r>
              <a:rPr lang="ru-RU" sz="1900" dirty="0" smtClean="0"/>
              <a:t>При продаже библиотеки Г. В. Юдин поставил условием покупателю: что- бы она была помещена в особый зал Славянского отдела библиотеки Конгресса. Все непереплетенные книги должны быть переплетены и снабжены его книжным знаком. </a:t>
            </a:r>
          </a:p>
          <a:p>
            <a:pPr>
              <a:lnSpc>
                <a:spcPct val="110000"/>
              </a:lnSpc>
            </a:pPr>
            <a:r>
              <a:rPr lang="ru-RU" sz="1900" dirty="0" smtClean="0"/>
              <a:t>Купленная библиотека была отправлена в Вашингтон. </a:t>
            </a:r>
          </a:p>
          <a:p>
            <a:pPr>
              <a:lnSpc>
                <a:spcPct val="110000"/>
              </a:lnSpc>
            </a:pPr>
            <a:r>
              <a:rPr lang="ru-RU" sz="1900" dirty="0" smtClean="0"/>
              <a:t>При получении и первом осмотре библиотеки в Вашингтоне ценность ее была определена не менее 300.000 долларов и уступка ее прежним владельцем признана как «дар сибиряка Г.В.Юдина нации США», о чем состоялось и записано особое постановление. </a:t>
            </a:r>
          </a:p>
          <a:p>
            <a:pPr>
              <a:lnSpc>
                <a:spcPct val="80000"/>
              </a:lnSpc>
            </a:pPr>
            <a:endParaRPr lang="ru-RU" sz="1900" dirty="0" smtClean="0"/>
          </a:p>
          <a:p>
            <a:pPr>
              <a:lnSpc>
                <a:spcPct val="80000"/>
              </a:lnSpc>
              <a:buNone/>
            </a:pPr>
            <a:r>
              <a:rPr lang="ru-RU" sz="1900" dirty="0" smtClean="0"/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357166"/>
            <a:ext cx="6072198" cy="61436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1900" dirty="0"/>
              <a:t>Продажа библиотеки, по словам Юдина-сына, сильно отразилась физически и морально на его отце, но не убила любви к книгам. Он и потом продолжал заниматься их собиранием и оставшаяся библиотека после его смерти имела уже 15000 названий.</a:t>
            </a:r>
          </a:p>
          <a:p>
            <a:pPr>
              <a:lnSpc>
                <a:spcPct val="120000"/>
              </a:lnSpc>
            </a:pPr>
            <a:r>
              <a:rPr lang="ru-RU" sz="1900" dirty="0"/>
              <a:t>Умер Г. В.Юдин в Красноярске 17 марта 1912 </a:t>
            </a:r>
            <a:r>
              <a:rPr lang="ru-RU" sz="1900" dirty="0" smtClean="0"/>
              <a:t>г. </a:t>
            </a:r>
            <a:endParaRPr lang="ru-RU" sz="1900" dirty="0"/>
          </a:p>
          <a:p>
            <a:pPr>
              <a:lnSpc>
                <a:spcPct val="120000"/>
              </a:lnSpc>
            </a:pPr>
            <a:r>
              <a:rPr lang="ru-RU" sz="1900" dirty="0"/>
              <a:t>Вторая библиотека была национализирована в 1920 году и передана в центральное книгохранилище при Красноярском городском музее </a:t>
            </a:r>
            <a:r>
              <a:rPr lang="ru-RU" sz="1900" dirty="0" err="1"/>
              <a:t>Приенисейского</a:t>
            </a:r>
            <a:r>
              <a:rPr lang="ru-RU" sz="1900" dirty="0"/>
              <a:t> края</a:t>
            </a:r>
            <a:r>
              <a:rPr lang="ru-RU" sz="19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sz="1900" dirty="0" smtClean="0"/>
              <a:t>Газета «Сибирская мысль» за 21 марта 1912 г. отмечает, что после смерти Юдина осталось солидное состояние в несколько сот тысяч рублей, а также много ценных рукописей.</a:t>
            </a:r>
          </a:p>
          <a:p>
            <a:pPr>
              <a:lnSpc>
                <a:spcPct val="120000"/>
              </a:lnSpc>
            </a:pPr>
            <a:r>
              <a:rPr lang="ru-RU" sz="1900" dirty="0" smtClean="0"/>
              <a:t>Похоронен Г.В. Юдин на красноярском Троицком кладбище (что на склоне горы, близ Караульной башни). </a:t>
            </a:r>
          </a:p>
          <a:p>
            <a:pPr>
              <a:lnSpc>
                <a:spcPct val="120000"/>
              </a:lnSpc>
            </a:pPr>
            <a:r>
              <a:rPr lang="ru-RU" sz="1900" dirty="0" smtClean="0"/>
              <a:t>На его могиле высокий памятник из черного полированного мрамора с надписью «Г.В. Юдин».  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Picture 2" descr="F:\Ацапкина Л.А\ББГ\5 класс\Г.В.Юдин\могила Юдина на Троицком кладбищ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357298"/>
            <a:ext cx="2786082" cy="3711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55360" cy="68407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В марте  2011 года в Краевой Научной библиотеке состоялась выставка книг из второй библиотеки Г.В.Юдина</a:t>
            </a:r>
            <a:endParaRPr lang="ru-RU" dirty="0"/>
          </a:p>
        </p:txBody>
      </p:sp>
      <p:pic>
        <p:nvPicPr>
          <p:cNvPr id="4" name="Picture 2" descr="F:\Ацапкина Л.А\ББГ\5 класс\Г.В.Юдин\выст в Краевой библ 2011 12 март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Ацапкина Л.А\ББГ\5 класс\Г.В.Юдин\0_50cf9_512feaf7_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20053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500042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 descr="F:\Ацапкина Л.А\ББГ\5 класс\Г.В.Юдин\0_50cf3_a6f4da7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3915249" cy="528641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7" name="Picture 2" descr="F:\Ацапкина Л.А\ББГ\5 класс\Г.В.Юдин\0_50cf5_71e48337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1298" y="714356"/>
            <a:ext cx="3982668" cy="531022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424862" cy="5472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3075" name="Picture 3" descr="F:\Ацапкина Л.А\ББГ\5 класс\Г.В.Юдин\0_50d01_53933e6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4071934" cy="5429246"/>
          </a:xfrm>
          <a:prstGeom prst="rect">
            <a:avLst/>
          </a:prstGeom>
          <a:noFill/>
        </p:spPr>
      </p:pic>
      <p:pic>
        <p:nvPicPr>
          <p:cNvPr id="7" name="Picture 4" descr="F:\Ацапкина Л.А\ББГ\5 класс\Г.В.Юдин\0_50d09_cea07c45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364333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0350"/>
            <a:ext cx="8715436" cy="188276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effectLst/>
              </a:rPr>
              <a:t>В 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один из февральских дней 1907 года со станции «Красноярск» отбыл товарный поезд, в семи вагонах которого находился редкий в таком огромном количестве груз — книги. </a:t>
            </a:r>
            <a:r>
              <a:rPr lang="ru-RU" sz="18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/>
              </a:rPr>
            </a:br>
            <a:r>
              <a:rPr lang="ru-RU" sz="1800" b="1" dirty="0" smtClean="0">
                <a:solidFill>
                  <a:srgbClr val="C00000"/>
                </a:solidFill>
                <a:effectLst/>
              </a:rPr>
              <a:t>Поезд 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уносил навсегда из Сибири замечательную библиотеку, принадлежавшую </a:t>
            </a:r>
            <a:r>
              <a:rPr lang="ru-RU" sz="18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/>
              </a:rPr>
            </a:br>
            <a:r>
              <a:rPr lang="ru-RU" sz="1800" b="1" dirty="0" smtClean="0">
                <a:solidFill>
                  <a:srgbClr val="C00000"/>
                </a:solidFill>
                <a:effectLst/>
              </a:rPr>
              <a:t>Геннадию 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Васильевичу Юдину</a:t>
            </a:r>
            <a:r>
              <a:rPr lang="ru-RU" sz="1800" b="1" dirty="0" smtClean="0">
                <a:solidFill>
                  <a:srgbClr val="C00000"/>
                </a:solidFill>
                <a:effectLst/>
              </a:rPr>
              <a:t>.</a:t>
            </a:r>
            <a:endParaRPr lang="ru-RU" sz="18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928926" y="2214554"/>
            <a:ext cx="5929354" cy="435771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900" dirty="0"/>
              <a:t>Геннадий Васильевич родился 26 февраля 1840 рода в Ертарском заводе бывшей, </a:t>
            </a:r>
            <a:r>
              <a:rPr lang="ru-RU" sz="2900" dirty="0" err="1"/>
              <a:t>Тобольской</a:t>
            </a:r>
            <a:r>
              <a:rPr lang="ru-RU" sz="2900" dirty="0"/>
              <a:t> губернии. </a:t>
            </a:r>
            <a:endParaRPr lang="ru-RU" sz="2900" dirty="0" smtClean="0"/>
          </a:p>
          <a:p>
            <a:pPr>
              <a:lnSpc>
                <a:spcPct val="120000"/>
              </a:lnSpc>
            </a:pPr>
            <a:r>
              <a:rPr lang="ru-RU" sz="2900" dirty="0" smtClean="0"/>
              <a:t>Детство его проходило в Минусинском округе Енисейской губернии, где в то время находилась колония видных декабристов.</a:t>
            </a:r>
          </a:p>
          <a:p>
            <a:pPr>
              <a:lnSpc>
                <a:spcPct val="120000"/>
              </a:lnSpc>
            </a:pPr>
            <a:r>
              <a:rPr lang="ru-RU" sz="2900" dirty="0" smtClean="0"/>
              <a:t> «Семья Юдиных была тесно связана с декабристами. Отец Геннадия пригласил их для домашнего обучения сына, которое продолжалось в течении 3-4- лет. Об этом свидетельствуют имеющиеся в архивах аттестаты за 1850 и 1851 г.г. Из них видно, что усвоен курс уездного училища». (</a:t>
            </a:r>
            <a:r>
              <a:rPr lang="ru-RU" sz="2900" dirty="0" err="1" smtClean="0"/>
              <a:t>Войтик</a:t>
            </a:r>
            <a:r>
              <a:rPr lang="ru-RU" sz="2900" dirty="0" smtClean="0"/>
              <a:t> П. «Новые материалы о </a:t>
            </a:r>
            <a:r>
              <a:rPr lang="ru-RU" sz="2900" dirty="0" err="1" smtClean="0"/>
              <a:t>Юдинской</a:t>
            </a:r>
            <a:r>
              <a:rPr lang="ru-RU" sz="2900" dirty="0" smtClean="0"/>
              <a:t> библиотеке»)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/>
          </a:p>
        </p:txBody>
      </p:sp>
      <p:pic>
        <p:nvPicPr>
          <p:cNvPr id="5" name="Рисунок 4" descr="Г.В.Юдин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2357444" cy="371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 презентации использованы материалы сайтов: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14488"/>
            <a:ext cx="8183880" cy="4572032"/>
          </a:xfrm>
        </p:spPr>
        <p:txBody>
          <a:bodyPr>
            <a:normAutofit fontScale="92500"/>
          </a:bodyPr>
          <a:lstStyle/>
          <a:p>
            <a:r>
              <a:rPr lang="ru-RU" sz="2000" u="sng" dirty="0" smtClean="0">
                <a:hlinkClick r:id="rId2"/>
              </a:rPr>
              <a:t>http://www.naov.ru/?istoricheskie_svedenija_o_pamjatnikah_arhitekturi&amp;id=1550</a:t>
            </a:r>
            <a:endParaRPr lang="ru-RU" sz="2000" dirty="0" smtClean="0"/>
          </a:p>
          <a:p>
            <a:endParaRPr lang="ru-RU" sz="2000" u="sng" dirty="0" smtClean="0">
              <a:hlinkClick r:id="rId3" tooltip="Сведения о деятельности Г.В.Юдина"/>
            </a:endParaRPr>
          </a:p>
          <a:p>
            <a:r>
              <a:rPr lang="ru-RU" sz="2000" u="sng" dirty="0" smtClean="0">
                <a:hlinkClick r:id="rId3" tooltip="Сведения о деятельности Г.В.Юдина"/>
              </a:rPr>
              <a:t>Сведения о деятельности Г.В.Юдина</a:t>
            </a:r>
            <a:r>
              <a:rPr lang="ru-RU" sz="2000" dirty="0" smtClean="0"/>
              <a:t> </a:t>
            </a:r>
          </a:p>
          <a:p>
            <a:r>
              <a:rPr lang="ru-RU" sz="2000" u="sng" dirty="0" smtClean="0">
                <a:hlinkClick r:id="rId4" tooltip="Описание усадьбы Юдина Г.В. в Красноярске"/>
              </a:rPr>
              <a:t>Описание усадьбы Юдина Г.В. в Красноярске</a:t>
            </a:r>
            <a:endParaRPr lang="ru-RU" sz="2000" dirty="0" smtClean="0"/>
          </a:p>
          <a:p>
            <a:r>
              <a:rPr lang="ru-RU" sz="2000" u="sng" dirty="0" smtClean="0">
                <a:hlinkClick r:id="rId5" tooltip="Исторические фотографии усадьбы Юдина в Красноярске"/>
              </a:rPr>
              <a:t>Исторические фотографии усадьбы Юдина в Красноярске</a:t>
            </a:r>
            <a:r>
              <a:rPr lang="ru-RU" sz="2000" dirty="0" smtClean="0"/>
              <a:t> </a:t>
            </a:r>
          </a:p>
          <a:p>
            <a:r>
              <a:rPr lang="ru-RU" sz="2000" u="sng" dirty="0" smtClean="0">
                <a:hlinkClick r:id="rId6" tooltip="Письмо Г.В.Юдина о коллекции, проданной в США"/>
              </a:rPr>
              <a:t>Письмо Г.В.Юдина о коллекции, проданной в </a:t>
            </a:r>
            <a:r>
              <a:rPr lang="ru-RU" sz="2000" u="sng" dirty="0" smtClean="0">
                <a:hlinkClick r:id="rId6" tooltip="Письмо Г.В.Юдина о коллекции, проданной в США"/>
              </a:rPr>
              <a:t>США</a:t>
            </a:r>
            <a:endParaRPr lang="ru-RU" sz="2000" u="sng" dirty="0" smtClean="0"/>
          </a:p>
          <a:p>
            <a:r>
              <a:rPr lang="en-US" sz="2000" u="sng" dirty="0" smtClean="0">
                <a:hlinkClick r:id="rId7"/>
              </a:rPr>
              <a:t>http://www.kraslib.ru</a:t>
            </a:r>
            <a:r>
              <a:rPr lang="en-US" sz="2000" u="sng" dirty="0" smtClean="0">
                <a:hlinkClick r:id="rId7"/>
              </a:rPr>
              <a:t>/</a:t>
            </a:r>
            <a:r>
              <a:rPr lang="ru-RU" sz="2000" u="sng" dirty="0" smtClean="0"/>
              <a:t> </a:t>
            </a:r>
            <a:r>
              <a:rPr lang="ru-RU" sz="2000" u="sng" smtClean="0"/>
              <a:t>Государственная универсальная </a:t>
            </a:r>
            <a:r>
              <a:rPr lang="ru-RU" sz="2000" u="sng" dirty="0" smtClean="0"/>
              <a:t>научная библиотека Красноярского края</a:t>
            </a:r>
            <a:endParaRPr lang="ru-RU" sz="2000" u="sng" dirty="0" smtClean="0"/>
          </a:p>
          <a:p>
            <a:endParaRPr lang="ru-RU" sz="2000" u="sng" dirty="0" smtClean="0"/>
          </a:p>
          <a:p>
            <a:r>
              <a:rPr lang="ru-RU" sz="2000" dirty="0" err="1" smtClean="0"/>
              <a:t>Шиндина</a:t>
            </a:r>
            <a:r>
              <a:rPr lang="ru-RU" sz="2000" dirty="0" smtClean="0"/>
              <a:t>, А. Б. Возвращение домой : [о книгах из первой библиотеки Юдина, вернувшихся из США] / А.  </a:t>
            </a:r>
            <a:r>
              <a:rPr lang="ru-RU" sz="2000" dirty="0" err="1" smtClean="0"/>
              <a:t>Шиндина</a:t>
            </a:r>
            <a:r>
              <a:rPr lang="ru-RU" sz="2000" dirty="0" smtClean="0"/>
              <a:t> // Библиотекарь. – 1987. – № 10. – С. 28-29.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2559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 время строительства фундамента здания строители обнаружили древний курган, в котором были обнаружены изделия железного века. </a:t>
            </a:r>
          </a:p>
          <a:p>
            <a:r>
              <a:rPr lang="ru-RU" sz="2400" dirty="0" smtClean="0"/>
              <a:t>В 1892 году И.Т.Савенков представил результаты своих археологических исследований участникам международного антропологического конгресса в Москве. Афонтова гора приобрела мировую известность. 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215206" y="535782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Экслибрис</a:t>
            </a:r>
            <a:r>
              <a:rPr lang="ru-RU" sz="2400" dirty="0" smtClean="0"/>
              <a:t>- книжный знак, наклеиваемый владельцами библиотек на книгу, преимущественно на внутреннюю сторону переплета.  Обычно на экслибрисе обозначены имя и фамилия владельца и рисунок, лаконично и образно говорящий о профессии, интересах или о составе библиотеки владельца. Родиной экслибриса считают Германию, где он появился вскоре после изобретения книгопечатания.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43636" y="521495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95289" y="476250"/>
            <a:ext cx="5748347" cy="581027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sz="1800" dirty="0" smtClean="0"/>
              <a:t>Свое домашнее образование он пополнял систематическим чтением, что, давало ему возможность сохранить на всю жизнь любовь к родной литературе. </a:t>
            </a:r>
          </a:p>
          <a:p>
            <a:pPr>
              <a:lnSpc>
                <a:spcPct val="110000"/>
              </a:lnSpc>
            </a:pPr>
            <a:r>
              <a:rPr lang="ru-RU" sz="1800" dirty="0" smtClean="0"/>
              <a:t>С </a:t>
            </a:r>
            <a:r>
              <a:rPr lang="ru-RU" sz="1800" dirty="0"/>
              <a:t>тринадцати лет Юдин служил мальчиком в винном магазине в Минусинске, а через десять лет, скопив 600 рублей, открыл свое собственное дело. </a:t>
            </a:r>
            <a:endParaRPr lang="ru-RU" sz="1800" dirty="0" smtClean="0"/>
          </a:p>
          <a:p>
            <a:pPr>
              <a:lnSpc>
                <a:spcPct val="110000"/>
              </a:lnSpc>
            </a:pPr>
            <a:r>
              <a:rPr lang="ru-RU" sz="1800" dirty="0" smtClean="0"/>
              <a:t>Службу он сочетал с активной работой по самообразованию: изучал немецкий и французский языки, выписывал периодику, собирал книги, вел обширную переписку с родственниками, друзьями и сослуживцами. </a:t>
            </a:r>
          </a:p>
          <a:p>
            <a:pPr>
              <a:lnSpc>
                <a:spcPct val="110000"/>
              </a:lnSpc>
            </a:pPr>
            <a:r>
              <a:rPr lang="ru-RU" sz="1800" dirty="0" smtClean="0"/>
              <a:t>Ведя обширную переписку, приучил себя составлять копии всех писем, которые потом переплетал в отдельные книжки. Так были заложены основы будущего уникального </a:t>
            </a:r>
            <a:r>
              <a:rPr lang="ru-RU" sz="1800" dirty="0" err="1" smtClean="0"/>
              <a:t>юдинского</a:t>
            </a:r>
            <a:r>
              <a:rPr lang="ru-RU" sz="1800" dirty="0" smtClean="0"/>
              <a:t> архива. </a:t>
            </a:r>
          </a:p>
          <a:p>
            <a:pPr>
              <a:lnSpc>
                <a:spcPct val="110000"/>
              </a:lnSpc>
            </a:pPr>
            <a:r>
              <a:rPr lang="ru-RU" sz="1800" dirty="0" smtClean="0"/>
              <a:t>Бывая по делам службы в Красноярске, он почти каждый день посещал театр.</a:t>
            </a:r>
          </a:p>
          <a:p>
            <a:pPr>
              <a:lnSpc>
                <a:spcPct val="110000"/>
              </a:lnSpc>
            </a:pPr>
            <a:r>
              <a:rPr lang="ru-RU" sz="1800" dirty="0" smtClean="0"/>
              <a:t> «В 1856 году по совету декабристов Г.Юдин налаживает связь с книжными магазинами столицы и Москвы и через них пополняет свою домашнюю библиотеку.» </a:t>
            </a:r>
            <a:r>
              <a:rPr lang="ru-RU" sz="1800" i="1" dirty="0" smtClean="0"/>
              <a:t>(«Сибирские огни» 1961 г. №6)</a:t>
            </a:r>
            <a:r>
              <a:rPr lang="ru-RU" sz="1800" dirty="0" smtClean="0"/>
              <a:t>. </a:t>
            </a:r>
          </a:p>
          <a:p>
            <a:pPr>
              <a:lnSpc>
                <a:spcPct val="11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4" name="Picture 4" descr="ud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285860"/>
            <a:ext cx="2405567" cy="361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9001156" cy="428628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300" dirty="0" smtClean="0"/>
              <a:t>Юдин много путешествовал, но главной страстью его жизни были книги. Друзья, сотрудники Юдина покупали для него книги в самых отдаленных уголках земли. </a:t>
            </a:r>
          </a:p>
          <a:p>
            <a:pPr>
              <a:lnSpc>
                <a:spcPct val="120000"/>
              </a:lnSpc>
            </a:pPr>
            <a:r>
              <a:rPr lang="ru-RU" sz="3300" dirty="0" smtClean="0"/>
              <a:t>Библиотека разрасталась. В Красноярске, где у Юдина был свой винокуренный завод, он строит </a:t>
            </a:r>
            <a:r>
              <a:rPr lang="ru-RU" sz="3300" dirty="0" smtClean="0">
                <a:hlinkClick r:id="rId2" action="ppaction://hlinksldjump"/>
              </a:rPr>
              <a:t>библиотеку.</a:t>
            </a:r>
            <a:r>
              <a:rPr lang="ru-RU" sz="33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ru-RU" sz="3300" dirty="0" smtClean="0"/>
              <a:t>На берегу Енисея, на своей даче в </a:t>
            </a:r>
            <a:r>
              <a:rPr lang="ru-RU" sz="3300" dirty="0" err="1" smtClean="0"/>
              <a:t>Таракановке</a:t>
            </a:r>
            <a:r>
              <a:rPr lang="ru-RU" sz="3300" dirty="0" smtClean="0"/>
              <a:t>  </a:t>
            </a:r>
            <a:r>
              <a:rPr lang="ru-RU" sz="3300" dirty="0" smtClean="0">
                <a:hlinkClick r:id="rId2" action="ppaction://hlinksldjump"/>
              </a:rPr>
              <a:t>(Афонтова гора</a:t>
            </a:r>
            <a:r>
              <a:rPr lang="ru-RU" sz="3300" dirty="0" smtClean="0"/>
              <a:t>), в 1884 году построено деревянное здание, где стены были не оштукатурены, чтобы книги «дышали», и изготовлены специальные стеклянные шкафы. </a:t>
            </a:r>
          </a:p>
          <a:p>
            <a:pPr>
              <a:lnSpc>
                <a:spcPct val="120000"/>
              </a:lnSpc>
            </a:pPr>
            <a:r>
              <a:rPr lang="ru-RU" sz="3300" dirty="0" smtClean="0"/>
              <a:t>Была выделена комната под библиографический отдел, имелись каталожные ящики и справочные издания, наняты опытные </a:t>
            </a:r>
            <a:r>
              <a:rPr lang="ru-RU" sz="3300" dirty="0" err="1" smtClean="0"/>
              <a:t>специалисты-библиогрофы</a:t>
            </a:r>
            <a:r>
              <a:rPr lang="ru-RU" sz="3300" dirty="0" smtClean="0"/>
              <a:t>. Под руководством известных специалистов-архивистов Н. Н. </a:t>
            </a:r>
            <a:r>
              <a:rPr lang="ru-RU" sz="3300" dirty="0" err="1" smtClean="0"/>
              <a:t>Бакая</a:t>
            </a:r>
            <a:r>
              <a:rPr lang="ru-RU" sz="3300" dirty="0" smtClean="0"/>
              <a:t> и И. Т. Савенкова он провел систематизацию своего исторического архива. </a:t>
            </a:r>
          </a:p>
          <a:p>
            <a:pPr>
              <a:lnSpc>
                <a:spcPct val="120000"/>
              </a:lnSpc>
            </a:pPr>
            <a:endParaRPr lang="ru-RU" sz="3800" dirty="0" smtClean="0"/>
          </a:p>
          <a:p>
            <a:endParaRPr lang="ru-RU" dirty="0"/>
          </a:p>
        </p:txBody>
      </p:sp>
      <p:pic>
        <p:nvPicPr>
          <p:cNvPr id="4" name="Picture 6" descr="ud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357694"/>
            <a:ext cx="3214710" cy="2110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F:\Ацапкина Л.А\ББГ\5 класс\Г.В.Юдин\Афонтова-гора.-1924-г.-Справа-библиотека-Г.В.Юди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357694"/>
            <a:ext cx="2928958" cy="2114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38576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Позднее это здание библиотеки было изображено на </a:t>
            </a:r>
            <a:r>
              <a:rPr lang="ru-RU" dirty="0" smtClean="0">
                <a:hlinkClick r:id="rId2" action="ppaction://hlinksldjump"/>
              </a:rPr>
              <a:t>экслибрисе </a:t>
            </a:r>
            <a:r>
              <a:rPr lang="ru-RU" dirty="0" smtClean="0"/>
              <a:t>на книгах из его библиотеки.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В конце жизни Юдина она насчитывала 80 тысяч томов. Библиофилы изумлялись количеству раритетов в ней.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В библиотеке Юдина были первые и прижизненные издания русских классиков, в частности все издания А.С.Пушкина; комплекты журналов XVIII и XIX столетий.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Кроме того, Юдин интересовался рукописями, которых у него было до полумиллиона номеров, относящихся к исследованиям Сибири: карты Сибири, отчеты "</a:t>
            </a:r>
            <a:r>
              <a:rPr lang="ru-RU" dirty="0" err="1" smtClean="0"/>
              <a:t>Колумбов</a:t>
            </a:r>
            <a:r>
              <a:rPr lang="ru-RU" dirty="0" smtClean="0"/>
              <a:t> российских", редчайшие указания на месторождения природных сокровищ, а так же рукописи Н.П. </a:t>
            </a:r>
            <a:r>
              <a:rPr lang="ru-RU" dirty="0" err="1" smtClean="0"/>
              <a:t>Резанова</a:t>
            </a:r>
            <a:r>
              <a:rPr lang="ru-RU" dirty="0" smtClean="0"/>
              <a:t>, Г.И. Шелихова, относящиеся к заселению Америки русскими и к Дальнему Востоку.  </a:t>
            </a:r>
          </a:p>
          <a:p>
            <a:endParaRPr lang="ru-RU" dirty="0"/>
          </a:p>
        </p:txBody>
      </p:sp>
      <p:pic>
        <p:nvPicPr>
          <p:cNvPr id="4" name="Picture 4" descr="Портретный ex libris Юдина работы художника В.А.Боброва"/>
          <p:cNvPicPr>
            <a:picLocks noChangeAspect="1" noChangeArrowheads="1"/>
          </p:cNvPicPr>
          <p:nvPr/>
        </p:nvPicPr>
        <p:blipFill>
          <a:blip r:embed="rId3"/>
          <a:srcRect b="7559"/>
          <a:stretch>
            <a:fillRect/>
          </a:stretch>
        </p:blipFill>
        <p:spPr bwMode="auto">
          <a:xfrm>
            <a:off x="2428860" y="4071942"/>
            <a:ext cx="3939125" cy="2500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Ацапкина Л.А\ББГ\5 класс\Г.В.Юдин\krasnoyarsk a_19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969178" cy="500066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Ацапкина Л.А\ББГ\5 класс\Г.В.Юдин\XIX_a_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701117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429684" cy="4714908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Путешествуя, он разыскивал и приобретал ценные и редкие издания, рукописи. Юдин понимал значение уникальных изданий и не жалел денег на их приобретение. </a:t>
            </a:r>
          </a:p>
          <a:p>
            <a:r>
              <a:rPr lang="ru-RU" sz="1800" dirty="0" smtClean="0"/>
              <a:t>За первоначальный экземпляр книги А.Радищева «Путешествие из Петербурга в Москву» он заплатил антиквару-букинисту 400 рублей. В его собрании имелись рукописи С.Аксакова, Н.Гоголя, </a:t>
            </a:r>
            <a:r>
              <a:rPr lang="ru-RU" sz="1800" dirty="0" err="1" smtClean="0"/>
              <a:t>А.Грибоедова</a:t>
            </a:r>
            <a:r>
              <a:rPr lang="ru-RU" sz="1800" dirty="0" smtClean="0"/>
              <a:t>, Г.Державина, И.Тургенева, А.Чехова. </a:t>
            </a:r>
          </a:p>
          <a:p>
            <a:r>
              <a:rPr lang="ru-RU" sz="1800" dirty="0" smtClean="0"/>
              <a:t>Особенно обширен был раздел библиотеки, посвященный истории, народностям населяющим Сибирь, ее природным богатствам. Здесь были дневники путешествий, доклады первопроходцев, комплекты сибирских газет — XVIII — XIX в.в. </a:t>
            </a:r>
          </a:p>
          <a:p>
            <a:r>
              <a:rPr lang="ru-RU" sz="1800" dirty="0" err="1" smtClean="0"/>
              <a:t>Юдинская</a:t>
            </a:r>
            <a:r>
              <a:rPr lang="ru-RU" sz="1800" dirty="0" smtClean="0"/>
              <a:t> библиотека стала гордостью и достопримечательностью Восточной Сибири. О ней много писали. Узнали о ней и за рубежом. 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428604"/>
            <a:ext cx="5143536" cy="5643602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/>
              <a:t>Своим любимым делом, собирательством, Геннадий Васильевич занимался 35 лет и на приобретение коллекции затратил около полумиллиона рублей. </a:t>
            </a:r>
          </a:p>
          <a:p>
            <a:r>
              <a:rPr lang="ru-RU" sz="2300" dirty="0" smtClean="0"/>
              <a:t>Дважды Г.В.Юдин выигрывал крупные суммы по лотерее (75 000 руб. и 200 000 руб.) которые он обратил в золотые прииски и винокуренный завод, построил 17 жилых домов в Красноярске.</a:t>
            </a:r>
          </a:p>
          <a:p>
            <a:r>
              <a:rPr lang="ru-RU" sz="2300" dirty="0" smtClean="0">
                <a:ea typeface="Times New Roman" pitchFamily="18" charset="0"/>
                <a:cs typeface="Arial" pitchFamily="34" charset="0"/>
              </a:rPr>
              <a:t>До приезда в Красноярск в 1877 году, Г.В. Юдин на книги тратил 200 - 300 рублей в год, общая стоимость библиотеки составляла около 3 миллионов рублей. </a:t>
            </a:r>
          </a:p>
          <a:p>
            <a:r>
              <a:rPr lang="ru-RU" sz="2300" dirty="0" smtClean="0">
                <a:ea typeface="Times New Roman" pitchFamily="18" charset="0"/>
                <a:cs typeface="Arial" pitchFamily="34" charset="0"/>
              </a:rPr>
              <a:t>Эти затраты возрастали из года в год и 1898 году составили 126 975 рублей.</a:t>
            </a:r>
          </a:p>
          <a:p>
            <a:r>
              <a:rPr lang="ru-RU" sz="2300" dirty="0" smtClean="0">
                <a:ea typeface="Times New Roman" pitchFamily="18" charset="0"/>
                <a:cs typeface="Arial" pitchFamily="34" charset="0"/>
              </a:rPr>
              <a:t> К концу 1905 года </a:t>
            </a:r>
            <a:r>
              <a:rPr lang="ru-RU" sz="2300" dirty="0" err="1" smtClean="0">
                <a:ea typeface="Times New Roman" pitchFamily="18" charset="0"/>
                <a:cs typeface="Arial" pitchFamily="34" charset="0"/>
              </a:rPr>
              <a:t>юдинская</a:t>
            </a:r>
            <a:r>
              <a:rPr lang="ru-RU" sz="2300" dirty="0" smtClean="0">
                <a:ea typeface="Times New Roman" pitchFamily="18" charset="0"/>
                <a:cs typeface="Arial" pitchFamily="34" charset="0"/>
              </a:rPr>
              <a:t> библиотека состояла более чем из 81 тысячи томов.</a:t>
            </a:r>
          </a:p>
          <a:p>
            <a:r>
              <a:rPr lang="ru-RU" sz="2300" dirty="0" smtClean="0">
                <a:ea typeface="Times New Roman" pitchFamily="18" charset="0"/>
                <a:cs typeface="Arial" pitchFamily="34" charset="0"/>
              </a:rPr>
              <a:t> Каждую приобретенную книгу Юдин обязательно прочитывал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. </a:t>
            </a:r>
            <a:endParaRPr lang="ru-RU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  <p:pic>
        <p:nvPicPr>
          <p:cNvPr id="2050" name="Picture 2" descr="F:\Ацапкина Л.А\ББГ\5 класс\Г.В.Юдин\Юдин с семьей на терассе до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142984"/>
            <a:ext cx="3162976" cy="4324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291</TotalTime>
  <Words>1503</Words>
  <PresentationFormat>Экран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    История библиотеки  Геннадия Васильевича Юдина  </vt:lpstr>
      <vt:lpstr>В один из февральских дней 1907 года со станции «Красноярск» отбыл товарный поезд, в семи вагонах которого находился редкий в таком огромном количестве груз — книги.  Поезд уносил навсегда из Сибири замечательную библиотеку, принадлежавшую  Геннадию Васильевичу Юдину.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Владелец богатейшей библиотек Г.В. Юдин с величайшей охотой предлагал пользоваться ею всем, кто нуждался в книгах для своего научного труда.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 презентации использованы материалы сайтов: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библиотеки  Геннадия Васильевича Юдина  </dc:title>
  <cp:lastModifiedBy>User</cp:lastModifiedBy>
  <cp:revision>33</cp:revision>
  <dcterms:modified xsi:type="dcterms:W3CDTF">2012-12-21T10:32:33Z</dcterms:modified>
</cp:coreProperties>
</file>