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7" r:id="rId10"/>
    <p:sldId id="265" r:id="rId11"/>
    <p:sldId id="268" r:id="rId12"/>
    <p:sldId id="263" r:id="rId13"/>
    <p:sldId id="269" r:id="rId14"/>
    <p:sldId id="270" r:id="rId15"/>
    <p:sldId id="271" r:id="rId16"/>
    <p:sldId id="272" r:id="rId17"/>
    <p:sldId id="273" r:id="rId18"/>
    <p:sldId id="266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121A0-6A51-4D61-9513-49D66C753823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1DB7-7DF3-443E-BC4A-57B92EC7D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1DB7-7DF3-443E-BC4A-57B92EC7D1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9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818240" cy="403244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Доклад: </a:t>
            </a:r>
            <a:r>
              <a:rPr lang="ru-RU" i="1" dirty="0">
                <a:effectLst/>
              </a:rPr>
              <a:t>«Формирование  коммуникативных</a:t>
            </a:r>
            <a:r>
              <a:rPr lang="ru-RU" dirty="0">
                <a:effectLst/>
              </a:rPr>
              <a:t> </a:t>
            </a:r>
            <a:r>
              <a:rPr lang="ru-RU" i="1" dirty="0">
                <a:effectLst/>
              </a:rPr>
              <a:t>компетенций на уроках чтения, русского языка  и развития речи и совершенствование их во внеурочной деятельности у детей со сниженным интеллектом»</a:t>
            </a:r>
            <a:endParaRPr lang="ru-RU" dirty="0">
              <a:effectLst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subTitle" idx="1"/>
          </p:nvPr>
        </p:nvSpPr>
        <p:spPr>
          <a:xfrm>
            <a:off x="323528" y="5301208"/>
            <a:ext cx="8820472" cy="1556792"/>
          </a:xfrm>
        </p:spPr>
        <p:txBody>
          <a:bodyPr>
            <a:normAutofit fontScale="55000" lnSpcReduction="20000"/>
          </a:bodyPr>
          <a:lstStyle/>
          <a:p>
            <a:r>
              <a:rPr lang="ru-RU" sz="3500" dirty="0"/>
              <a:t> </a:t>
            </a:r>
          </a:p>
          <a:p>
            <a:pPr algn="ctr"/>
            <a:r>
              <a:rPr lang="ru-RU" sz="5000" dirty="0"/>
              <a:t>Учитель русского языка Андреева Людмила Владимировна</a:t>
            </a:r>
          </a:p>
          <a:p>
            <a:pPr algn="ctr"/>
            <a:r>
              <a:rPr lang="ru-RU" sz="5000" i="1" dirty="0"/>
              <a:t>Педагогический </a:t>
            </a:r>
            <a:r>
              <a:rPr lang="ru-RU" sz="5000" i="1" dirty="0" smtClean="0"/>
              <a:t>совет- 2013-2014 учебный год</a:t>
            </a:r>
            <a:endParaRPr lang="ru-RU" sz="5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0" y="262358"/>
            <a:ext cx="9168343" cy="608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33185" y="-241307"/>
            <a:ext cx="9462940" cy="70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3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Тест «Вежлив ли ты».</a:t>
            </a:r>
          </a:p>
          <a:p>
            <a:pPr marL="342900" lvl="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/>
              <a:t>Здороваешься ли ты с соседями по дому? Какими словами?</a:t>
            </a:r>
          </a:p>
          <a:p>
            <a:pPr>
              <a:buClr>
                <a:srgbClr val="FF0000"/>
              </a:buClr>
            </a:pPr>
            <a:r>
              <a:rPr lang="ru-RU" sz="2000" dirty="0" smtClean="0"/>
              <a:t>______________________________________________________________________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/>
              <a:t>Благодаришь </a:t>
            </a:r>
            <a:r>
              <a:rPr lang="ru-RU" sz="2400" dirty="0"/>
              <a:t>ли ты членов семьи за еду, заботу о тебе? Какими словами?</a:t>
            </a:r>
          </a:p>
          <a:p>
            <a:pPr>
              <a:buClr>
                <a:srgbClr val="FF0000"/>
              </a:buClr>
            </a:pPr>
            <a:r>
              <a:rPr lang="ru-RU" sz="2000" dirty="0" smtClean="0"/>
              <a:t>______________________________________________________________________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/>
              <a:t>Извиняешься </a:t>
            </a:r>
            <a:r>
              <a:rPr lang="ru-RU" sz="2400" dirty="0"/>
              <a:t>ли ты, если опоздал на урок? Какими словами?</a:t>
            </a:r>
          </a:p>
          <a:p>
            <a:pPr>
              <a:buClr>
                <a:srgbClr val="FF0000"/>
              </a:buClr>
            </a:pPr>
            <a:r>
              <a:rPr lang="ru-RU" sz="2000" dirty="0" smtClean="0"/>
              <a:t>______________________________________________________________________</a:t>
            </a:r>
            <a:endParaRPr lang="ru-RU" sz="2000" dirty="0"/>
          </a:p>
          <a:p>
            <a:pPr marL="342900" lvl="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/>
              <a:t>Ты извиняешься перед малышом, которого случайно толкнул? Какими словами?</a:t>
            </a:r>
          </a:p>
          <a:p>
            <a:pPr>
              <a:buClr>
                <a:srgbClr val="FF0000"/>
              </a:buClr>
            </a:pPr>
            <a:r>
              <a:rPr lang="ru-RU" sz="2000" dirty="0" smtClean="0"/>
              <a:t>______________________________________________________________________</a:t>
            </a:r>
            <a:endParaRPr lang="ru-RU" sz="2000" dirty="0"/>
          </a:p>
          <a:p>
            <a:pPr marL="342900" lvl="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/>
              <a:t>Говоришь ли ты спокойно, не повышая голоса, даже если споришь?</a:t>
            </a:r>
          </a:p>
          <a:p>
            <a:pPr>
              <a:buClr>
                <a:srgbClr val="FF0000"/>
              </a:buClr>
            </a:pPr>
            <a:r>
              <a:rPr lang="ru-RU" sz="2000" dirty="0" smtClean="0"/>
              <a:t>______________________________________________________________________</a:t>
            </a:r>
            <a:endParaRPr lang="ru-RU" sz="2000" dirty="0"/>
          </a:p>
          <a:p>
            <a:pPr marL="342900" lvl="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/>
              <a:t>Поздравляешь ли ты родных с праздником 8 марта? Какими словами?</a:t>
            </a:r>
          </a:p>
          <a:p>
            <a:pPr>
              <a:buClr>
                <a:srgbClr val="FF0000"/>
              </a:buClr>
            </a:pPr>
            <a:r>
              <a:rPr lang="ru-RU" sz="2000" dirty="0" smtClean="0"/>
              <a:t>______________________________________________________________________</a:t>
            </a:r>
            <a:endParaRPr lang="ru-RU" sz="2000" dirty="0"/>
          </a:p>
          <a:p>
            <a:pPr marL="342900" lvl="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/>
              <a:t>Когда ты ложишься спать, что ты говоришь своим домашним? Какими словами?</a:t>
            </a:r>
          </a:p>
          <a:p>
            <a:r>
              <a:rPr lang="ru-RU" sz="2000" dirty="0" smtClean="0"/>
              <a:t>______________________________________________________________________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80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-18937"/>
            <a:ext cx="5208419" cy="6769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07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7810" y="11663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Составление предложений </a:t>
            </a:r>
            <a:r>
              <a:rPr lang="ru-RU" sz="4000" b="1" i="1" dirty="0">
                <a:solidFill>
                  <a:srgbClr val="FF0000"/>
                </a:solidFill>
              </a:rPr>
              <a:t>с вежливыми </a:t>
            </a:r>
            <a:r>
              <a:rPr lang="ru-RU" sz="4000" b="1" i="1" dirty="0" smtClean="0">
                <a:solidFill>
                  <a:srgbClr val="FF0000"/>
                </a:solidFill>
              </a:rPr>
              <a:t>словами по схеме: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37866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600" dirty="0" smtClean="0"/>
              <a:t>Кого</a:t>
            </a:r>
            <a:r>
              <a:rPr lang="ru-RU" sz="3600" dirty="0"/>
              <a:t>? (знакомых, родных, сверстника, учителя, друга)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600" dirty="0" smtClean="0"/>
              <a:t>С </a:t>
            </a:r>
            <a:r>
              <a:rPr lang="ru-RU" sz="3600" dirty="0"/>
              <a:t>чем? (с днём рождения, с новосельем, с Новым годом)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600" dirty="0" smtClean="0"/>
              <a:t>Как</a:t>
            </a:r>
            <a:r>
              <a:rPr lang="ru-RU" sz="3600" dirty="0"/>
              <a:t>? (от всего сердца, от всей души, от имени, по поручению)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600" dirty="0" smtClean="0"/>
              <a:t>Желаю</a:t>
            </a:r>
            <a:r>
              <a:rPr lang="ru-RU" sz="3600" dirty="0"/>
              <a:t>…; желаю чтобы; желаю… и хочу, чтобы….; желаю, пусть….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600" dirty="0" smtClean="0"/>
              <a:t>Подпись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581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С</a:t>
            </a:r>
            <a:r>
              <a:rPr lang="ru-RU" sz="5400" b="1" i="1" dirty="0" smtClean="0">
                <a:solidFill>
                  <a:srgbClr val="FF0000"/>
                </a:solidFill>
              </a:rPr>
              <a:t>лова-синонимы по </a:t>
            </a:r>
            <a:r>
              <a:rPr lang="ru-RU" sz="5400" b="1" i="1" dirty="0">
                <a:solidFill>
                  <a:srgbClr val="FF0000"/>
                </a:solidFill>
              </a:rPr>
              <a:t>степени нарастания признака, действия:</a:t>
            </a:r>
          </a:p>
          <a:p>
            <a:r>
              <a:rPr lang="ru-RU" sz="5400" dirty="0"/>
              <a:t>-большой, огромный, громадный	</a:t>
            </a:r>
          </a:p>
          <a:p>
            <a:r>
              <a:rPr lang="ru-RU" sz="5400" dirty="0"/>
              <a:t>-грусть, печаль, тоска, скорбь</a:t>
            </a:r>
          </a:p>
          <a:p>
            <a:r>
              <a:rPr lang="ru-RU" sz="5400" dirty="0"/>
              <a:t>-приплёлся, пришёл, примчался и т. д.</a:t>
            </a:r>
          </a:p>
        </p:txBody>
      </p:sp>
    </p:spTree>
    <p:extLst>
      <p:ext uri="{BB962C8B-B14F-4D97-AF65-F5344CB8AC3E}">
        <p14:creationId xmlns:p14="http://schemas.microsoft.com/office/powerpoint/2010/main" val="9519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745" y="188640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П</a:t>
            </a:r>
            <a:r>
              <a:rPr lang="ru-RU" sz="4800" b="1" i="1" dirty="0" smtClean="0">
                <a:solidFill>
                  <a:srgbClr val="FF0000"/>
                </a:solidFill>
              </a:rPr>
              <a:t>риставки, меняющие </a:t>
            </a:r>
            <a:r>
              <a:rPr lang="ru-RU" sz="4800" b="1" i="1" dirty="0">
                <a:solidFill>
                  <a:srgbClr val="FF0000"/>
                </a:solidFill>
              </a:rPr>
              <a:t>конечную согласную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1758300"/>
            <a:ext cx="9125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5400" dirty="0"/>
              <a:t>рассмотреть мою просьбу, </a:t>
            </a:r>
            <a:endParaRPr lang="ru-RU" sz="5400" dirty="0" smtClean="0"/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5400" dirty="0" smtClean="0"/>
              <a:t>безвозмездная </a:t>
            </a:r>
            <a:r>
              <a:rPr lang="ru-RU" sz="5400" dirty="0"/>
              <a:t>помощь</a:t>
            </a:r>
            <a:r>
              <a:rPr lang="ru-RU" sz="5400" dirty="0" smtClean="0"/>
              <a:t>,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5400" dirty="0" smtClean="0"/>
              <a:t> </a:t>
            </a:r>
            <a:r>
              <a:rPr lang="ru-RU" sz="5400" dirty="0"/>
              <a:t>восстановить на работе</a:t>
            </a:r>
            <a:r>
              <a:rPr lang="ru-RU" sz="5400" dirty="0" smtClean="0"/>
              <a:t>,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5400" dirty="0" smtClean="0"/>
              <a:t> </a:t>
            </a:r>
            <a:r>
              <a:rPr lang="ru-RU" sz="5400" dirty="0"/>
              <a:t>известить меня</a:t>
            </a:r>
            <a:r>
              <a:rPr lang="ru-RU" sz="5400" dirty="0" smtClean="0"/>
              <a:t>,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5400" dirty="0" smtClean="0"/>
              <a:t> </a:t>
            </a:r>
            <a:r>
              <a:rPr lang="ru-RU" sz="5400" dirty="0"/>
              <a:t>расторгнуть договор и т. д.</a:t>
            </a:r>
          </a:p>
        </p:txBody>
      </p:sp>
    </p:spTree>
    <p:extLst>
      <p:ext uri="{BB962C8B-B14F-4D97-AF65-F5344CB8AC3E}">
        <p14:creationId xmlns:p14="http://schemas.microsoft.com/office/powerpoint/2010/main" val="1546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З</a:t>
            </a:r>
            <a:r>
              <a:rPr lang="ru-RU" sz="4400" b="1" i="1" dirty="0" smtClean="0">
                <a:solidFill>
                  <a:srgbClr val="FF0000"/>
                </a:solidFill>
              </a:rPr>
              <a:t>начение словосочетаний: 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сырая </a:t>
            </a:r>
            <a:r>
              <a:rPr lang="ru-RU" sz="4400" dirty="0"/>
              <a:t>земля, сырое мясо</a:t>
            </a:r>
            <a:r>
              <a:rPr lang="ru-RU" sz="4400" dirty="0" smtClean="0"/>
              <a:t>,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 </a:t>
            </a:r>
            <a:r>
              <a:rPr lang="ru-RU" sz="4400" dirty="0"/>
              <a:t>золотые руки, золотое сердце</a:t>
            </a:r>
            <a:r>
              <a:rPr lang="ru-RU" sz="4400" dirty="0" smtClean="0"/>
              <a:t>,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 </a:t>
            </a:r>
            <a:r>
              <a:rPr lang="ru-RU" sz="4400" dirty="0"/>
              <a:t>железная дисциплина, железные ворота</a:t>
            </a:r>
            <a:r>
              <a:rPr lang="ru-RU" sz="4400" dirty="0" smtClean="0"/>
              <a:t>,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 </a:t>
            </a:r>
            <a:r>
              <a:rPr lang="ru-RU" sz="4400" dirty="0"/>
              <a:t>собачий холод, собачья конура</a:t>
            </a:r>
            <a:r>
              <a:rPr lang="ru-RU" sz="4400" dirty="0" smtClean="0"/>
              <a:t>,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 </a:t>
            </a:r>
            <a:r>
              <a:rPr lang="ru-RU" sz="4400" dirty="0"/>
              <a:t>волчий аппетит, волчья нора, </a:t>
            </a:r>
            <a:endParaRPr lang="ru-RU" sz="4400" dirty="0" smtClean="0"/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оптовая </a:t>
            </a:r>
            <a:r>
              <a:rPr lang="ru-RU" sz="4400" dirty="0"/>
              <a:t>торговля, розничная торговля</a:t>
            </a:r>
            <a:r>
              <a:rPr lang="ru-RU" sz="4400" dirty="0" smtClean="0"/>
              <a:t>,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 </a:t>
            </a:r>
            <a:r>
              <a:rPr lang="ru-RU" sz="4400" dirty="0"/>
              <a:t>коммунальные платежи и т. д.</a:t>
            </a:r>
          </a:p>
        </p:txBody>
      </p:sp>
    </p:spTree>
    <p:extLst>
      <p:ext uri="{BB962C8B-B14F-4D97-AF65-F5344CB8AC3E}">
        <p14:creationId xmlns:p14="http://schemas.microsoft.com/office/powerpoint/2010/main" val="11740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361" y="-150905"/>
            <a:ext cx="8372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>
                <a:solidFill>
                  <a:srgbClr val="FF0000"/>
                </a:solidFill>
              </a:rPr>
              <a:t>Р</a:t>
            </a:r>
            <a:r>
              <a:rPr lang="ru-RU" sz="6600" b="1" i="1" dirty="0" smtClean="0">
                <a:solidFill>
                  <a:srgbClr val="FF0000"/>
                </a:solidFill>
              </a:rPr>
              <a:t>азвивающие минутки: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20471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6600" dirty="0"/>
              <a:t>разговорная </a:t>
            </a:r>
            <a:r>
              <a:rPr lang="ru-RU" sz="6600" dirty="0" smtClean="0"/>
              <a:t>минутка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6600" dirty="0"/>
              <a:t>поэтическая </a:t>
            </a:r>
            <a:r>
              <a:rPr lang="ru-RU" sz="6600" dirty="0" smtClean="0"/>
              <a:t>минутка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6600" dirty="0"/>
              <a:t>минутка эмоциональной зарядки</a:t>
            </a:r>
          </a:p>
        </p:txBody>
      </p:sp>
    </p:spTree>
    <p:extLst>
      <p:ext uri="{BB962C8B-B14F-4D97-AF65-F5344CB8AC3E}">
        <p14:creationId xmlns:p14="http://schemas.microsoft.com/office/powerpoint/2010/main" val="39513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8331"/>
            <a:ext cx="9119558" cy="683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0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«</a:t>
            </a:r>
            <a:r>
              <a:rPr lang="ru-RU" sz="4400" dirty="0"/>
              <a:t>Берегите наш язык, наш прекрасный русский язык, этот клад, это достояние, переданное нам нашими предшественниками! Обращайтесь почтительно с этим могущественным орудием: в руках умелых оно в состоянии совершать чудеса! (И. Тургенев);</a:t>
            </a:r>
          </a:p>
        </p:txBody>
      </p:sp>
    </p:spTree>
    <p:extLst>
      <p:ext uri="{BB962C8B-B14F-4D97-AF65-F5344CB8AC3E}">
        <p14:creationId xmlns:p14="http://schemas.microsoft.com/office/powerpoint/2010/main" val="16503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597352"/>
            <a:ext cx="845820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324528" cy="674136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Компетенция (компетентность) коммуникативная</a:t>
            </a:r>
            <a:r>
              <a:rPr lang="ru-RU" sz="4400" dirty="0" smtClean="0"/>
              <a:t> – знание о речи, ее функциях; </a:t>
            </a:r>
            <a:r>
              <a:rPr lang="ru-RU" sz="4400" dirty="0" err="1" smtClean="0"/>
              <a:t>сформированность</a:t>
            </a:r>
            <a:r>
              <a:rPr lang="ru-RU" sz="4400" dirty="0" smtClean="0"/>
              <a:t> умений в области 4-х основных видов речевой деятельности (говорения, слушания и понимания, чтения, письма); способность к полноценному речевому общению во всех сферах человеческой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285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«Нет </a:t>
            </a:r>
            <a:r>
              <a:rPr lang="ru-RU" sz="4400" dirty="0"/>
              <a:t>на свете оружия сильнее слова. Недаром говорят, что словом человеческим можно сдвинуть гору с места. Словами  сражаются, словами ненавидят, словами убивают, словами помогают и творят величайшие дела в истории человечества». (К. Станиславский);</a:t>
            </a:r>
          </a:p>
        </p:txBody>
      </p:sp>
    </p:spTree>
    <p:extLst>
      <p:ext uri="{BB962C8B-B14F-4D97-AF65-F5344CB8AC3E}">
        <p14:creationId xmlns:p14="http://schemas.microsoft.com/office/powerpoint/2010/main" val="28406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6000" dirty="0" smtClean="0"/>
              <a:t>«</a:t>
            </a:r>
            <a:r>
              <a:rPr lang="ru-RU" sz="6000" dirty="0"/>
              <a:t>Слова то шелестят, как трава, то бормочут, как родники, то пересвистываются, как птицы, то позванивают, как первый лёд</a:t>
            </a:r>
            <a:r>
              <a:rPr lang="ru-RU" sz="6000" dirty="0" smtClean="0"/>
              <a:t>.»</a:t>
            </a:r>
          </a:p>
          <a:p>
            <a:pPr algn="r">
              <a:buClr>
                <a:srgbClr val="FF0000"/>
              </a:buClr>
            </a:pPr>
            <a:r>
              <a:rPr lang="ru-RU" sz="6000" dirty="0" smtClean="0"/>
              <a:t>(</a:t>
            </a:r>
            <a:r>
              <a:rPr lang="ru-RU" sz="6000" dirty="0"/>
              <a:t>К. Паустовский);</a:t>
            </a:r>
          </a:p>
        </p:txBody>
      </p:sp>
    </p:spTree>
    <p:extLst>
      <p:ext uri="{BB962C8B-B14F-4D97-AF65-F5344CB8AC3E}">
        <p14:creationId xmlns:p14="http://schemas.microsoft.com/office/powerpoint/2010/main" val="22692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0" y="40466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5400" dirty="0"/>
              <a:t>«Русский народ создал русский язык, яркий, как радуга после весеннего ливня, меткий, как стрела, певучий и богатый, задушевный, как песня над </a:t>
            </a:r>
            <a:r>
              <a:rPr lang="ru-RU" sz="5400" i="1" dirty="0"/>
              <a:t>колыбелью». (А. Толстой);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898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324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5400" dirty="0"/>
              <a:t>«Нам дан во владение самый богатый, меткий, могучий и поистине волшебный русский язык. Истинная любовь к своей стране немыслима без любви к своему языку». </a:t>
            </a:r>
            <a:endParaRPr lang="ru-RU" sz="5400" dirty="0" smtClean="0"/>
          </a:p>
          <a:p>
            <a:pPr algn="r">
              <a:buClr>
                <a:srgbClr val="FF0000"/>
              </a:buClr>
            </a:pPr>
            <a:r>
              <a:rPr lang="ru-RU" sz="5400" dirty="0" smtClean="0"/>
              <a:t>(</a:t>
            </a:r>
            <a:r>
              <a:rPr lang="ru-RU" sz="5400" dirty="0"/>
              <a:t>К. Паустовский).</a:t>
            </a:r>
          </a:p>
        </p:txBody>
      </p:sp>
    </p:spTree>
    <p:extLst>
      <p:ext uri="{BB962C8B-B14F-4D97-AF65-F5344CB8AC3E}">
        <p14:creationId xmlns:p14="http://schemas.microsoft.com/office/powerpoint/2010/main" val="19120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907" y="116632"/>
            <a:ext cx="8758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В</a:t>
            </a:r>
            <a:r>
              <a:rPr lang="ru-RU" sz="4800" b="1" i="1" dirty="0" smtClean="0">
                <a:solidFill>
                  <a:srgbClr val="FF0000"/>
                </a:solidFill>
              </a:rPr>
              <a:t>иды </a:t>
            </a:r>
            <a:r>
              <a:rPr lang="ru-RU" sz="4800" b="1" i="1" dirty="0">
                <a:solidFill>
                  <a:srgbClr val="FF0000"/>
                </a:solidFill>
              </a:rPr>
              <a:t>внеурочной </a:t>
            </a:r>
            <a:r>
              <a:rPr lang="ru-RU" sz="4800" b="1" i="1" dirty="0" smtClean="0">
                <a:solidFill>
                  <a:srgbClr val="FF0000"/>
                </a:solidFill>
              </a:rPr>
              <a:t>деятельности: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34" y="1340768"/>
            <a:ext cx="91142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Беседы- обсуждения;</a:t>
            </a:r>
            <a:endParaRPr lang="ru-RU" sz="4400" dirty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Встречи </a:t>
            </a:r>
            <a:r>
              <a:rPr lang="ru-RU" sz="4400" dirty="0"/>
              <a:t>с интересными </a:t>
            </a:r>
            <a:r>
              <a:rPr lang="ru-RU" sz="4400" dirty="0" smtClean="0"/>
              <a:t>людьми;</a:t>
            </a:r>
            <a:endParaRPr lang="ru-RU" sz="4400" dirty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Посещение музеев;</a:t>
            </a:r>
            <a:endParaRPr lang="ru-RU" sz="4400" dirty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Театрализованные </a:t>
            </a:r>
            <a:r>
              <a:rPr lang="ru-RU" sz="4400" dirty="0"/>
              <a:t>представления с участием самих </a:t>
            </a:r>
            <a:r>
              <a:rPr lang="ru-RU" sz="4400" dirty="0" smtClean="0"/>
              <a:t>детей;</a:t>
            </a:r>
            <a:endParaRPr lang="ru-RU" sz="4400" dirty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Посещение выставок;</a:t>
            </a:r>
            <a:endParaRPr lang="ru-RU" sz="4400" dirty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400" dirty="0" smtClean="0"/>
              <a:t>Поездки </a:t>
            </a:r>
            <a:r>
              <a:rPr lang="ru-RU" sz="4400" dirty="0"/>
              <a:t>в </a:t>
            </a:r>
            <a:r>
              <a:rPr lang="ru-RU" sz="4400" dirty="0" smtClean="0"/>
              <a:t>театр и т.д.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363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00"/>
            <a:ext cx="9142533" cy="685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" y="0"/>
            <a:ext cx="9142534" cy="685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65" y="32823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4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1005" y="0"/>
            <a:ext cx="5134327" cy="684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3" y="19077"/>
            <a:ext cx="9237912" cy="693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187" y="49847"/>
            <a:ext cx="5197849" cy="693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92" y="49847"/>
            <a:ext cx="9247987" cy="69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077"/>
            <a:ext cx="5211516" cy="69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1398" y="0"/>
            <a:ext cx="5210497" cy="694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5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2" y="0"/>
            <a:ext cx="9491535" cy="711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8191" y="-97668"/>
            <a:ext cx="9272191" cy="695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4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85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4000" dirty="0"/>
          </a:p>
          <a:p>
            <a:pPr algn="r"/>
            <a:r>
              <a:rPr lang="ru-RU" sz="8000" dirty="0"/>
              <a:t>«НРАВСТВЕННОСТЬ ЧЕЛОВЕКА ВИДНА</a:t>
            </a:r>
          </a:p>
          <a:p>
            <a:pPr algn="r"/>
            <a:r>
              <a:rPr lang="ru-RU" sz="8000" dirty="0"/>
              <a:t>В ЕГО ОТНОШЕНИИ К СЛОВУ».</a:t>
            </a:r>
          </a:p>
          <a:p>
            <a:pPr algn="r"/>
            <a:r>
              <a:rPr lang="ru-RU" sz="8000" dirty="0"/>
              <a:t>Л.Н.ТОЛСТОЙ</a:t>
            </a:r>
          </a:p>
        </p:txBody>
      </p:sp>
    </p:spTree>
    <p:extLst>
      <p:ext uri="{BB962C8B-B14F-4D97-AF65-F5344CB8AC3E}">
        <p14:creationId xmlns:p14="http://schemas.microsoft.com/office/powerpoint/2010/main" val="31537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1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7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0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Коммуникативные компетенции</a:t>
            </a:r>
            <a:r>
              <a:rPr lang="ru-RU" sz="3200" dirty="0"/>
              <a:t>: </a:t>
            </a:r>
            <a:endParaRPr lang="ru-RU" sz="3200" dirty="0" smtClean="0"/>
          </a:p>
          <a:p>
            <a:endParaRPr lang="ru-RU" sz="3200" dirty="0"/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200" dirty="0"/>
              <a:t> </a:t>
            </a:r>
            <a:r>
              <a:rPr lang="ru-RU" sz="3200" dirty="0" smtClean="0"/>
              <a:t>уметь </a:t>
            </a:r>
            <a:r>
              <a:rPr lang="ru-RU" sz="3200" dirty="0"/>
              <a:t>представить себя устно и </a:t>
            </a:r>
            <a:r>
              <a:rPr lang="ru-RU" sz="3200" dirty="0" smtClean="0"/>
              <a:t>письменно;</a:t>
            </a:r>
            <a:endParaRPr lang="ru-RU" sz="3200" dirty="0"/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/>
              <a:t>уметь представить свой класс, школу;</a:t>
            </a:r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200" dirty="0" smtClean="0"/>
              <a:t>владеть </a:t>
            </a:r>
            <a:r>
              <a:rPr lang="ru-RU" sz="3200" dirty="0"/>
              <a:t>способами взаимодействия с окружающими людьми; </a:t>
            </a:r>
            <a:endParaRPr lang="ru-RU" sz="3200" dirty="0" smtClean="0"/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/>
              <a:t>владеть разными видами речевой деятельности (монолог, диалог, чтение, письмо);</a:t>
            </a:r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200" dirty="0" smtClean="0"/>
              <a:t>владеть </a:t>
            </a:r>
            <a:r>
              <a:rPr lang="ru-RU" sz="3200" dirty="0"/>
              <a:t>способами совместной деятельности в </a:t>
            </a:r>
            <a:r>
              <a:rPr lang="ru-RU" sz="3200" dirty="0" smtClean="0"/>
              <a:t>группе;</a:t>
            </a:r>
            <a:endParaRPr lang="ru-RU" sz="3200" dirty="0"/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200" dirty="0" smtClean="0"/>
              <a:t>иметь </a:t>
            </a:r>
            <a:r>
              <a:rPr lang="ru-RU" sz="3200" dirty="0"/>
              <a:t>позитивные навыки общения в </a:t>
            </a:r>
            <a:r>
              <a:rPr lang="ru-RU" sz="3200" dirty="0" smtClean="0"/>
              <a:t>обществе.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443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525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Методы, ориентированные на устную коммуникацию: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dirty="0" smtClean="0"/>
              <a:t>все </a:t>
            </a:r>
            <a:r>
              <a:rPr lang="ru-RU" sz="4800" dirty="0"/>
              <a:t>виды пересказа;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dirty="0" smtClean="0"/>
              <a:t>все </a:t>
            </a:r>
            <a:r>
              <a:rPr lang="ru-RU" sz="4800" dirty="0"/>
              <a:t>формы учебного диалога;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dirty="0" smtClean="0"/>
              <a:t>доклады </a:t>
            </a:r>
            <a:r>
              <a:rPr lang="ru-RU" sz="4800" dirty="0"/>
              <a:t>и сообщения;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dirty="0" smtClean="0"/>
              <a:t>ролевые </a:t>
            </a:r>
            <a:r>
              <a:rPr lang="ru-RU" sz="4800" dirty="0"/>
              <a:t>и деловые игры;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dirty="0" smtClean="0"/>
              <a:t>обсуждения</a:t>
            </a:r>
            <a:r>
              <a:rPr lang="ru-RU" sz="4800" dirty="0"/>
              <a:t>, дискуссия, диспут;</a:t>
            </a:r>
          </a:p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dirty="0" smtClean="0"/>
              <a:t>выступления </a:t>
            </a:r>
            <a:r>
              <a:rPr lang="ru-RU" sz="4800" dirty="0"/>
              <a:t>на внеклассных мероприятиях.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28537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Работа складывается из следующих компонентов:</a:t>
            </a:r>
          </a:p>
          <a:p>
            <a:pPr marL="457200" lvl="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200" dirty="0"/>
              <a:t>Обогащение словаря, т.е. усвоение новых слов, </a:t>
            </a:r>
            <a:endParaRPr lang="ru-RU" sz="3200" dirty="0" smtClean="0"/>
          </a:p>
          <a:p>
            <a:pPr marL="457200" lvl="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200" dirty="0" smtClean="0"/>
              <a:t>Уточнение </a:t>
            </a:r>
            <a:r>
              <a:rPr lang="ru-RU" sz="3200" dirty="0"/>
              <a:t>словаря, т.е. углубление понимания уже известных </a:t>
            </a:r>
            <a:r>
              <a:rPr lang="ru-RU" sz="3200" dirty="0" smtClean="0"/>
              <a:t>слов;</a:t>
            </a:r>
            <a:endParaRPr lang="ru-RU" sz="3200" dirty="0"/>
          </a:p>
          <a:p>
            <a:pPr marL="457200" lvl="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200" dirty="0"/>
              <a:t>Активизация слова, т.е. включение как можно более широкого круга слов в речь каждого </a:t>
            </a:r>
            <a:r>
              <a:rPr lang="ru-RU" sz="3200" dirty="0" smtClean="0"/>
              <a:t>учащегося;</a:t>
            </a:r>
          </a:p>
          <a:p>
            <a:pPr marL="457200" lvl="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200" dirty="0" smtClean="0"/>
              <a:t>Устранение </a:t>
            </a:r>
            <a:r>
              <a:rPr lang="ru-RU" sz="3200" dirty="0"/>
              <a:t>нелитературных слов, употребляемых школьниками, исправление ошибочных ударений, произношений.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2402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7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761" y="-74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9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74" y="27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2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2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FF0000"/>
                </a:solidFill>
              </a:rPr>
              <a:t>Анкета.</a:t>
            </a:r>
          </a:p>
          <a:p>
            <a:pPr marL="457200" lvl="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800" dirty="0"/>
              <a:t>С кем ты дома чаще всего беседуешь?</a:t>
            </a:r>
          </a:p>
          <a:p>
            <a:pPr>
              <a:buClr>
                <a:srgbClr val="FF0000"/>
              </a:buClr>
            </a:pPr>
            <a:r>
              <a:rPr lang="ru-RU" sz="2800" dirty="0" smtClean="0"/>
              <a:t>_______________________________________________</a:t>
            </a:r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800" dirty="0" smtClean="0"/>
              <a:t>С </a:t>
            </a:r>
            <a:r>
              <a:rPr lang="ru-RU" sz="2800" dirty="0"/>
              <a:t>кем из одноклассников чаще всего общаешься</a:t>
            </a:r>
            <a:r>
              <a:rPr lang="ru-RU" sz="2800" dirty="0" smtClean="0"/>
              <a:t>?</a:t>
            </a:r>
            <a:endParaRPr lang="ru-RU" sz="2800" dirty="0"/>
          </a:p>
          <a:p>
            <a:pPr>
              <a:buClr>
                <a:srgbClr val="FF0000"/>
              </a:buClr>
            </a:pPr>
            <a:r>
              <a:rPr lang="ru-RU" sz="2800" dirty="0" smtClean="0"/>
              <a:t>__________________________________________________</a:t>
            </a:r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800" dirty="0" smtClean="0"/>
              <a:t>Можешь </a:t>
            </a:r>
            <a:r>
              <a:rPr lang="ru-RU" sz="2800" dirty="0"/>
              <a:t>ли ты заговорить с незнакомым человеком?</a:t>
            </a:r>
          </a:p>
          <a:p>
            <a:pPr>
              <a:buClr>
                <a:srgbClr val="FF0000"/>
              </a:buClr>
            </a:pPr>
            <a:r>
              <a:rPr lang="ru-RU" sz="2800" dirty="0" smtClean="0"/>
              <a:t>__________________________________________________</a:t>
            </a:r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800" dirty="0" smtClean="0"/>
              <a:t>Что </a:t>
            </a:r>
            <a:r>
              <a:rPr lang="ru-RU" sz="2800" dirty="0"/>
              <a:t>ты больше любишь (подчеркни нужное слово): читать, говорить или слушать</a:t>
            </a:r>
            <a:r>
              <a:rPr lang="ru-RU" sz="2800" dirty="0" smtClean="0"/>
              <a:t>?</a:t>
            </a:r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endParaRPr lang="ru-RU" sz="2800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800" dirty="0" smtClean="0"/>
              <a:t>Ты </a:t>
            </a:r>
            <a:r>
              <a:rPr lang="ru-RU" sz="2800" dirty="0"/>
              <a:t>хороший рассказчик?</a:t>
            </a:r>
          </a:p>
          <a:p>
            <a:pPr>
              <a:buClr>
                <a:srgbClr val="FF0000"/>
              </a:buClr>
            </a:pPr>
            <a:r>
              <a:rPr lang="ru-RU" sz="2800" dirty="0" smtClean="0"/>
              <a:t>__________________________________________________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61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</TotalTime>
  <Words>763</Words>
  <Application>Microsoft Office PowerPoint</Application>
  <PresentationFormat>Экран (4:3)</PresentationFormat>
  <Paragraphs>101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Доклад: «Формирование  коммуникативных компетенций на уроках чтения, русского языка  и развития речи и совершенствование их во внеурочной деятельности у детей со сниженным интеллектом»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Доклад: «Формирование  коммуникативных компетенций на уроках чтения, русского языка  и развития речи и совершенствование их во внеурочной деятельности у детей со сниженным интеллектом»</dc:title>
  <dc:creator>user</dc:creator>
  <cp:lastModifiedBy>user</cp:lastModifiedBy>
  <cp:revision>29</cp:revision>
  <dcterms:created xsi:type="dcterms:W3CDTF">2013-11-05T16:10:11Z</dcterms:created>
  <dcterms:modified xsi:type="dcterms:W3CDTF">2014-12-29T08:17:01Z</dcterms:modified>
</cp:coreProperties>
</file>