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1" r:id="rId5"/>
    <p:sldId id="272" r:id="rId6"/>
    <p:sldId id="260" r:id="rId7"/>
    <p:sldId id="273" r:id="rId8"/>
    <p:sldId id="261" r:id="rId9"/>
    <p:sldId id="262" r:id="rId10"/>
    <p:sldId id="263" r:id="rId11"/>
    <p:sldId id="264" r:id="rId12"/>
    <p:sldId id="276" r:id="rId13"/>
    <p:sldId id="265" r:id="rId14"/>
    <p:sldId id="266" r:id="rId15"/>
    <p:sldId id="292" r:id="rId16"/>
    <p:sldId id="277" r:id="rId17"/>
    <p:sldId id="281" r:id="rId18"/>
    <p:sldId id="268" r:id="rId19"/>
    <p:sldId id="282" r:id="rId20"/>
    <p:sldId id="283" r:id="rId21"/>
    <p:sldId id="278" r:id="rId22"/>
    <p:sldId id="289" r:id="rId23"/>
    <p:sldId id="267" r:id="rId24"/>
    <p:sldId id="279" r:id="rId25"/>
    <p:sldId id="284" r:id="rId26"/>
    <p:sldId id="285" r:id="rId27"/>
    <p:sldId id="286" r:id="rId28"/>
    <p:sldId id="287" r:id="rId29"/>
    <p:sldId id="293" r:id="rId30"/>
    <p:sldId id="291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777777"/>
    <a:srgbClr val="33CC33"/>
    <a:srgbClr val="0000FF"/>
    <a:srgbClr val="99CCFF"/>
    <a:srgbClr val="1C1C1C"/>
    <a:srgbClr val="0066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16" autoAdjust="0"/>
    <p:restoredTop sz="94660"/>
  </p:normalViewPr>
  <p:slideViewPr>
    <p:cSldViewPr>
      <p:cViewPr varScale="1">
        <p:scale>
          <a:sx n="120" d="100"/>
          <a:sy n="12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E2ACC-D3DB-47F1-B40E-668A9E67B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D905C-3B37-4321-872D-C69688BF0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B4E37-175C-44CF-9651-4274FAE06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C54D0-F5BB-4E48-B37A-10F2580D46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AC261-D47F-4F98-8FFF-C77793E021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E9E3B-83DB-4482-A2CD-C527F1C11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A0289-A1DF-467E-BD31-FC5E982456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CD305-C762-43B3-A95D-634D05C6D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BFF5D-A683-4477-975D-D4A602FA0D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A6F8A-D9B6-4B23-8963-EFEE0F288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F7BD1-7013-44AA-AB07-E0E264112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ACCB974-5D62-4BBB-87C8-DD45EFDF2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59;&#1095;&#1080;&#1090;&#1077;&#1083;&#1100;.ADMIN\&#1052;&#1086;&#1080;%20&#1076;&#1086;&#1082;&#1091;&#1084;&#1077;&#1085;&#1090;&#1099;\&#1091;&#1095;&#1080;&#1090;&#1077;&#1083;&#1103;\&#1051;&#1072;&#1090;&#1099;&#1096;&#1077;&#1074;&#1072;\&#1040;&#1089;&#1072;&#1076;&#1086;&#1074;\&#1084;&#1091;&#1079;&#1099;&#1082;&#1072;\alla_pugacheva__ne_otrekayutsya_lyubya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9;&#1095;&#1080;&#1090;&#1077;&#1083;&#1100;.ADMIN\&#1052;&#1086;&#1080;%20&#1076;&#1086;&#1082;&#1091;&#1084;&#1077;&#1085;&#1090;&#1099;\&#1091;&#1095;&#1080;&#1090;&#1077;&#1083;&#1103;\&#1051;&#1072;&#1090;&#1099;&#1096;&#1077;&#1074;&#1072;\&#1040;&#1089;&#1072;&#1076;&#1086;&#1074;\&#1084;&#1091;&#1079;&#1099;&#1082;&#1072;\&#1074;&#1086;&#1081;&#1085;&#1072;.mp3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9;&#1095;&#1080;&#1090;&#1077;&#1083;&#1100;.ADMIN\&#1052;&#1086;&#1080;%20&#1076;&#1086;&#1082;&#1091;&#1084;&#1077;&#1085;&#1090;&#1099;\&#1091;&#1095;&#1080;&#1090;&#1077;&#1083;&#1103;\&#1051;&#1072;&#1090;&#1099;&#1096;&#1077;&#1074;&#1072;\&#1040;&#1089;&#1072;&#1076;&#1086;&#1074;\&#1084;&#1091;&#1079;&#1099;&#1082;&#1072;\Pogowori_mama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20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084;&#1091;&#1079;&#1099;&#1082;&#1072;/Albinoni-Giazotto_Adagio-symp_Karajan.mp3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9;&#1095;&#1080;&#1090;&#1077;&#1083;&#1100;.ADMIN\&#1052;&#1086;&#1080;%20&#1076;&#1086;&#1082;&#1091;&#1084;&#1077;&#1085;&#1090;&#1099;\&#1091;&#1095;&#1080;&#1090;&#1077;&#1083;&#1103;\&#1051;&#1072;&#1090;&#1099;&#1096;&#1077;&#1074;&#1072;\&#1040;&#1089;&#1072;&#1076;&#1086;&#1074;\&#1084;&#1091;&#1079;&#1099;&#1082;&#1072;\Albinoni-Giazotto_Adagio-symp_Karajan.mp3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&#1082;&#1083;&#1072;&#1089;&#1089;&#1080;&#1095;&#1077;&#1089;&#1082;&#1072;&#1103;%20&#1084;&#1091;&#1079;&#1099;&#1082;&#1072;/08/Track%20091.mp3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59;&#1095;&#1080;&#1090;&#1077;&#1083;&#1100;.ADMIN\&#1052;&#1086;&#1080;%20&#1076;&#1086;&#1082;&#1091;&#1084;&#1077;&#1085;&#1090;&#1099;\&#1091;&#1095;&#1080;&#1090;&#1077;&#1083;&#1103;\&#1051;&#1072;&#1090;&#1099;&#1096;&#1077;&#1074;&#1072;\&#1062;&#1074;&#1077;&#1090;&#1072;&#1077;&#1074;&#1072;\&#1050;&#1083;&#1072;&#1089;&#1089;&#1080;&#1095;&#1077;&#1089;&#1082;&#1072;&#1103;%20&#1084;&#1091;&#1079;&#1099;&#1082;&#1072;\sp08.wav" TargetMode="Externa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9;&#1095;&#1080;&#1090;&#1077;&#1083;&#1100;.ADMIN\&#1052;&#1086;&#1080;%20&#1076;&#1086;&#1082;&#1091;&#1084;&#1077;&#1085;&#1090;&#1099;\&#1091;&#1095;&#1080;&#1090;&#1077;&#1083;&#1103;\&#1051;&#1072;&#1090;&#1099;&#1096;&#1077;&#1074;&#1072;\&#1062;&#1074;&#1077;&#1090;&#1072;&#1077;&#1074;&#1072;\&#1050;&#1083;&#1072;&#1089;&#1089;&#1080;&#1095;&#1077;&#1089;&#1082;&#1072;&#1103;%20&#1084;&#1091;&#1079;&#1099;&#1082;&#1072;\class29.wav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9;&#1095;&#1080;&#1090;&#1077;&#1083;&#1100;.ADMIN\&#1052;&#1086;&#1080;%20&#1076;&#1086;&#1082;&#1091;&#1084;&#1077;&#1085;&#1090;&#1099;\&#1091;&#1095;&#1080;&#1090;&#1077;&#1083;&#1103;\&#1051;&#1072;&#1090;&#1099;&#1096;&#1077;&#1074;&#1072;\&#1062;&#1074;&#1077;&#1090;&#1072;&#1077;&#1074;&#1072;\&#1050;&#1083;&#1072;&#1089;&#1089;&#1080;&#1095;&#1077;&#1089;&#1082;&#1072;&#1103;%20&#1084;&#1091;&#1079;&#1099;&#1082;&#1072;\sp02.wav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9;&#1095;&#1080;&#1090;&#1077;&#1083;&#1100;.ADMIN\&#1052;&#1086;&#1080;%20&#1076;&#1086;&#1082;&#1091;&#1084;&#1077;&#1085;&#1090;&#1099;\&#1091;&#1095;&#1080;&#1090;&#1077;&#1083;&#1103;\&#1051;&#1072;&#1090;&#1099;&#1096;&#1077;&#1074;&#1072;\&#1062;&#1074;&#1077;&#1090;&#1072;&#1077;&#1074;&#1072;\&#1050;&#1083;&#1072;&#1089;&#1089;&#1080;&#1095;&#1077;&#1089;&#1082;&#1072;&#1103;%20&#1084;&#1091;&#1079;&#1099;&#1082;&#1072;\class08.wav" TargetMode="External"/><Relationship Id="rId6" Type="http://schemas.openxmlformats.org/officeDocument/2006/relationships/image" Target="../media/image26.jpeg"/><Relationship Id="rId5" Type="http://schemas.openxmlformats.org/officeDocument/2006/relationships/image" Target="../media/image36.jpe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9;&#1095;&#1080;&#1090;&#1077;&#1083;&#1100;.ADMIN\&#1052;&#1086;&#1080;%20&#1076;&#1086;&#1082;&#1091;&#1084;&#1077;&#1085;&#1090;&#1099;\&#1091;&#1095;&#1080;&#1090;&#1077;&#1083;&#1103;\&#1051;&#1072;&#1090;&#1099;&#1096;&#1077;&#1074;&#1072;\&#1040;&#1089;&#1072;&#1076;&#1086;&#1074;\&#1084;&#1091;&#1079;&#1099;&#1082;&#1072;\Pesnya%20o%20druge.MP3" TargetMode="Externa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59;&#1095;&#1080;&#1090;&#1077;&#1083;&#1100;.ADMIN\&#1052;&#1086;&#1080;%20&#1076;&#1086;&#1082;&#1091;&#1084;&#1077;&#1085;&#1090;&#1099;\&#1091;&#1095;&#1080;&#1090;&#1077;&#1083;&#1103;\&#1051;&#1072;&#1090;&#1099;&#1096;&#1077;&#1074;&#1072;\&#1040;&#1089;&#1072;&#1076;&#1086;&#1074;\&#1084;&#1091;&#1079;&#1099;&#1082;&#1072;\21posvyashcheniyedruzyam.mp3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9;&#1095;&#1080;&#1090;&#1077;&#1083;&#1100;.ADMIN\&#1052;&#1086;&#1080;%20&#1076;&#1086;&#1082;&#1091;&#1084;&#1077;&#1085;&#1090;&#1099;\&#1091;&#1095;&#1080;&#1090;&#1077;&#1083;&#1103;\&#1051;&#1072;&#1090;&#1099;&#1096;&#1077;&#1074;&#1072;\&#1062;&#1074;&#1077;&#1090;&#1072;&#1077;&#1074;&#1072;\&#1050;&#1083;&#1072;&#1089;&#1089;&#1080;&#1095;&#1077;&#1089;&#1082;&#1072;&#1103;%20&#1084;&#1091;&#1079;&#1099;&#1082;&#1072;\opera04.wav" TargetMode="Externa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9;&#1095;&#1080;&#1090;&#1077;&#1083;&#1100;.ADMIN\&#1052;&#1086;&#1080;%20&#1076;&#1086;&#1082;&#1091;&#1084;&#1077;&#1085;&#1090;&#1099;\&#1091;&#1095;&#1080;&#1090;&#1077;&#1083;&#1103;\&#1051;&#1072;&#1090;&#1099;&#1096;&#1077;&#1074;&#1072;\&#1040;&#1089;&#1072;&#1076;&#1086;&#1074;\&#1084;&#1091;&#1079;&#1099;&#1082;&#1072;\Mark_Bernes_-_Ja_l_ubl_u_teb_a_zhizn.mp3" TargetMode="Externa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9;&#1095;&#1080;&#1090;&#1077;&#1083;&#1100;.ADMIN\&#1052;&#1086;&#1080;%20&#1076;&#1086;&#1082;&#1091;&#1084;&#1077;&#1085;&#1090;&#1099;\&#1091;&#1095;&#1080;&#1090;&#1077;&#1083;&#1103;\&#1051;&#1072;&#1090;&#1099;&#1096;&#1077;&#1074;&#1072;\&#1040;&#1089;&#1072;&#1076;&#1086;&#1074;\&#1084;&#1091;&#1079;&#1099;&#1082;&#1072;\&#1090;&#1091;&#1088;&#1082;8.mp3" TargetMode="Externa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9;&#1095;&#1080;&#1090;&#1077;&#1083;&#1100;.ADMIN\&#1052;&#1086;&#1080;%20&#1076;&#1086;&#1082;&#1091;&#1084;&#1077;&#1085;&#1090;&#1099;\&#1091;&#1095;&#1080;&#1090;&#1077;&#1083;&#1103;\&#1051;&#1072;&#1090;&#1099;&#1096;&#1077;&#1074;&#1072;\&#1062;&#1074;&#1077;&#1090;&#1072;&#1077;&#1074;&#1072;\&#1050;&#1083;&#1072;&#1089;&#1089;&#1080;&#1095;&#1077;&#1089;&#1082;&#1072;&#1103;%20&#1084;&#1091;&#1079;&#1099;&#1082;&#1072;\sp04.wav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9;&#1095;&#1080;&#1090;&#1077;&#1083;&#1100;.ADMIN\&#1052;&#1086;&#1080;%20&#1076;&#1086;&#1082;&#1091;&#1084;&#1077;&#1085;&#1090;&#1099;\&#1091;&#1095;&#1080;&#1090;&#1077;&#1083;&#1103;\&#1051;&#1072;&#1090;&#1099;&#1096;&#1077;&#1074;&#1072;\&#1040;&#1089;&#1072;&#1076;&#1086;&#1074;\&#1084;&#1091;&#1079;&#1099;&#1082;&#1072;\078_&#1055;&#1077;&#1088;&#1074;&#1099;&#1081;%20&#1074;&#1072;&#1083;&#1100;&#1089;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6" descr="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88575" cy="679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17"/>
          <p:cNvSpPr>
            <a:spLocks noGrp="1" noChangeArrowheads="1"/>
          </p:cNvSpPr>
          <p:nvPr>
            <p:ph type="title"/>
          </p:nvPr>
        </p:nvSpPr>
        <p:spPr>
          <a:xfrm>
            <a:off x="1143000" y="5357813"/>
            <a:ext cx="8156575" cy="1173162"/>
          </a:xfrm>
        </p:spPr>
        <p:txBody>
          <a:bodyPr/>
          <a:lstStyle/>
          <a:p>
            <a:pPr eaLnBrk="1" hangingPunct="1"/>
            <a:r>
              <a:rPr lang="ru-RU" sz="40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(Памяти Эдуарда Асадова посвящается)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74850" y="2967038"/>
            <a:ext cx="18573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827088" y="0"/>
            <a:ext cx="7848600" cy="51133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1796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"Сражаюсь, 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верую, 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люблю..."</a:t>
            </a:r>
          </a:p>
        </p:txBody>
      </p:sp>
      <p:pic>
        <p:nvPicPr>
          <p:cNvPr id="2054" name="alla_pugacheva__ne_otrekayutsya_lyuby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audio>
              <p:cMediaNode numSld="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rgbClr val="6699FF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C:\Documents and Settings\Учитель.ADMIN\Мои документы\учителя\Латышева\Асадов\фото\pravnuk_lor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188913"/>
            <a:ext cx="4448175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войн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3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7676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ленингра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7127875" cy="570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4500563" y="6165850"/>
            <a:ext cx="4032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Ленинград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севастопо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8280400" cy="509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1331913" y="5734050"/>
            <a:ext cx="37449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Севастополь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a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33375"/>
            <a:ext cx="38862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C:\Documents and Settings\Учитель.ADMIN\Мои документы\учителя\Латышева\Асадов\фото\pravnuk_lord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2800" y="333375"/>
            <a:ext cx="4246563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ogowori_mam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2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216598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51438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339975" y="476250"/>
            <a:ext cx="6804025" cy="6381750"/>
          </a:xfrm>
        </p:spPr>
        <p:txBody>
          <a:bodyPr/>
          <a:lstStyle/>
          <a:p>
            <a:r>
              <a:rPr lang="ru-RU" sz="2200" i="1" smtClean="0">
                <a:solidFill>
                  <a:schemeClr val="bg1"/>
                </a:solidFill>
              </a:rPr>
              <a:t>Мама! Тебе эти строки пишу я.</a:t>
            </a:r>
            <a:br>
              <a:rPr lang="ru-RU" sz="2200" i="1" smtClean="0">
                <a:solidFill>
                  <a:schemeClr val="bg1"/>
                </a:solidFill>
              </a:rPr>
            </a:br>
            <a:r>
              <a:rPr lang="ru-RU" sz="2200" i="1" smtClean="0">
                <a:solidFill>
                  <a:schemeClr val="bg1"/>
                </a:solidFill>
              </a:rPr>
              <a:t>Тебе посылаю сыновний привет,</a:t>
            </a:r>
            <a:br>
              <a:rPr lang="ru-RU" sz="2200" i="1" smtClean="0">
                <a:solidFill>
                  <a:schemeClr val="bg1"/>
                </a:solidFill>
              </a:rPr>
            </a:br>
            <a:r>
              <a:rPr lang="ru-RU" sz="2200" i="1" smtClean="0">
                <a:solidFill>
                  <a:schemeClr val="bg1"/>
                </a:solidFill>
              </a:rPr>
              <a:t>Тебя вспоминаю, такую родную,</a:t>
            </a:r>
            <a:br>
              <a:rPr lang="ru-RU" sz="2200" i="1" smtClean="0">
                <a:solidFill>
                  <a:schemeClr val="bg1"/>
                </a:solidFill>
              </a:rPr>
            </a:br>
            <a:r>
              <a:rPr lang="ru-RU" sz="2200" i="1" smtClean="0">
                <a:solidFill>
                  <a:schemeClr val="bg1"/>
                </a:solidFill>
              </a:rPr>
              <a:t>Такую хорошую – слов даже нет!</a:t>
            </a:r>
            <a:br>
              <a:rPr lang="ru-RU" sz="2200" i="1" smtClean="0">
                <a:solidFill>
                  <a:schemeClr val="bg1"/>
                </a:solidFill>
              </a:rPr>
            </a:br>
            <a:r>
              <a:rPr lang="ru-RU" sz="2200" i="1" smtClean="0">
                <a:solidFill>
                  <a:schemeClr val="bg1"/>
                </a:solidFill>
              </a:rPr>
              <a:t>Сейчас передышка. Сойдясь у опушки,</a:t>
            </a:r>
            <a:br>
              <a:rPr lang="ru-RU" sz="2200" i="1" smtClean="0">
                <a:solidFill>
                  <a:schemeClr val="bg1"/>
                </a:solidFill>
              </a:rPr>
            </a:br>
            <a:r>
              <a:rPr lang="ru-RU" sz="2200" i="1" smtClean="0">
                <a:solidFill>
                  <a:schemeClr val="bg1"/>
                </a:solidFill>
              </a:rPr>
              <a:t>Застыли орудья, как стадо слонов,</a:t>
            </a:r>
            <a:br>
              <a:rPr lang="ru-RU" sz="2200" i="1" smtClean="0">
                <a:solidFill>
                  <a:schemeClr val="bg1"/>
                </a:solidFill>
              </a:rPr>
            </a:br>
            <a:r>
              <a:rPr lang="ru-RU" sz="2200" i="1" smtClean="0">
                <a:solidFill>
                  <a:schemeClr val="bg1"/>
                </a:solidFill>
              </a:rPr>
              <a:t>И где-то по-мирному в гуще лесов,</a:t>
            </a:r>
            <a:br>
              <a:rPr lang="ru-RU" sz="2200" i="1" smtClean="0">
                <a:solidFill>
                  <a:schemeClr val="bg1"/>
                </a:solidFill>
              </a:rPr>
            </a:br>
            <a:r>
              <a:rPr lang="ru-RU" sz="2200" i="1" smtClean="0">
                <a:solidFill>
                  <a:schemeClr val="bg1"/>
                </a:solidFill>
              </a:rPr>
              <a:t>Как в детстве, мне слышится голос кукушки…</a:t>
            </a:r>
            <a:br>
              <a:rPr lang="ru-RU" sz="2200" i="1" smtClean="0">
                <a:solidFill>
                  <a:schemeClr val="bg1"/>
                </a:solidFill>
              </a:rPr>
            </a:br>
            <a:r>
              <a:rPr lang="ru-RU" sz="2200" i="1" smtClean="0">
                <a:solidFill>
                  <a:schemeClr val="bg1"/>
                </a:solidFill>
              </a:rPr>
              <a:t>За жизнь, за тебя, за родные края</a:t>
            </a:r>
            <a:br>
              <a:rPr lang="ru-RU" sz="2200" i="1" smtClean="0">
                <a:solidFill>
                  <a:schemeClr val="bg1"/>
                </a:solidFill>
              </a:rPr>
            </a:br>
            <a:r>
              <a:rPr lang="ru-RU" sz="2200" i="1" smtClean="0">
                <a:solidFill>
                  <a:schemeClr val="bg1"/>
                </a:solidFill>
              </a:rPr>
              <a:t>Иду я навстречу свинцовому ветру.</a:t>
            </a:r>
            <a:br>
              <a:rPr lang="ru-RU" sz="2200" i="1" smtClean="0">
                <a:solidFill>
                  <a:schemeClr val="bg1"/>
                </a:solidFill>
              </a:rPr>
            </a:br>
            <a:r>
              <a:rPr lang="ru-RU" sz="2200" i="1" smtClean="0">
                <a:solidFill>
                  <a:schemeClr val="bg1"/>
                </a:solidFill>
              </a:rPr>
              <a:t>И пусть между нами сейчас километры –</a:t>
            </a:r>
            <a:br>
              <a:rPr lang="ru-RU" sz="2200" i="1" smtClean="0">
                <a:solidFill>
                  <a:schemeClr val="bg1"/>
                </a:solidFill>
              </a:rPr>
            </a:br>
            <a:r>
              <a:rPr lang="ru-RU" sz="2200" i="1" smtClean="0">
                <a:solidFill>
                  <a:schemeClr val="bg1"/>
                </a:solidFill>
              </a:rPr>
              <a:t>Ты здесь, ты со мною, родная моя!</a:t>
            </a:r>
            <a:br>
              <a:rPr lang="ru-RU" sz="2200" i="1" smtClean="0">
                <a:solidFill>
                  <a:schemeClr val="bg1"/>
                </a:solidFill>
              </a:rPr>
            </a:br>
            <a:r>
              <a:rPr lang="ru-RU" sz="2200" i="1" smtClean="0">
                <a:solidFill>
                  <a:schemeClr val="bg1"/>
                </a:solidFill>
              </a:rPr>
              <a:t>В холодной ночи, под неласковым небом,</a:t>
            </a:r>
            <a:br>
              <a:rPr lang="ru-RU" sz="2200" i="1" smtClean="0">
                <a:solidFill>
                  <a:schemeClr val="bg1"/>
                </a:solidFill>
              </a:rPr>
            </a:br>
            <a:r>
              <a:rPr lang="ru-RU" sz="2200" i="1" smtClean="0">
                <a:solidFill>
                  <a:schemeClr val="bg1"/>
                </a:solidFill>
              </a:rPr>
              <a:t>Склонившись, мне тихую песню поешь</a:t>
            </a:r>
            <a:br>
              <a:rPr lang="ru-RU" sz="2200" i="1" smtClean="0">
                <a:solidFill>
                  <a:schemeClr val="bg1"/>
                </a:solidFill>
              </a:rPr>
            </a:br>
            <a:r>
              <a:rPr lang="ru-RU" sz="2200" i="1" smtClean="0">
                <a:solidFill>
                  <a:schemeClr val="bg1"/>
                </a:solidFill>
              </a:rPr>
              <a:t>И вместе со мною к далеким победам</a:t>
            </a:r>
            <a:br>
              <a:rPr lang="ru-RU" sz="2200" i="1" smtClean="0">
                <a:solidFill>
                  <a:schemeClr val="bg1"/>
                </a:solidFill>
              </a:rPr>
            </a:br>
            <a:r>
              <a:rPr lang="ru-RU" sz="2200" i="1" smtClean="0">
                <a:solidFill>
                  <a:schemeClr val="bg1"/>
                </a:solidFill>
              </a:rPr>
              <a:t>Солдатской дорогой незримо идешь.</a:t>
            </a:r>
            <a:br>
              <a:rPr lang="ru-RU" sz="2200" i="1" smtClean="0">
                <a:solidFill>
                  <a:schemeClr val="bg1"/>
                </a:solidFill>
              </a:rPr>
            </a:br>
            <a:r>
              <a:rPr lang="ru-RU" sz="2200" i="1" smtClean="0">
                <a:solidFill>
                  <a:schemeClr val="bg1"/>
                </a:solidFill>
              </a:rPr>
              <a:t>И чем бы в пути мне война ни грозила,</a:t>
            </a:r>
            <a:br>
              <a:rPr lang="ru-RU" sz="2200" i="1" smtClean="0">
                <a:solidFill>
                  <a:schemeClr val="bg1"/>
                </a:solidFill>
              </a:rPr>
            </a:br>
            <a:r>
              <a:rPr lang="ru-RU" sz="2200" i="1" smtClean="0">
                <a:solidFill>
                  <a:schemeClr val="bg1"/>
                </a:solidFill>
              </a:rPr>
              <a:t>Ты знай, я не сдамся, покуда дышу!</a:t>
            </a:r>
            <a:br>
              <a:rPr lang="ru-RU" sz="2200" i="1" smtClean="0">
                <a:solidFill>
                  <a:schemeClr val="bg1"/>
                </a:solidFill>
              </a:rPr>
            </a:br>
            <a:r>
              <a:rPr lang="ru-RU" sz="2200" i="1" smtClean="0">
                <a:solidFill>
                  <a:schemeClr val="bg1"/>
                </a:solidFill>
              </a:rPr>
              <a:t>Я знаю, что ты меня благословила,</a:t>
            </a:r>
            <a:br>
              <a:rPr lang="ru-RU" sz="2200" i="1" smtClean="0">
                <a:solidFill>
                  <a:schemeClr val="bg1"/>
                </a:solidFill>
              </a:rPr>
            </a:br>
            <a:r>
              <a:rPr lang="ru-RU" sz="2200" i="1" smtClean="0">
                <a:solidFill>
                  <a:schemeClr val="bg1"/>
                </a:solidFill>
              </a:rPr>
              <a:t>И утром, не дрогнув, я в бой ухожу!</a:t>
            </a:r>
            <a:br>
              <a:rPr lang="ru-RU" sz="2200" i="1" smtClean="0">
                <a:solidFill>
                  <a:schemeClr val="bg1"/>
                </a:solidFill>
              </a:rPr>
            </a:br>
            <a:r>
              <a:rPr lang="ru-RU" sz="2200" i="1" smtClean="0"/>
              <a:t/>
            </a:r>
            <a:br>
              <a:rPr lang="ru-RU" sz="2200" i="1" smtClean="0"/>
            </a:br>
            <a:endParaRPr lang="ru-RU" sz="2200" i="1" smtClean="0"/>
          </a:p>
        </p:txBody>
      </p:sp>
      <p:sp>
        <p:nvSpPr>
          <p:cNvPr id="15364" name="AutoShape 4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496300" y="6426200"/>
            <a:ext cx="647700" cy="431800"/>
          </a:xfrm>
          <a:prstGeom prst="actionButtonForwardNex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0000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Albinoni-Giazotto_Adagio-symp_Karaja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6092825"/>
            <a:ext cx="5207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88913"/>
            <a:ext cx="8362950" cy="6394450"/>
          </a:xfrm>
        </p:spPr>
        <p:txBody>
          <a:bodyPr/>
          <a:lstStyle/>
          <a:p>
            <a:pPr algn="l"/>
            <a:r>
              <a:rPr lang="ru-RU" sz="2400" b="1" i="1" smtClean="0">
                <a:latin typeface="Times New Roman" pitchFamily="18" charset="0"/>
              </a:rPr>
              <a:t>Иван Семенович Стрельбицкий в книге «Ради вас, люди» пишет: «Эдуард Асадов совершил удивительный подвиг. Рейс сквозь смерть на старенькой грузовой машине, по залитой солнцем дороге, на виду у врага, под непрерывным артиллерийским и минометным огнем, под бомбежкой – это подвиг. Ехать почти на верную гибель ради спасения товарищей – это подвиг… Любой врач уверенно бы сказал , что у человека, получившего такое ранение, очень мало шансов выжить. И он не способен не только воевать, но и вообще двигаться. А Эдуард Асадов не вышел из боя. Поминутно теряя сознание, он продолжал командовать, выполняя боевую операцию и вести машину к цели, которую теперь он </a:t>
            </a:r>
            <a:r>
              <a:rPr lang="ru-RU" sz="3200" b="1" i="1" smtClean="0">
                <a:solidFill>
                  <a:srgbClr val="CC0000"/>
                </a:solidFill>
                <a:latin typeface="Times New Roman" pitchFamily="18" charset="0"/>
              </a:rPr>
              <a:t>видел уже только сердцем</a:t>
            </a:r>
            <a:r>
              <a:rPr lang="ru-RU" sz="2400" b="1" i="1" smtClean="0">
                <a:latin typeface="Times New Roman" pitchFamily="18" charset="0"/>
              </a:rPr>
              <a:t>. И блестяще выполнил задание. Подобного случая я за свою долгую военную жизнь не помню…»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176" fill="hold"/>
                                        <p:tgtEl>
                                          <p:spTgt spid="337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79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1C1C1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00"/>
            </a:gs>
            <a:gs pos="50000">
              <a:schemeClr val="bg1"/>
            </a:gs>
            <a:gs pos="100000">
              <a:srgbClr val="00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6"/>
          <p:cNvSpPr>
            <a:spLocks noGrp="1" noChangeArrowheads="1"/>
          </p:cNvSpPr>
          <p:nvPr>
            <p:ph type="title"/>
          </p:nvPr>
        </p:nvSpPr>
        <p:spPr>
          <a:xfrm>
            <a:off x="4462463" y="404813"/>
            <a:ext cx="4681537" cy="5905500"/>
          </a:xfrm>
        </p:spPr>
        <p:txBody>
          <a:bodyPr/>
          <a:lstStyle/>
          <a:p>
            <a:r>
              <a:rPr lang="ru-RU" sz="2800" b="1" i="1" smtClean="0">
                <a:latin typeface="Times New Roman" pitchFamily="18" charset="0"/>
              </a:rPr>
              <a:t/>
            </a:r>
            <a:br>
              <a:rPr lang="ru-RU" sz="2800" b="1" i="1" smtClean="0">
                <a:latin typeface="Times New Roman" pitchFamily="18" charset="0"/>
              </a:rPr>
            </a:br>
            <a:r>
              <a:rPr lang="ru-RU" sz="2800" b="1" i="1" smtClean="0">
                <a:latin typeface="Times New Roman" pitchFamily="18" charset="0"/>
              </a:rPr>
              <a:t>Одна из основных тем в творчестве Э. Асадова – это тема родины, верности, мужества и патриотизма</a:t>
            </a:r>
          </a:p>
        </p:txBody>
      </p:sp>
      <p:pic>
        <p:nvPicPr>
          <p:cNvPr id="39943" name="sp08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pravnuk_lorda1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60350"/>
            <a:ext cx="4418013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43"/>
                </p:tgtEl>
              </p:cMediaNode>
            </p:audio>
          </p:childTnLst>
        </p:cTn>
      </p:par>
    </p:tnLst>
    <p:bldLst>
      <p:bldP spid="399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CC33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Он, рыча, корябал доски пола"/>
          <p:cNvPicPr>
            <a:picLocks noChangeAspect="1" noChangeArrowheads="1"/>
          </p:cNvPicPr>
          <p:nvPr/>
        </p:nvPicPr>
        <p:blipFill>
          <a:blip r:embed="rId2" cstate="print">
            <a:lum bright="-12000"/>
          </a:blip>
          <a:srcRect/>
          <a:stretch>
            <a:fillRect/>
          </a:stretch>
        </p:blipFill>
        <p:spPr bwMode="auto">
          <a:xfrm>
            <a:off x="179388" y="333375"/>
            <a:ext cx="8459787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0"/>
          <p:cNvPicPr>
            <a:picLocks noChangeAspect="1" noChangeArrowheads="1"/>
          </p:cNvPicPr>
          <p:nvPr/>
        </p:nvPicPr>
        <p:blipFill>
          <a:blip r:embed="rId3" cstate="print">
            <a:lum bright="-12000"/>
          </a:blip>
          <a:srcRect/>
          <a:stretch>
            <a:fillRect/>
          </a:stretch>
        </p:blipFill>
        <p:spPr bwMode="auto">
          <a:xfrm>
            <a:off x="-684213" y="0"/>
            <a:ext cx="10009188" cy="694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class29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3938" y="6357938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198" fill="hold"/>
                                        <p:tgtEl>
                                          <p:spTgt spid="245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родители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115888"/>
            <a:ext cx="4313238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6165850"/>
            <a:ext cx="9145588" cy="692150"/>
          </a:xfrm>
        </p:spPr>
        <p:txBody>
          <a:bodyPr/>
          <a:lstStyle/>
          <a:p>
            <a:r>
              <a:rPr lang="ru-RU" sz="3200" i="1" smtClean="0">
                <a:latin typeface="Georgia" pitchFamily="18" charset="0"/>
              </a:rPr>
              <a:t>Аркадий Григорьевич и Лидия Ивановна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FF"/>
            </a:gs>
            <a:gs pos="100000">
              <a:srgbClr val="00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6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612313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 descr="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0975" y="0"/>
            <a:ext cx="9648825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sp02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0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4" presetClass="exit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4" dur="1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24" presetClass="exit" presetSubtype="0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4" dur="1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1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irina_vik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323850" y="188913"/>
            <a:ext cx="4125913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4572000" y="5949950"/>
            <a:ext cx="3816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latin typeface="Times New Roman" pitchFamily="18" charset="0"/>
              </a:rPr>
              <a:t>Ирина Викторова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597194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3250"/>
            <a:ext cx="9144000" cy="989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50000">
              <a:srgbClr val="FF99FF"/>
            </a:gs>
            <a:gs pos="100000">
              <a:srgbClr val="99C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008_2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0" y="0"/>
            <a:ext cx="946785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class08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568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 descr="Галина валентиновна"/>
          <p:cNvPicPr>
            <a:picLocks noChangeAspect="1" noChangeArrowheads="1"/>
          </p:cNvPicPr>
          <p:nvPr/>
        </p:nvPicPr>
        <p:blipFill>
          <a:blip r:embed="rId5" cstate="print">
            <a:lum bright="-16000"/>
          </a:blip>
          <a:srcRect/>
          <a:stretch>
            <a:fillRect/>
          </a:stretch>
        </p:blipFill>
        <p:spPr bwMode="auto">
          <a:xfrm>
            <a:off x="-2593975" y="0"/>
            <a:ext cx="259397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pravnuk_lorda121"/>
          <p:cNvPicPr>
            <a:picLocks noChangeAspect="1" noChangeArrowheads="1"/>
          </p:cNvPicPr>
          <p:nvPr/>
        </p:nvPicPr>
        <p:blipFill>
          <a:blip r:embed="rId6" cstate="print">
            <a:lum bright="-14000"/>
          </a:blip>
          <a:srcRect/>
          <a:stretch>
            <a:fillRect/>
          </a:stretch>
        </p:blipFill>
        <p:spPr bwMode="auto">
          <a:xfrm>
            <a:off x="9144000" y="0"/>
            <a:ext cx="2560638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917" fill="hold"/>
                                        <p:tgtEl>
                                          <p:spTgt spid="225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6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14184 -0.07199 L 0.14184 0.17408 C 0.14184 0.28449 0.18611 0.42153 0.22378 0.42153 L 0.30729 0.42153 " pathEditMode="relative" rAng="0" ptsTypes="FfFF">
                                      <p:cBhvr>
                                        <p:cTn id="8" dur="3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24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13073 -0.17708 C -0.12621 0.01273 -0.12031 0.20301 -0.2151 0.30255 C -0.30937 0.40232 -0.61684 0.40162 -0.69514 0.4213 " pathEditMode="relative" rAng="0" ptsTypes="aaA">
                                      <p:cBhvr>
                                        <p:cTn id="10" dur="3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" y="29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drujba"/>
          <p:cNvPicPr>
            <a:picLocks noChangeAspect="1" noChangeArrowheads="1"/>
          </p:cNvPicPr>
          <p:nvPr/>
        </p:nvPicPr>
        <p:blipFill>
          <a:blip r:embed="rId3" cstate="print">
            <a:lum bright="-22000"/>
          </a:blip>
          <a:srcRect/>
          <a:stretch>
            <a:fillRect/>
          </a:stretch>
        </p:blipFill>
        <p:spPr bwMode="auto">
          <a:xfrm>
            <a:off x="684213" y="476250"/>
            <a:ext cx="5688012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323850" y="5445125"/>
            <a:ext cx="88201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i="1">
                <a:latin typeface="Times New Roman" pitchFamily="18" charset="0"/>
              </a:rPr>
              <a:t>Дружба, которой уже тридцать лет...</a:t>
            </a:r>
          </a:p>
          <a:p>
            <a:r>
              <a:rPr lang="ru-RU" sz="2600" b="1" i="1">
                <a:latin typeface="Times New Roman" pitchFamily="18" charset="0"/>
              </a:rPr>
              <a:t>В гостях у поэта - генерал Виктор Петрович Чибисов.</a:t>
            </a:r>
          </a:p>
        </p:txBody>
      </p:sp>
      <p:pic>
        <p:nvPicPr>
          <p:cNvPr id="25605" name="Pesnya o drug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788" fill="hold"/>
                                        <p:tgtEl>
                                          <p:spTgt spid="256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21posvyashcheniyedruzyam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Заголовок 3"/>
          <p:cNvSpPr>
            <a:spLocks noGrp="1"/>
          </p:cNvSpPr>
          <p:nvPr>
            <p:ph type="title"/>
          </p:nvPr>
        </p:nvSpPr>
        <p:spPr>
          <a:xfrm>
            <a:off x="642938" y="274638"/>
            <a:ext cx="8043862" cy="5797550"/>
          </a:xfrm>
        </p:spPr>
        <p:txBody>
          <a:bodyPr/>
          <a:lstStyle/>
          <a:p>
            <a:r>
              <a:rPr lang="ru-RU" sz="3600" b="1" i="1" smtClean="0">
                <a:latin typeface="Times New Roman" pitchFamily="18" charset="0"/>
                <a:cs typeface="Times New Roman" pitchFamily="18" charset="0"/>
              </a:rPr>
              <a:t>Не заводите книг таких,</a:t>
            </a:r>
            <a:br>
              <a:rPr lang="ru-RU" sz="36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smtClean="0">
                <a:latin typeface="Times New Roman" pitchFamily="18" charset="0"/>
                <a:cs typeface="Times New Roman" pitchFamily="18" charset="0"/>
              </a:rPr>
              <a:t>Которых вы читать не будете.</a:t>
            </a:r>
            <a:br>
              <a:rPr lang="ru-RU" sz="36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smtClean="0">
                <a:latin typeface="Times New Roman" pitchFamily="18" charset="0"/>
                <a:cs typeface="Times New Roman" pitchFamily="18" charset="0"/>
              </a:rPr>
              <a:t>Зачем вам обделять других,</a:t>
            </a:r>
            <a:br>
              <a:rPr lang="ru-RU" sz="36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smtClean="0">
                <a:latin typeface="Times New Roman" pitchFamily="18" charset="0"/>
                <a:cs typeface="Times New Roman" pitchFamily="18" charset="0"/>
              </a:rPr>
              <a:t>Всех тех, кто стал читать бы их,</a:t>
            </a:r>
            <a:br>
              <a:rPr lang="ru-RU" sz="36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smtClean="0">
                <a:latin typeface="Times New Roman" pitchFamily="18" charset="0"/>
                <a:cs typeface="Times New Roman" pitchFamily="18" charset="0"/>
              </a:rPr>
              <a:t>А вы себе иные купите.</a:t>
            </a:r>
            <a:br>
              <a:rPr lang="ru-RU" sz="36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smtClean="0">
                <a:latin typeface="Times New Roman" pitchFamily="18" charset="0"/>
                <a:cs typeface="Times New Roman" pitchFamily="18" charset="0"/>
              </a:rPr>
              <a:t>Известно: книга – друг людей,</a:t>
            </a:r>
            <a:br>
              <a:rPr lang="ru-RU" sz="36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smtClean="0">
                <a:latin typeface="Times New Roman" pitchFamily="18" charset="0"/>
                <a:cs typeface="Times New Roman" pitchFamily="18" charset="0"/>
              </a:rPr>
              <a:t>И это всё понять не сложно.</a:t>
            </a:r>
            <a:br>
              <a:rPr lang="ru-RU" sz="36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smtClean="0">
                <a:latin typeface="Times New Roman" pitchFamily="18" charset="0"/>
                <a:cs typeface="Times New Roman" pitchFamily="18" charset="0"/>
              </a:rPr>
              <a:t>Так обретайте же друзей</a:t>
            </a:r>
            <a:br>
              <a:rPr lang="ru-RU" sz="36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smtClean="0">
                <a:latin typeface="Times New Roman" pitchFamily="18" charset="0"/>
                <a:cs typeface="Times New Roman" pitchFamily="18" charset="0"/>
              </a:rPr>
              <a:t>На протяженье жизни всей </a:t>
            </a:r>
            <a:br>
              <a:rPr lang="ru-RU" sz="36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smtClean="0">
                <a:latin typeface="Times New Roman" pitchFamily="18" charset="0"/>
                <a:cs typeface="Times New Roman" pitchFamily="18" charset="0"/>
              </a:rPr>
              <a:t>Лишь самых верных и надёжных!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51" fill="hold"/>
                                        <p:tgtEl>
                                          <p:spTgt spid="440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37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сне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opera04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4250" y="6453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7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снег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11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99CC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3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5913"/>
            <a:ext cx="9144000" cy="800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Mark_Bernes_-_Ja_l_ubl_u_teb_a_zhiz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4250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7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00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964612" cy="6858000"/>
          </a:xfrm>
        </p:spPr>
        <p:txBody>
          <a:bodyPr/>
          <a:lstStyle/>
          <a:p>
            <a:pPr algn="l"/>
            <a:r>
              <a:rPr lang="ru-RU" sz="2400" b="1" smtClean="0"/>
              <a:t/>
            </a:r>
            <a:br>
              <a:rPr lang="ru-RU" sz="2400" b="1" smtClean="0"/>
            </a:br>
            <a:r>
              <a:rPr lang="ru-RU" sz="2400" b="1" i="1" u="sng" smtClean="0">
                <a:solidFill>
                  <a:schemeClr val="tx1"/>
                </a:solidFill>
              </a:rPr>
              <a:t>Награды Эдуарда Асадова</a:t>
            </a:r>
            <a:r>
              <a:rPr lang="ru-RU" sz="2400" b="1" smtClean="0">
                <a:solidFill>
                  <a:srgbClr val="CC0000"/>
                </a:solidFill>
              </a:rPr>
              <a:t/>
            </a:r>
            <a:br>
              <a:rPr lang="ru-RU" sz="2400" b="1" smtClean="0">
                <a:solidFill>
                  <a:srgbClr val="CC0000"/>
                </a:solidFill>
              </a:rPr>
            </a:br>
            <a:r>
              <a:rPr lang="ru-RU" sz="2000" b="1" smtClean="0"/>
              <a:t>Орден Ленина</a:t>
            </a:r>
            <a:br>
              <a:rPr lang="ru-RU" sz="2000" b="1" smtClean="0"/>
            </a:br>
            <a:r>
              <a:rPr lang="ru-RU" sz="2000" b="1" smtClean="0"/>
              <a:t>Орден Отечественной войны I степени</a:t>
            </a:r>
            <a:br>
              <a:rPr lang="ru-RU" sz="2000" b="1" smtClean="0"/>
            </a:br>
            <a:r>
              <a:rPr lang="ru-RU" sz="2000" b="1" smtClean="0"/>
              <a:t>Орден Красной Звезды</a:t>
            </a:r>
            <a:br>
              <a:rPr lang="ru-RU" sz="2000" b="1" smtClean="0"/>
            </a:br>
            <a:r>
              <a:rPr lang="ru-RU" sz="2000" b="1" smtClean="0"/>
              <a:t>Два ордена «Знак Почёта»</a:t>
            </a:r>
            <a:br>
              <a:rPr lang="ru-RU" sz="2000" b="1" smtClean="0"/>
            </a:br>
            <a:r>
              <a:rPr lang="ru-RU" sz="2000" b="1" smtClean="0"/>
              <a:t>Медаль «За оборону Ленинграда»</a:t>
            </a:r>
            <a:br>
              <a:rPr lang="ru-RU" sz="2000" b="1" smtClean="0"/>
            </a:br>
            <a:r>
              <a:rPr lang="ru-RU" sz="2000" b="1" smtClean="0"/>
              <a:t>Медаль «За оборону Севастополя»</a:t>
            </a:r>
            <a:br>
              <a:rPr lang="ru-RU" sz="2000" b="1" smtClean="0"/>
            </a:br>
            <a:r>
              <a:rPr lang="ru-RU" sz="2000" b="1" smtClean="0"/>
              <a:t>Медаль «За победу над Германией в Великой Отечественной войне 1941-1945 гг.»</a:t>
            </a:r>
            <a:br>
              <a:rPr lang="ru-RU" sz="2000" b="1" smtClean="0"/>
            </a:br>
            <a:r>
              <a:rPr lang="ru-RU" sz="2000" b="1" smtClean="0"/>
              <a:t>Почётный гражданин Севастополя</a:t>
            </a:r>
            <a:br>
              <a:rPr lang="ru-RU" sz="2000" b="1" smtClean="0"/>
            </a:br>
            <a:r>
              <a:rPr lang="ru-RU" sz="2000" b="1" smtClean="0"/>
              <a:t>Орден Дружбы Народов (20 октября 1993) — за заслуги в развитии отечественной литературы и укрепление межнациональных культурных связей</a:t>
            </a:r>
            <a:br>
              <a:rPr lang="ru-RU" sz="2000" b="1" smtClean="0"/>
            </a:br>
            <a:r>
              <a:rPr lang="ru-RU" sz="2000" b="1" smtClean="0"/>
              <a:t>Орден Почёта (7 сентября 1998) — за большой вклад в отечественную литературу</a:t>
            </a:r>
            <a:br>
              <a:rPr lang="ru-RU" sz="2000" b="1" smtClean="0"/>
            </a:br>
            <a:r>
              <a:rPr lang="ru-RU" sz="2000" b="1" smtClean="0"/>
              <a:t>18 ноября 1998 года присвоено </a:t>
            </a:r>
            <a:r>
              <a:rPr lang="ru-RU" sz="2000" b="1" smtClean="0">
                <a:solidFill>
                  <a:schemeClr val="tx1"/>
                </a:solidFill>
              </a:rPr>
              <a:t>звание</a:t>
            </a:r>
            <a:r>
              <a:rPr lang="ru-RU" sz="2400" b="1" smtClean="0">
                <a:solidFill>
                  <a:srgbClr val="CC0000"/>
                </a:solidFill>
              </a:rPr>
              <a:t> «Герой Советского</a:t>
            </a:r>
            <a:r>
              <a:rPr lang="ru-RU" sz="2400" b="1" smtClean="0"/>
              <a:t> </a:t>
            </a:r>
            <a:r>
              <a:rPr lang="ru-RU" sz="2400" b="1" smtClean="0">
                <a:solidFill>
                  <a:srgbClr val="CC0000"/>
                </a:solidFill>
              </a:rPr>
              <a:t>Союза»</a:t>
            </a:r>
            <a:r>
              <a:rPr lang="ru-RU" sz="2000" b="1" smtClean="0">
                <a:solidFill>
                  <a:srgbClr val="CC0000"/>
                </a:solidFill>
              </a:rPr>
              <a:t/>
            </a:r>
            <a:br>
              <a:rPr lang="ru-RU" sz="2000" b="1" smtClean="0">
                <a:solidFill>
                  <a:srgbClr val="CC0000"/>
                </a:solidFill>
              </a:rPr>
            </a:br>
            <a:r>
              <a:rPr lang="ru-RU" sz="2000" b="1" smtClean="0"/>
              <a:t>Орден «За заслуги перед Отечеством» IV степени (7 февраля 2004) — за большие заслуги в развитии отечественной литературы</a:t>
            </a:r>
            <a:br>
              <a:rPr lang="ru-RU" sz="2000" b="1" smtClean="0"/>
            </a:b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маленький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0"/>
            <a:ext cx="40687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турк8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9200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0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 descr="радуга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13" y="-214313"/>
            <a:ext cx="11023601" cy="735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3492500" y="476250"/>
            <a:ext cx="63373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На бульваре освещают вечер 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Тополей пылающие свечи. 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Радуйтесь, не портите ничем 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Ни надежды, ни любви, ни встречи!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Лупит гром из поднебесной пушки. 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Дождик, дождь! На лужицах веснушки. Крутит, пляшет, бьет по мостовой 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Крупный дождь в орех величиной.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Красоту увидеть в некрасивом,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 Разглядеть в ручьях разливы рек! 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Кто умеет в буднях быть счастливым, 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Тот и впрямь счастливый человек!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И поют дороги и мосты, 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Краски леса и ветра событий, 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Звезды, птицы, реки и цветы: 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Дорожите счастьем, дорожите!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C:\Documents and Settings\Учитель.ADMIN\Мои документы\учителя\Латышева\Асадов\картинки\ма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88913"/>
            <a:ext cx="7056437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C:\Documents and Settings\Учитель.ADMIN\Мои документы\учителя\Латышева\Асадов\картинки\bimg3126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15888"/>
            <a:ext cx="8569325" cy="643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 descr="C:\Documents and Settings\Учитель.ADMIN\Мои документы\учителя\Латышева\Асадов\картинки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красн ха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588" y="0"/>
            <a:ext cx="9145588" cy="786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4" descr="папах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476250"/>
            <a:ext cx="8496300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6" descr="49285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47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500"/>
                            </p:stCondLst>
                            <p:childTnLst>
                              <p:par>
                                <p:cTn id="35" presetID="47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47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6000"/>
                            </p:stCondLst>
                            <p:childTnLst>
                              <p:par>
                                <p:cTn id="59" presetID="47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1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ot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260350"/>
            <a:ext cx="4146550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sp04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7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5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Учитель.ADMIN\Мои документы\учителя\Латышева\Асадов\картинки\x_ab8da9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765175"/>
            <a:ext cx="802798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611188" y="5248275"/>
            <a:ext cx="1604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172" name="WordArt 9"/>
          <p:cNvSpPr>
            <a:spLocks noChangeArrowheads="1" noChangeShapeType="1" noTextEdit="1"/>
          </p:cNvSpPr>
          <p:nvPr/>
        </p:nvSpPr>
        <p:spPr bwMode="auto">
          <a:xfrm>
            <a:off x="5795963" y="6092825"/>
            <a:ext cx="28321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Свердловск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Documents and Settings\Учитель.ADMIN\Мои документы\учителя\Латышева\Асадов\картинки\in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620713"/>
            <a:ext cx="8064500" cy="53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4" descr="C:\Documents and Settings\Учитель.ADMIN\Мои документы\учителя\Латышева\Асадов\картинки\DSCN2191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28625"/>
            <a:ext cx="7788275" cy="582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кувшин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54013"/>
            <a:ext cx="8208962" cy="590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47" presetClass="exit" presetSubtype="0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Учитель.ADMIN\Мои документы\учителя\Латышева\Цветаева\картинки\сканирование0007.jp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1071563" y="357188"/>
            <a:ext cx="705802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Учитель.ADMIN\Мои документы\учителя\Латышева\Асадов\фото\33551601_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214313"/>
            <a:ext cx="404812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4429125" y="4786313"/>
            <a:ext cx="47148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>
                <a:latin typeface="Times New Roman" pitchFamily="18" charset="0"/>
              </a:rPr>
              <a:t>Эдуард Асадов, выпускник 38-й московской школы</a:t>
            </a:r>
          </a:p>
        </p:txBody>
      </p:sp>
      <p:pic>
        <p:nvPicPr>
          <p:cNvPr id="8198" name="078_Первый вальс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16125" y="2967038"/>
            <a:ext cx="18573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6390" name="WordArt 6"/>
          <p:cNvSpPr>
            <a:spLocks noChangeArrowheads="1" noChangeShapeType="1" noTextEdit="1"/>
          </p:cNvSpPr>
          <p:nvPr/>
        </p:nvSpPr>
        <p:spPr bwMode="auto">
          <a:xfrm rot="-1096627">
            <a:off x="4171950" y="1189038"/>
            <a:ext cx="482441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875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июнь 1941-го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1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153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8"/>
                </p:tgtEl>
              </p:cMediaNode>
            </p:audio>
          </p:childTnLst>
        </p:cTn>
      </p:par>
    </p:tnLst>
    <p:bldLst>
      <p:bldP spid="16387" grpId="0"/>
      <p:bldP spid="16390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211</Words>
  <Application>Microsoft Office PowerPoint</Application>
  <PresentationFormat>Экран (4:3)</PresentationFormat>
  <Paragraphs>20</Paragraphs>
  <Slides>30</Slides>
  <Notes>0</Notes>
  <HiddenSlides>0</HiddenSlides>
  <MMClips>15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Georgia</vt:lpstr>
      <vt:lpstr>Оформление по умолчанию</vt:lpstr>
      <vt:lpstr>(Памяти Эдуарда Асадова посвящается)</vt:lpstr>
      <vt:lpstr>Аркадий Григорьевич и Лидия Ивановна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Мама! Тебе эти строки пишу я. Тебе посылаю сыновний привет, Тебя вспоминаю, такую родную, Такую хорошую – слов даже нет! Сейчас передышка. Сойдясь у опушки, Застыли орудья, как стадо слонов, И где-то по-мирному в гуще лесов, Как в детстве, мне слышится голос кукушки… За жизнь, за тебя, за родные края Иду я навстречу свинцовому ветру. И пусть между нами сейчас километры – Ты здесь, ты со мною, родная моя! В холодной ночи, под неласковым небом, Склонившись, мне тихую песню поешь И вместе со мною к далеким победам Солдатской дорогой незримо идешь. И чем бы в пути мне война ни грозила, Ты знай, я не сдамся, покуда дышу! Я знаю, что ты меня благословила, И утром, не дрогнув, я в бой ухожу!  </vt:lpstr>
      <vt:lpstr>Иван Семенович Стрельбицкий в книге «Ради вас, люди» пишет: «Эдуард Асадов совершил удивительный подвиг. Рейс сквозь смерть на старенькой грузовой машине, по залитой солнцем дороге, на виду у врага, под непрерывным артиллерийским и минометным огнем, под бомбежкой – это подвиг. Ехать почти на верную гибель ради спасения товарищей – это подвиг… Любой врач уверенно бы сказал , что у человека, получившего такое ранение, очень мало шансов выжить. И он не способен не только воевать, но и вообще двигаться. А Эдуард Асадов не вышел из боя. Поминутно теряя сознание, он продолжал командовать, выполняя боевую операцию и вести машину к цели, которую теперь он видел уже только сердцем. И блестяще выполнил задание. Подобного случая я за свою долгую военную жизнь не помню…» </vt:lpstr>
      <vt:lpstr>Слайд 16</vt:lpstr>
      <vt:lpstr> Одна из основных тем в творчестве Э. Асадова – это тема родины, верности, мужества и патриотизма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Не заводите книг таких, Которых вы читать не будете. Зачем вам обделять других, Всех тех, кто стал читать бы их, А вы себе иные купите.  Известно: книга – друг людей, И это всё понять не сложно. Так обретайте же друзей На протяженье жизни всей  Лишь самых верных и надёжных!</vt:lpstr>
      <vt:lpstr>Слайд 26</vt:lpstr>
      <vt:lpstr>Слайд 27</vt:lpstr>
      <vt:lpstr>Слайд 28</vt:lpstr>
      <vt:lpstr> Награды Эдуарда Асадова Орден Ленина Орден Отечественной войны I степени Орден Красной Звезды Два ордена «Знак Почёта» Медаль «За оборону Ленинграда» Медаль «За оборону Севастополя» Медаль «За победу над Германией в Великой Отечественной войне 1941-1945 гг.» Почётный гражданин Севастополя Орден Дружбы Народов (20 октября 1993) — за заслуги в развитии отечественной литературы и укрепление межнациональных культурных связей Орден Почёта (7 сентября 1998) — за большой вклад в отечественную литературу 18 ноября 1998 года присвоено звание «Герой Советского Союза» Орден «За заслуги перед Отечеством» IV степени (7 февраля 2004) — за большие заслуги в развитии отечественной литературы  </vt:lpstr>
      <vt:lpstr>Слайд 30</vt:lpstr>
    </vt:vector>
  </TitlesOfParts>
  <Company>МОУ СОШ №2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НАТАЛЬЯ</cp:lastModifiedBy>
  <cp:revision>83</cp:revision>
  <dcterms:created xsi:type="dcterms:W3CDTF">2010-01-29T11:04:07Z</dcterms:created>
  <dcterms:modified xsi:type="dcterms:W3CDTF">2013-09-17T15:58:20Z</dcterms:modified>
</cp:coreProperties>
</file>