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  <p:sldId id="260" r:id="rId6"/>
    <p:sldId id="259" r:id="rId7"/>
    <p:sldId id="261" r:id="rId8"/>
    <p:sldId id="264" r:id="rId9"/>
    <p:sldId id="271" r:id="rId10"/>
    <p:sldId id="272" r:id="rId11"/>
    <p:sldId id="274" r:id="rId12"/>
    <p:sldId id="273" r:id="rId13"/>
    <p:sldId id="275" r:id="rId14"/>
    <p:sldId id="276" r:id="rId15"/>
    <p:sldId id="277" r:id="rId16"/>
    <p:sldId id="278" r:id="rId17"/>
    <p:sldId id="279" r:id="rId18"/>
    <p:sldId id="280" r:id="rId19"/>
    <p:sldId id="282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D84B-2E40-4564-ADAE-5568E0DA5E9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710-D7DF-45E7-98B3-845187296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D84B-2E40-4564-ADAE-5568E0DA5E9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710-D7DF-45E7-98B3-845187296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D84B-2E40-4564-ADAE-5568E0DA5E9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710-D7DF-45E7-98B3-845187296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D84B-2E40-4564-ADAE-5568E0DA5E9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710-D7DF-45E7-98B3-845187296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D84B-2E40-4564-ADAE-5568E0DA5E9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710-D7DF-45E7-98B3-845187296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D84B-2E40-4564-ADAE-5568E0DA5E9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710-D7DF-45E7-98B3-845187296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D84B-2E40-4564-ADAE-5568E0DA5E9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710-D7DF-45E7-98B3-845187296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D84B-2E40-4564-ADAE-5568E0DA5E9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710-D7DF-45E7-98B3-845187296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D84B-2E40-4564-ADAE-5568E0DA5E9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710-D7DF-45E7-98B3-845187296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D84B-2E40-4564-ADAE-5568E0DA5E9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710-D7DF-45E7-98B3-845187296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D84B-2E40-4564-ADAE-5568E0DA5E9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710-D7DF-45E7-98B3-845187296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D84B-2E40-4564-ADAE-5568E0DA5E9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57710-D7DF-45E7-98B3-845187296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28735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Межпредметная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связь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химии и математики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8929718" cy="4857784"/>
          </a:xfrm>
        </p:spPr>
        <p:txBody>
          <a:bodyPr>
            <a:normAutofit/>
          </a:bodyPr>
          <a:lstStyle/>
          <a:p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задач </a:t>
            </a:r>
          </a:p>
          <a:p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смеси  и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сплавы»</a:t>
            </a:r>
            <a:endParaRPr lang="ru-RU" sz="5100" b="1" dirty="0" smtClean="0"/>
          </a:p>
          <a:p>
            <a:endParaRPr lang="ru-RU" dirty="0"/>
          </a:p>
          <a:p>
            <a:pPr algn="r"/>
            <a:r>
              <a:rPr lang="ru-RU" b="1" dirty="0"/>
              <a:t>Если хотите научиться плавать, </a:t>
            </a:r>
            <a:br>
              <a:rPr lang="ru-RU" b="1" dirty="0"/>
            </a:br>
            <a:r>
              <a:rPr lang="ru-RU" b="1" dirty="0"/>
              <a:t>то смело входите в воду, а если хотите </a:t>
            </a:r>
            <a:br>
              <a:rPr lang="ru-RU" b="1" dirty="0"/>
            </a:br>
            <a:r>
              <a:rPr lang="ru-RU" b="1" dirty="0"/>
              <a:t>научиться решать задачи, то решайте их.</a:t>
            </a:r>
            <a:br>
              <a:rPr lang="ru-RU" b="1" dirty="0"/>
            </a:br>
            <a:r>
              <a:rPr lang="ru-RU" b="1" dirty="0"/>
              <a:t>                                                  </a:t>
            </a:r>
            <a:r>
              <a:rPr lang="ru-RU" b="1" i="1" dirty="0" err="1"/>
              <a:t>Дьёрдь</a:t>
            </a:r>
            <a:r>
              <a:rPr lang="ru-RU" b="1" i="1" dirty="0"/>
              <a:t> Пойа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857232"/>
          </a:xfrm>
        </p:spPr>
        <p:txBody>
          <a:bodyPr>
            <a:normAutofit/>
          </a:bodyPr>
          <a:lstStyle/>
          <a:p>
            <a:r>
              <a:rPr lang="ru-RU" dirty="0" smtClean="0"/>
              <a:t>Дроби.                        Проценты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28671"/>
            <a:ext cx="4040188" cy="64294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Выразите в процентах обыкновенные дроби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43373" y="714356"/>
            <a:ext cx="5000628" cy="5857915"/>
          </a:xfrm>
        </p:spPr>
        <p:txBody>
          <a:bodyPr>
            <a:normAutofit/>
          </a:bodyPr>
          <a:lstStyle/>
          <a:p>
            <a:r>
              <a:rPr lang="ru-RU" dirty="0"/>
              <a:t>Слово “ процент” имеет латинское происхождение: “ </a:t>
            </a:r>
            <a:r>
              <a:rPr lang="ru-RU" dirty="0" err="1"/>
              <a:t>procentum</a:t>
            </a:r>
            <a:r>
              <a:rPr lang="ru-RU" dirty="0"/>
              <a:t>” – это “ на сто”. Часто вместо слова “ процент” используют это словосочетание. </a:t>
            </a:r>
            <a:endParaRPr lang="ru-RU" dirty="0" smtClean="0"/>
          </a:p>
          <a:p>
            <a:r>
              <a:rPr lang="ru-RU" dirty="0" smtClean="0"/>
              <a:t>Например</a:t>
            </a:r>
            <a:r>
              <a:rPr lang="ru-RU" dirty="0"/>
              <a:t>, говорят, что в России на каждые 100 человек приходится 12 человек, имеющих высшее образование.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означает: 12% населения России имеет высшее образование.</a:t>
            </a:r>
          </a:p>
        </p:txBody>
      </p:sp>
      <p:pic>
        <p:nvPicPr>
          <p:cNvPr id="7" name="Содержимое 6" descr="Image6494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7" y="2357430"/>
            <a:ext cx="78581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Image649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H="1" flipV="1">
            <a:off x="785787" y="3786190"/>
            <a:ext cx="78581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Image649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5072074"/>
            <a:ext cx="85725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857232"/>
          </a:xfrm>
        </p:spPr>
        <p:txBody>
          <a:bodyPr>
            <a:normAutofit/>
          </a:bodyPr>
          <a:lstStyle/>
          <a:p>
            <a:r>
              <a:rPr lang="ru-RU" dirty="0" smtClean="0"/>
              <a:t>Из чего состоит любой раствор?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928670"/>
            <a:ext cx="9001156" cy="57150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Запишем </a:t>
            </a:r>
            <a:r>
              <a:rPr lang="ru-RU" dirty="0"/>
              <a:t>обозначение:  </a:t>
            </a:r>
            <a:r>
              <a:rPr lang="en-US" dirty="0"/>
              <a:t>m</a:t>
            </a:r>
            <a:r>
              <a:rPr lang="ru-RU" baseline="-25000" dirty="0"/>
              <a:t>в</a:t>
            </a:r>
            <a:r>
              <a:rPr lang="ru-RU" dirty="0"/>
              <a:t>- масса вещества;</a:t>
            </a:r>
          </a:p>
          <a:p>
            <a:r>
              <a:rPr lang="en-US" dirty="0" err="1"/>
              <a:t>m</a:t>
            </a:r>
            <a:r>
              <a:rPr lang="en-US" baseline="-25000" dirty="0" err="1"/>
              <a:t>H</a:t>
            </a:r>
            <a:r>
              <a:rPr lang="ru-RU" baseline="-25000" dirty="0"/>
              <a:t>2</a:t>
            </a:r>
            <a:r>
              <a:rPr lang="en-US" baseline="-25000" dirty="0"/>
              <a:t>O</a:t>
            </a:r>
            <a:r>
              <a:rPr lang="ru-RU" dirty="0"/>
              <a:t>- масса воды;</a:t>
            </a:r>
          </a:p>
          <a:p>
            <a:r>
              <a:rPr lang="en-US" dirty="0"/>
              <a:t>m</a:t>
            </a:r>
            <a:r>
              <a:rPr lang="en-US" baseline="-25000" dirty="0"/>
              <a:t>p</a:t>
            </a:r>
            <a:r>
              <a:rPr lang="ru-RU" dirty="0"/>
              <a:t>=</a:t>
            </a:r>
            <a:r>
              <a:rPr lang="en-US" dirty="0"/>
              <a:t>m</a:t>
            </a:r>
            <a:r>
              <a:rPr lang="ru-RU" baseline="-25000" dirty="0" err="1"/>
              <a:t>в</a:t>
            </a:r>
            <a:r>
              <a:rPr lang="ru-RU" dirty="0" err="1"/>
              <a:t>+</a:t>
            </a:r>
            <a:r>
              <a:rPr lang="en-US" dirty="0" err="1"/>
              <a:t>m</a:t>
            </a:r>
            <a:r>
              <a:rPr lang="en-US" baseline="-25000" dirty="0" err="1"/>
              <a:t>H</a:t>
            </a:r>
            <a:r>
              <a:rPr lang="ru-RU" baseline="-25000" dirty="0"/>
              <a:t>2</a:t>
            </a:r>
            <a:r>
              <a:rPr lang="en-US" baseline="-25000" dirty="0"/>
              <a:t>O</a:t>
            </a:r>
            <a:r>
              <a:rPr lang="ru-RU" dirty="0"/>
              <a:t> – масса раствора;</a:t>
            </a:r>
          </a:p>
          <a:p>
            <a:r>
              <a:rPr lang="en-US" dirty="0"/>
              <a:t>m</a:t>
            </a:r>
            <a:r>
              <a:rPr lang="en-US" baseline="-25000" dirty="0"/>
              <a:t>p</a:t>
            </a:r>
            <a:r>
              <a:rPr lang="ru-RU" dirty="0"/>
              <a:t>=100%</a:t>
            </a:r>
          </a:p>
          <a:p>
            <a:r>
              <a:rPr lang="en-US" dirty="0"/>
              <a:t>ω</a:t>
            </a:r>
            <a:r>
              <a:rPr lang="ru-RU" dirty="0"/>
              <a:t>% - </a:t>
            </a:r>
            <a:r>
              <a:rPr lang="ru-RU" dirty="0" smtClean="0"/>
              <a:t>массовая доля (процентное содержание)  </a:t>
            </a:r>
            <a:r>
              <a:rPr lang="ru-RU" dirty="0"/>
              <a:t>вещества в   растворах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         </a:t>
            </a:r>
            <a:r>
              <a:rPr lang="en-US" dirty="0" smtClean="0"/>
              <a:t>m</a:t>
            </a:r>
            <a:r>
              <a:rPr lang="ru-RU" baseline="-25000" dirty="0" smtClean="0"/>
              <a:t>в                                                             </a:t>
            </a:r>
            <a:r>
              <a:rPr lang="en-US" dirty="0" smtClean="0"/>
              <a:t>ω</a:t>
            </a:r>
            <a:r>
              <a:rPr lang="ru-RU" baseline="-25000" dirty="0" smtClean="0"/>
              <a:t>  * </a:t>
            </a:r>
            <a:r>
              <a:rPr lang="en-US" dirty="0" smtClean="0"/>
              <a:t>m</a:t>
            </a:r>
            <a:r>
              <a:rPr lang="ru-RU" baseline="-25000" dirty="0" err="1" smtClean="0"/>
              <a:t>р</a:t>
            </a:r>
            <a:r>
              <a:rPr lang="ru-RU" baseline="-25000" dirty="0" smtClean="0"/>
              <a:t>                              </a:t>
            </a:r>
            <a:endParaRPr lang="ru-RU" dirty="0" smtClean="0"/>
          </a:p>
          <a:p>
            <a:r>
              <a:rPr lang="en-US" dirty="0" smtClean="0"/>
              <a:t>ω</a:t>
            </a:r>
            <a:r>
              <a:rPr lang="ru-RU" dirty="0" smtClean="0"/>
              <a:t>%= --------- *100%               </a:t>
            </a:r>
            <a:r>
              <a:rPr lang="en-US" dirty="0" smtClean="0"/>
              <a:t>m</a:t>
            </a:r>
            <a:r>
              <a:rPr lang="ru-RU" baseline="-25000" dirty="0" smtClean="0"/>
              <a:t>в</a:t>
            </a:r>
            <a:r>
              <a:rPr lang="ru-RU" dirty="0" smtClean="0"/>
              <a:t> =-----------</a:t>
            </a:r>
          </a:p>
          <a:p>
            <a:pPr>
              <a:buNone/>
            </a:pPr>
            <a:r>
              <a:rPr lang="ru-RU" dirty="0" smtClean="0"/>
              <a:t>                   </a:t>
            </a:r>
            <a:r>
              <a:rPr lang="en-US" dirty="0" smtClean="0"/>
              <a:t>m</a:t>
            </a:r>
            <a:r>
              <a:rPr lang="ru-RU" baseline="-25000" dirty="0" err="1" smtClean="0"/>
              <a:t>р</a:t>
            </a:r>
            <a:r>
              <a:rPr lang="ru-RU" baseline="-25000" dirty="0" smtClean="0"/>
              <a:t>                                                           100%    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Растворы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643602"/>
          </a:xfrm>
        </p:spPr>
        <p:txBody>
          <a:bodyPr>
            <a:normAutofit/>
          </a:bodyPr>
          <a:lstStyle/>
          <a:p>
            <a:r>
              <a:rPr lang="ru-RU" i="1" dirty="0"/>
              <a:t>Задача </a:t>
            </a:r>
            <a:r>
              <a:rPr lang="ru-RU" i="1" dirty="0" smtClean="0"/>
              <a:t>1.</a:t>
            </a:r>
            <a:r>
              <a:rPr lang="ru-RU" dirty="0" smtClean="0"/>
              <a:t> </a:t>
            </a:r>
            <a:r>
              <a:rPr lang="ru-RU" dirty="0"/>
              <a:t>В 400 г воды растворили 80 г соли. Какова концентрация полученного раствора?</a:t>
            </a:r>
          </a:p>
          <a:p>
            <a:pPr>
              <a:buNone/>
            </a:pPr>
            <a:r>
              <a:rPr lang="ru-RU" b="1" u="sng" dirty="0" smtClean="0"/>
              <a:t>      Решение</a:t>
            </a:r>
            <a:r>
              <a:rPr lang="ru-RU" b="1" u="sng" dirty="0"/>
              <a:t>: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Учтем, что масса полученного раствора</a:t>
            </a:r>
          </a:p>
          <a:p>
            <a:r>
              <a:rPr lang="ru-RU" dirty="0"/>
              <a:t>400+80 = 480(г)</a:t>
            </a:r>
          </a:p>
          <a:p>
            <a:r>
              <a:rPr lang="ru-RU" dirty="0"/>
              <a:t>2) Сколько процентов 80 г составляют от 480 г?</a:t>
            </a:r>
          </a:p>
          <a:p>
            <a:r>
              <a:rPr lang="ru-RU" dirty="0"/>
              <a:t>80:480*100=16,7%</a:t>
            </a:r>
          </a:p>
          <a:p>
            <a:r>
              <a:rPr lang="ru-RU" dirty="0"/>
              <a:t>Ответ: 16,7% концентрация полученного раствора.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6715148"/>
          </a:xfrm>
        </p:spPr>
        <p:txBody>
          <a:bodyPr/>
          <a:lstStyle/>
          <a:p>
            <a:r>
              <a:rPr lang="ru-RU" b="1" i="1" dirty="0"/>
              <a:t>Задача </a:t>
            </a:r>
            <a:r>
              <a:rPr lang="ru-RU" b="1" i="1" dirty="0" smtClean="0"/>
              <a:t>1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r>
              <a:rPr lang="ru-RU" dirty="0"/>
              <a:t>Какова процентная концентрация раствора, полученного растворением 5г поваренной соли в 45 г воды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b="1" dirty="0" smtClean="0"/>
              <a:t>Задача </a:t>
            </a:r>
            <a:r>
              <a:rPr lang="ru-RU" dirty="0" smtClean="0"/>
              <a:t>2.Сколько </a:t>
            </a:r>
            <a:r>
              <a:rPr lang="ru-RU" dirty="0"/>
              <a:t>грамм соли получает организм при внутривенном вливании </a:t>
            </a:r>
            <a:r>
              <a:rPr lang="ru-RU" dirty="0" smtClean="0"/>
              <a:t>100г физиологического </a:t>
            </a:r>
            <a:r>
              <a:rPr lang="ru-RU" dirty="0"/>
              <a:t>раствора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dirty="0"/>
              <a:t>( физиологический раствор – это 0,85% раствор поваренной соли</a:t>
            </a:r>
            <a:r>
              <a:rPr lang="ru-RU" dirty="0" smtClean="0"/>
              <a:t>)</a:t>
            </a:r>
            <a:endParaRPr lang="ru-RU" i="1" dirty="0" smtClean="0"/>
          </a:p>
          <a:p>
            <a:r>
              <a:rPr lang="ru-RU" b="1" i="1" dirty="0" smtClean="0"/>
              <a:t>Задача 3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r>
              <a:rPr lang="ru-RU" dirty="0"/>
              <a:t>Сколько нужно взять воды и хлорида натрия, чтобы приготовить 150г раствора с массовой долей хлорида натрия 5%?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Массовая доля растворенного вещества в смеси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57200" y="1500174"/>
            <a:ext cx="4040188" cy="49292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4857784"/>
          </a:xfrm>
        </p:spPr>
        <p:txBody>
          <a:bodyPr/>
          <a:lstStyle/>
          <a:p>
            <a:r>
              <a:rPr lang="ru-RU" b="1" dirty="0" smtClean="0"/>
              <a:t>Массовой долей (концентрацией, процентным содержанием) </a:t>
            </a:r>
            <a:r>
              <a:rPr lang="en-US" b="1" dirty="0" smtClean="0"/>
              <a:t>w</a:t>
            </a:r>
            <a:r>
              <a:rPr lang="ru-RU" b="1" dirty="0" smtClean="0"/>
              <a:t> основного вещества в смеси будем называть отношение массы основного вещества ( </a:t>
            </a:r>
            <a:r>
              <a:rPr lang="en-US" b="1" i="1" dirty="0" smtClean="0"/>
              <a:t>m</a:t>
            </a:r>
            <a:r>
              <a:rPr lang="ru-RU" b="1" i="1" dirty="0" smtClean="0"/>
              <a:t>)</a:t>
            </a:r>
            <a:r>
              <a:rPr lang="ru-RU" b="1" dirty="0" smtClean="0"/>
              <a:t> в смеси к общей массе смеси ( </a:t>
            </a:r>
            <a:r>
              <a:rPr lang="en-US" b="1" i="1" dirty="0" smtClean="0"/>
              <a:t>M</a:t>
            </a:r>
            <a:r>
              <a:rPr lang="ru-RU" b="1" i="1" dirty="0" smtClean="0"/>
              <a:t>)</a:t>
            </a:r>
            <a:endParaRPr lang="ru-RU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4143404" cy="192882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571876"/>
            <a:ext cx="3571900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на смеси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785794"/>
            <a:ext cx="8929718" cy="5340369"/>
          </a:xfrm>
        </p:spPr>
        <p:txBody>
          <a:bodyPr/>
          <a:lstStyle/>
          <a:p>
            <a:pPr>
              <a:buNone/>
            </a:pPr>
            <a:r>
              <a:rPr lang="ru-RU" dirty="0"/>
              <a:t>Сплав олова с медью весом 12 кг содержит 45% меди. Сколько чистого олова надо добавить, чтобы получить сплав, содержащий 40% меди.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2600330"/>
          <a:ext cx="9072594" cy="3946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30"/>
                <a:gridCol w="1928826"/>
                <a:gridCol w="1500198"/>
                <a:gridCol w="2143140"/>
              </a:tblGrid>
              <a:tr h="66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 сплав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олово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 сплав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66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Масса сплава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12 кг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12+х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925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Процент содержания меди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66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Процент содержания олова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55%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66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Масса олова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12*0,55=6,6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(12+х)*0,6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8929718" cy="6715148"/>
          </a:xfrm>
        </p:spPr>
        <p:txBody>
          <a:bodyPr/>
          <a:lstStyle/>
          <a:p>
            <a:r>
              <a:rPr lang="ru-RU" dirty="0"/>
              <a:t>Сложив массу 1 сплава и массу олова, получим массу образовавшегося сплава. </a:t>
            </a:r>
            <a:endParaRPr lang="ru-RU" dirty="0" smtClean="0"/>
          </a:p>
          <a:p>
            <a:r>
              <a:rPr lang="ru-RU" dirty="0" smtClean="0"/>
              <a:t>Составим </a:t>
            </a:r>
            <a:r>
              <a:rPr lang="ru-RU" dirty="0"/>
              <a:t>и решим уравнение:</a:t>
            </a:r>
          </a:p>
          <a:p>
            <a:r>
              <a:rPr lang="ru-RU" dirty="0"/>
              <a:t>6,6 + </a:t>
            </a:r>
            <a:r>
              <a:rPr lang="ru-RU" dirty="0" err="1"/>
              <a:t>х</a:t>
            </a:r>
            <a:r>
              <a:rPr lang="ru-RU" dirty="0"/>
              <a:t> = (12+х)*0,6</a:t>
            </a:r>
          </a:p>
          <a:p>
            <a:r>
              <a:rPr lang="ru-RU" dirty="0"/>
              <a:t>6,6 + </a:t>
            </a:r>
            <a:r>
              <a:rPr lang="ru-RU" dirty="0" err="1"/>
              <a:t>х</a:t>
            </a:r>
            <a:r>
              <a:rPr lang="ru-RU" dirty="0"/>
              <a:t> = 7,2 +0,6х</a:t>
            </a:r>
          </a:p>
          <a:p>
            <a:r>
              <a:rPr lang="ru-RU" dirty="0"/>
              <a:t>0,4х = 0,6</a:t>
            </a:r>
          </a:p>
          <a:p>
            <a:r>
              <a:rPr lang="ru-RU" dirty="0" err="1"/>
              <a:t>х</a:t>
            </a:r>
            <a:r>
              <a:rPr lang="ru-RU" dirty="0"/>
              <a:t> = 1,5 кг</a:t>
            </a:r>
          </a:p>
          <a:p>
            <a:r>
              <a:rPr lang="ru-RU" dirty="0"/>
              <a:t>Ответ: 1,5 кг олова нужно добавить.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858280" cy="6715148"/>
          </a:xfrm>
        </p:spPr>
        <p:txBody>
          <a:bodyPr/>
          <a:lstStyle/>
          <a:p>
            <a:r>
              <a:rPr lang="ru-RU" b="1" i="1" dirty="0" smtClean="0"/>
              <a:t>Задача 2</a:t>
            </a:r>
            <a:r>
              <a:rPr lang="ru-RU" b="1" dirty="0" smtClean="0"/>
              <a:t>:</a:t>
            </a:r>
            <a:r>
              <a:rPr lang="ru-RU" dirty="0" smtClean="0"/>
              <a:t> Морская вода содержит 8% по весу соли. Сколько килограммов пресной воды нужно добавить к 30 кг морской воды, чтобы содержание соли в последней составило 5%?</a:t>
            </a:r>
          </a:p>
          <a:p>
            <a:endParaRPr lang="ru-RU" sz="2000" dirty="0" smtClean="0">
              <a:ea typeface="Times New Roman"/>
              <a:cs typeface="Times New Roman"/>
            </a:endParaRPr>
          </a:p>
          <a:p>
            <a:endParaRPr lang="ru-RU" dirty="0">
              <a:ea typeface="Times New Roman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214555"/>
          <a:ext cx="8286808" cy="459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500198"/>
                <a:gridCol w="1714512"/>
                <a:gridCol w="1357322"/>
              </a:tblGrid>
              <a:tr h="842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 состав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Пресная вода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 состав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842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Масса морской воды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30 кг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х кг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30 +х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842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% содержания соли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842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Масса соли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30*0.08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х*0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(30+х)*0,05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8429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8929718" cy="67151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Сложив </a:t>
            </a:r>
            <a:r>
              <a:rPr lang="ru-RU" dirty="0"/>
              <a:t>массу морской воды и массу пресной воды, мы получим морскую воду нового состава. Составим и решим уравнение: </a:t>
            </a:r>
          </a:p>
          <a:p>
            <a:r>
              <a:rPr lang="ru-RU" dirty="0"/>
              <a:t>30*0,08 = (30+х)*0,05</a:t>
            </a:r>
          </a:p>
          <a:p>
            <a:r>
              <a:rPr lang="ru-RU" dirty="0"/>
              <a:t>2,4 = 1,5 + 0,05х</a:t>
            </a:r>
          </a:p>
          <a:p>
            <a:r>
              <a:rPr lang="ru-RU" dirty="0"/>
              <a:t>0,05х = 0,9</a:t>
            </a:r>
          </a:p>
          <a:p>
            <a:r>
              <a:rPr lang="ru-RU" dirty="0" err="1"/>
              <a:t>х</a:t>
            </a:r>
            <a:r>
              <a:rPr lang="ru-RU" dirty="0"/>
              <a:t> = 18 кг</a:t>
            </a:r>
          </a:p>
          <a:p>
            <a:r>
              <a:rPr lang="ru-RU" dirty="0"/>
              <a:t>Ответ: 18 кг пресной воды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64371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Какую массу 7% раствора соли необходимо взять для растворения еще 20% этой соли, чтобы получить 12% раствор?</a:t>
            </a:r>
          </a:p>
          <a:p>
            <a:pPr>
              <a:buNone/>
            </a:pPr>
            <a:r>
              <a:rPr lang="ru-RU" dirty="0" smtClean="0"/>
              <a:t>Решение:</a:t>
            </a:r>
          </a:p>
          <a:p>
            <a:pPr>
              <a:buNone/>
            </a:pPr>
            <a:r>
              <a:rPr lang="ru-RU" sz="2800" dirty="0" smtClean="0"/>
              <a:t>Х г- масса раствора;</a:t>
            </a:r>
          </a:p>
          <a:p>
            <a:pPr>
              <a:buNone/>
            </a:pPr>
            <a:r>
              <a:rPr lang="ru-RU" sz="2800" dirty="0" smtClean="0"/>
              <a:t>0,07 </a:t>
            </a:r>
            <a:r>
              <a:rPr lang="ru-RU" sz="2800" dirty="0" err="1" smtClean="0"/>
              <a:t>х</a:t>
            </a:r>
            <a:r>
              <a:rPr lang="ru-RU" sz="2800" dirty="0" smtClean="0"/>
              <a:t> г- масса соли 7% раствора</a:t>
            </a:r>
          </a:p>
          <a:p>
            <a:pPr>
              <a:buNone/>
            </a:pPr>
            <a:r>
              <a:rPr lang="ru-RU" sz="2800" dirty="0" smtClean="0"/>
              <a:t>(Х+20) г – масса раствора после добавления соли;</a:t>
            </a:r>
          </a:p>
          <a:p>
            <a:pPr>
              <a:buNone/>
            </a:pPr>
            <a:r>
              <a:rPr lang="ru-RU" sz="2800" dirty="0" smtClean="0"/>
              <a:t>0,12(х+20)- масса соли в 12% растворе;</a:t>
            </a:r>
          </a:p>
          <a:p>
            <a:pPr>
              <a:buNone/>
            </a:pPr>
            <a:r>
              <a:rPr lang="ru-RU" sz="2800" dirty="0" smtClean="0"/>
              <a:t>Составим уравнение с одной неизвестной:</a:t>
            </a:r>
          </a:p>
          <a:p>
            <a:pPr>
              <a:buNone/>
            </a:pPr>
            <a:r>
              <a:rPr lang="ru-RU" sz="2800" dirty="0" smtClean="0"/>
              <a:t>0,07х+20=(х+20)=0,12</a:t>
            </a:r>
          </a:p>
          <a:p>
            <a:pPr>
              <a:buNone/>
            </a:pPr>
            <a:r>
              <a:rPr lang="ru-RU" sz="2800" dirty="0" smtClean="0"/>
              <a:t>0.07х+20=0,12х+ 2,4</a:t>
            </a:r>
          </a:p>
          <a:p>
            <a:pPr>
              <a:buNone/>
            </a:pPr>
            <a:r>
              <a:rPr lang="ru-RU" sz="2800" dirty="0" smtClean="0"/>
              <a:t>0,05х=17,6</a:t>
            </a:r>
          </a:p>
          <a:p>
            <a:pPr>
              <a:buNone/>
            </a:pPr>
            <a:r>
              <a:rPr lang="ru-RU" sz="2800" dirty="0" smtClean="0"/>
              <a:t>Х=352</a:t>
            </a:r>
          </a:p>
          <a:p>
            <a:pPr>
              <a:buNone/>
            </a:pPr>
            <a:r>
              <a:rPr lang="ru-RU" sz="2800" dirty="0" smtClean="0"/>
              <a:t>Ответ: необходимо взять 352г 7% раствора.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785794"/>
          </a:xfrm>
        </p:spPr>
        <p:txBody>
          <a:bodyPr/>
          <a:lstStyle/>
          <a:p>
            <a:r>
              <a:rPr lang="ru-RU" b="1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715436" cy="5715040"/>
          </a:xfrm>
        </p:spPr>
        <p:txBody>
          <a:bodyPr>
            <a:normAutofit/>
          </a:bodyPr>
          <a:lstStyle/>
          <a:p>
            <a:r>
              <a:rPr lang="ru-RU" u="sng" dirty="0" smtClean="0"/>
              <a:t>Образовательные </a:t>
            </a:r>
            <a:r>
              <a:rPr lang="ru-RU" u="sng" dirty="0"/>
              <a:t>-</a:t>
            </a:r>
            <a:r>
              <a:rPr lang="ru-RU" dirty="0"/>
              <a:t> создание условий для систематизации, обобщения и углубления знаний учащихся при решении текстовых задач, повышение практической направленности предмета через решение практических задач.</a:t>
            </a:r>
          </a:p>
          <a:p>
            <a:r>
              <a:rPr lang="ru-RU" u="sng" dirty="0"/>
              <a:t>Воспитательные -</a:t>
            </a:r>
            <a:r>
              <a:rPr lang="ru-RU" dirty="0"/>
              <a:t> формирование математической  грамотности учащихся.</a:t>
            </a:r>
          </a:p>
          <a:p>
            <a:r>
              <a:rPr lang="ru-RU" u="sng" dirty="0"/>
              <a:t>Развивающие</a:t>
            </a:r>
            <a:r>
              <a:rPr lang="ru-RU" dirty="0"/>
              <a:t> - развитие навыков логического, творческого мышления,  сообразительности и наблюдательности.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58280" cy="857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Задачи для домашнего задания: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Имеется </a:t>
            </a:r>
            <a:r>
              <a:rPr lang="ru-RU" dirty="0"/>
              <a:t>200 г сплава, содержащего золото и серебро в отношении 2:3. Сколько граммов серебра надо добавить к этому сплаву, чтобы новый сплав содержит 80% серебра? Ответ: 200 г</a:t>
            </a:r>
          </a:p>
          <a:p>
            <a:pPr>
              <a:buNone/>
            </a:pPr>
            <a:r>
              <a:rPr lang="ru-RU" dirty="0"/>
              <a:t>  </a:t>
            </a:r>
            <a:r>
              <a:rPr lang="ru-RU" dirty="0" smtClean="0"/>
              <a:t>2. </a:t>
            </a:r>
            <a:r>
              <a:rPr lang="ru-RU" dirty="0"/>
              <a:t>Кусок сплава меди и цинка массой 36 кг содержат 45% меди. Какую массу меди следует добавить к этому куску, чтобы получить сплав, содержащий 60% меди</a:t>
            </a:r>
            <a:r>
              <a:rPr lang="ru-RU"/>
              <a:t>?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500858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Задача 1.</a:t>
            </a:r>
            <a:r>
              <a:rPr lang="ru-RU" dirty="0" smtClean="0"/>
              <a:t> В 400 г воды растворили 80 г соли. Какова концентрация полученного раствора</a:t>
            </a:r>
          </a:p>
          <a:p>
            <a:r>
              <a:rPr lang="ru-RU" b="1" i="1" dirty="0" smtClean="0"/>
              <a:t>Задача 2</a:t>
            </a:r>
            <a:r>
              <a:rPr lang="ru-RU" i="1" dirty="0" smtClean="0"/>
              <a:t>.</a:t>
            </a:r>
            <a:r>
              <a:rPr lang="ru-RU" dirty="0" smtClean="0"/>
              <a:t> Какова процентная концентрация раствора, полученного растворением 5г поваренной соли в 45 г воды?</a:t>
            </a:r>
          </a:p>
          <a:p>
            <a:pPr>
              <a:buNone/>
            </a:pPr>
            <a:r>
              <a:rPr lang="ru-RU" b="1" dirty="0" smtClean="0"/>
              <a:t>Задача </a:t>
            </a:r>
            <a:r>
              <a:rPr lang="ru-RU" dirty="0" smtClean="0"/>
              <a:t>3.Сколько грамм соли получает организм при внутривенном вливании 100г физиологического раствора?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dirty="0" smtClean="0"/>
              <a:t>( физиологический раствор – это 0,85% раствор поваренной соли)</a:t>
            </a:r>
            <a:endParaRPr lang="ru-RU" i="1" dirty="0" smtClean="0"/>
          </a:p>
          <a:p>
            <a:r>
              <a:rPr lang="ru-RU" b="1" i="1" dirty="0" smtClean="0"/>
              <a:t>Задача 4</a:t>
            </a:r>
            <a:r>
              <a:rPr lang="ru-RU" i="1" dirty="0" smtClean="0"/>
              <a:t>.</a:t>
            </a:r>
            <a:r>
              <a:rPr lang="ru-RU" dirty="0" smtClean="0"/>
              <a:t> Сколько нужно взять воды и хлорида натрия, чтобы приготовить 150г раствора с массовой долей хлорида натрия 5%?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/>
          <a:lstStyle/>
          <a:p>
            <a:r>
              <a:rPr lang="ru-RU" dirty="0" smtClean="0"/>
              <a:t>Сплав олова с медью весом 12 кг содержит 45% меди. Сколько чистого олова надо добавить, чтобы получить сплав, содержащий 40% меди.</a:t>
            </a:r>
          </a:p>
          <a:p>
            <a:r>
              <a:rPr lang="ru-RU" dirty="0" smtClean="0"/>
              <a:t>Сплав олова с медью весом 12 кг содержит 45% меди. Сколько чистого олова надо добавить, чтобы получить сплав, содержащий 40% меди.</a:t>
            </a:r>
          </a:p>
          <a:p>
            <a:r>
              <a:rPr lang="ru-RU" dirty="0" smtClean="0"/>
              <a:t>Какую массу 7% раствора соли необходимо взять для растворения еще 20% этой соли, чтобы получить 12% раствор?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01156" cy="6858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   Сегодня </a:t>
            </a:r>
            <a:r>
              <a:rPr lang="ru-RU" dirty="0"/>
              <a:t>на уроке мы с вами рассмотрим задачи, решение которых связано с понятиями </a:t>
            </a:r>
            <a:r>
              <a:rPr lang="ru-RU" b="1" dirty="0"/>
              <a:t>«концентрация», «процентное содержание»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условиях таких задач речь идет, чаще всего, о сплавлении каких-либо металлов, растворении друг в друге различных веществ или переливании жидкостей, состоящих из нескольких компонентов. Эти задачи входят в различные сборники заданий по подготовке к итоговой аттестации </a:t>
            </a:r>
            <a:r>
              <a:rPr lang="ru-RU" dirty="0" smtClean="0"/>
              <a:t> </a:t>
            </a:r>
            <a:r>
              <a:rPr lang="ru-RU" b="1" dirty="0" smtClean="0"/>
              <a:t>(ГИА)</a:t>
            </a:r>
            <a:r>
              <a:rPr lang="ru-RU" dirty="0" smtClean="0"/>
              <a:t> по </a:t>
            </a:r>
            <a:r>
              <a:rPr lang="ru-RU" dirty="0"/>
              <a:t>математике за курс основной школы и включаются в варианты </a:t>
            </a:r>
            <a:r>
              <a:rPr lang="ru-RU" b="1" dirty="0" smtClean="0"/>
              <a:t>ЕГЭ</a:t>
            </a:r>
            <a:r>
              <a:rPr lang="ru-RU" b="1" dirty="0"/>
              <a:t> </a:t>
            </a:r>
            <a:r>
              <a:rPr lang="ru-RU" b="1" dirty="0" smtClean="0"/>
              <a:t>по химии и математике</a:t>
            </a:r>
            <a:r>
              <a:rPr lang="ru-RU" b="1" i="1" dirty="0" smtClean="0"/>
              <a:t>                   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58280" cy="107154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Взаимосвязь между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математикой и  химией   в изучаемых темах.                                                                                                  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351828"/>
          <a:ext cx="9144000" cy="4929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76"/>
                <a:gridCol w="1143008"/>
                <a:gridCol w="3857652"/>
                <a:gridCol w="3000364"/>
              </a:tblGrid>
              <a:tr h="1077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Учебная тема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Математическое содержание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845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(10,11)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1.Масса, объем и количество вещества,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2.Задачи с массовой долей выхода продукта реакции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3.Расчеты массовой доли примесей по данной массе смеси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4.Растворы.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5. Определение формулы вещества по массовым долям элементов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Уравнения,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пропорции,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проценты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наименьшее  общее кратное , график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функции, построение и изучение геометрических моделей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8572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Кроссворд: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 Сотая часть числа называется </a:t>
            </a:r>
            <a:r>
              <a:rPr lang="ru-RU" i="1" dirty="0" smtClean="0"/>
              <a:t>…</a:t>
            </a:r>
            <a:endParaRPr lang="ru-RU" dirty="0"/>
          </a:p>
          <a:p>
            <a:r>
              <a:rPr lang="ru-RU" dirty="0"/>
              <a:t>2. Частное двух чисел называют </a:t>
            </a:r>
            <a:r>
              <a:rPr lang="ru-RU" i="1" dirty="0" smtClean="0"/>
              <a:t>…</a:t>
            </a:r>
            <a:endParaRPr lang="ru-RU" dirty="0"/>
          </a:p>
          <a:p>
            <a:r>
              <a:rPr lang="ru-RU" dirty="0"/>
              <a:t>3. Верное равенство двух отношений называют </a:t>
            </a:r>
            <a:r>
              <a:rPr lang="ru-RU" i="1" dirty="0" smtClean="0"/>
              <a:t>…</a:t>
            </a:r>
            <a:endParaRPr lang="ru-RU" dirty="0"/>
          </a:p>
          <a:p>
            <a:r>
              <a:rPr lang="ru-RU" dirty="0"/>
              <a:t>4. В химии определение этого понятия звучало бы так: гомогенная смесь, образованная не менее чем двумя компонентами </a:t>
            </a:r>
            <a:r>
              <a:rPr lang="ru-RU" dirty="0" smtClean="0"/>
              <a:t>…</a:t>
            </a:r>
            <a:endParaRPr lang="ru-RU" dirty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/>
              <a:t>Один из которых называется растворителем, а другой растворимым веществом.</a:t>
            </a:r>
          </a:p>
          <a:p>
            <a:r>
              <a:rPr lang="ru-RU" dirty="0"/>
              <a:t>5. Отношение массы растворимого вещества к массе раствора называют массовой долей вещества в растворе или </a:t>
            </a:r>
            <a:r>
              <a:rPr lang="ru-RU" i="1" dirty="0" smtClean="0"/>
              <a:t>…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8572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Кроссворд: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715404" cy="592933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 Сотая часть числа называется </a:t>
            </a:r>
            <a:r>
              <a:rPr lang="ru-RU" i="1" dirty="0"/>
              <a:t>…(процент)</a:t>
            </a:r>
            <a:endParaRPr lang="ru-RU" dirty="0"/>
          </a:p>
          <a:p>
            <a:r>
              <a:rPr lang="ru-RU" dirty="0"/>
              <a:t>2. Частное двух чисел называют </a:t>
            </a:r>
            <a:r>
              <a:rPr lang="ru-RU" i="1" dirty="0"/>
              <a:t>…(отношение)</a:t>
            </a:r>
            <a:endParaRPr lang="ru-RU" dirty="0"/>
          </a:p>
          <a:p>
            <a:r>
              <a:rPr lang="ru-RU" dirty="0"/>
              <a:t>3. Верное равенство двух отношений называют </a:t>
            </a:r>
            <a:r>
              <a:rPr lang="ru-RU" i="1" dirty="0"/>
              <a:t>…(пропорция)</a:t>
            </a:r>
            <a:endParaRPr lang="ru-RU" dirty="0"/>
          </a:p>
          <a:p>
            <a:r>
              <a:rPr lang="ru-RU" dirty="0"/>
              <a:t>4. В химии определение этого понятия звучало бы так: гомогенная смесь, образованная не менее чем двумя компонентами … </a:t>
            </a:r>
            <a:r>
              <a:rPr lang="ru-RU" i="1" dirty="0"/>
              <a:t>(раствор)</a:t>
            </a:r>
            <a:r>
              <a:rPr lang="ru-RU" dirty="0"/>
              <a:t>. Один из которых называется растворителем, а другой растворимым веществом.</a:t>
            </a:r>
          </a:p>
          <a:p>
            <a:r>
              <a:rPr lang="ru-RU" dirty="0"/>
              <a:t>5. Отношение массы растворимого вещества к массе раствора называют массовой долей вещества в растворе или </a:t>
            </a:r>
            <a:r>
              <a:rPr lang="ru-RU" i="1" dirty="0"/>
              <a:t>…(концентрация)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11-02-13_182945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928670"/>
            <a:ext cx="8929718" cy="45005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857232"/>
          </a:xfrm>
        </p:spPr>
        <p:txBody>
          <a:bodyPr>
            <a:normAutofit/>
          </a:bodyPr>
          <a:lstStyle/>
          <a:p>
            <a:r>
              <a:rPr lang="ru-RU" dirty="0" smtClean="0"/>
              <a:t>Проценты и дроби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929718" cy="6000768"/>
          </a:xfrm>
        </p:spPr>
        <p:txBody>
          <a:bodyPr/>
          <a:lstStyle/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 Проценты и соответствующие </a:t>
            </a:r>
            <a:r>
              <a:rPr lang="ru-RU" i="1" dirty="0"/>
              <a:t>им дроби</a:t>
            </a:r>
            <a:r>
              <a:rPr lang="ru-RU" i="1" dirty="0" smtClean="0"/>
              <a:t>:</a:t>
            </a:r>
          </a:p>
          <a:p>
            <a:r>
              <a:rPr lang="ru-RU" i="1" dirty="0" smtClean="0"/>
              <a:t> </a:t>
            </a:r>
            <a:r>
              <a:rPr lang="ru-RU" sz="4000" i="1" dirty="0"/>
              <a:t>5% </a:t>
            </a:r>
            <a:r>
              <a:rPr lang="ru-RU" sz="4000" i="1" dirty="0" smtClean="0"/>
              <a:t>- …….; </a:t>
            </a:r>
          </a:p>
          <a:p>
            <a:r>
              <a:rPr lang="ru-RU" sz="4000" i="1" dirty="0" smtClean="0"/>
              <a:t>17</a:t>
            </a:r>
            <a:r>
              <a:rPr lang="ru-RU" sz="4000" i="1" dirty="0"/>
              <a:t>% - </a:t>
            </a:r>
            <a:r>
              <a:rPr lang="ru-RU" sz="4000" i="1" dirty="0" smtClean="0"/>
              <a:t>……..; </a:t>
            </a:r>
          </a:p>
          <a:p>
            <a:r>
              <a:rPr lang="ru-RU" sz="4000" i="1" dirty="0" smtClean="0"/>
              <a:t>123</a:t>
            </a:r>
            <a:r>
              <a:rPr lang="ru-RU" sz="4000" i="1" dirty="0"/>
              <a:t>% </a:t>
            </a:r>
            <a:r>
              <a:rPr lang="ru-RU" sz="4000" i="1" dirty="0" smtClean="0"/>
              <a:t>-……..; </a:t>
            </a:r>
          </a:p>
          <a:p>
            <a:r>
              <a:rPr lang="ru-RU" sz="4000" i="1" dirty="0" smtClean="0"/>
              <a:t>0,3</a:t>
            </a:r>
            <a:r>
              <a:rPr lang="ru-RU" sz="4000" i="1" dirty="0"/>
              <a:t>% </a:t>
            </a:r>
            <a:r>
              <a:rPr lang="ru-RU" sz="4000" i="1" dirty="0" smtClean="0"/>
              <a:t>-……..; </a:t>
            </a:r>
          </a:p>
          <a:p>
            <a:r>
              <a:rPr lang="ru-RU" sz="4000" i="1" dirty="0" smtClean="0"/>
              <a:t>25</a:t>
            </a:r>
            <a:r>
              <a:rPr lang="ru-RU" sz="4000" i="1" dirty="0"/>
              <a:t>% </a:t>
            </a:r>
            <a:r>
              <a:rPr lang="ru-RU" sz="4000" i="1" dirty="0" smtClean="0"/>
              <a:t>-………</a:t>
            </a:r>
            <a:endParaRPr lang="ru-RU" sz="40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72528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Дроби.                        Проценты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714356"/>
            <a:ext cx="4714876" cy="592935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Некоторые дроби, часто встречающиеся в повседневной жизни, получили особое название. К таким дробям относятся: </a:t>
            </a:r>
            <a:endParaRPr lang="ru-RU" dirty="0" smtClean="0"/>
          </a:p>
          <a:p>
            <a:r>
              <a:rPr lang="ru-RU" u="sng" dirty="0" smtClean="0"/>
              <a:t>1</a:t>
            </a:r>
            <a:r>
              <a:rPr lang="ru-RU" dirty="0" smtClean="0"/>
              <a:t> </a:t>
            </a:r>
            <a:r>
              <a:rPr lang="ru-RU" i="1" dirty="0" smtClean="0"/>
              <a:t>половина - 0,5</a:t>
            </a:r>
          </a:p>
          <a:p>
            <a:pPr>
              <a:buNone/>
            </a:pPr>
            <a:r>
              <a:rPr lang="ru-RU" i="1" dirty="0" smtClean="0"/>
              <a:t>      2</a:t>
            </a:r>
          </a:p>
          <a:p>
            <a:r>
              <a:rPr lang="ru-RU" dirty="0" smtClean="0"/>
              <a:t>  </a:t>
            </a:r>
            <a:r>
              <a:rPr lang="ru-RU" u="sng" dirty="0" smtClean="0"/>
              <a:t>1_</a:t>
            </a:r>
            <a:r>
              <a:rPr lang="ru-RU" dirty="0" smtClean="0"/>
              <a:t> – </a:t>
            </a:r>
            <a:r>
              <a:rPr lang="ru-RU" i="1" dirty="0" smtClean="0"/>
              <a:t>треть – 0,33</a:t>
            </a:r>
          </a:p>
          <a:p>
            <a:pPr>
              <a:buNone/>
            </a:pPr>
            <a:r>
              <a:rPr lang="ru-RU" i="1" dirty="0" smtClean="0"/>
              <a:t>        3</a:t>
            </a:r>
          </a:p>
          <a:p>
            <a:r>
              <a:rPr lang="ru-RU" i="1" dirty="0"/>
              <a:t> </a:t>
            </a:r>
            <a:r>
              <a:rPr lang="ru-RU" i="1" dirty="0" smtClean="0"/>
              <a:t>   </a:t>
            </a:r>
            <a:r>
              <a:rPr lang="ru-RU" i="1" u="sng" dirty="0" smtClean="0"/>
              <a:t>1</a:t>
            </a:r>
            <a:r>
              <a:rPr lang="ru-RU" i="1" dirty="0" smtClean="0"/>
              <a:t> </a:t>
            </a:r>
            <a:r>
              <a:rPr lang="ru-RU" i="1" dirty="0"/>
              <a:t>– четверть</a:t>
            </a:r>
            <a:r>
              <a:rPr lang="ru-RU" dirty="0"/>
              <a:t> </a:t>
            </a:r>
            <a:r>
              <a:rPr lang="ru-RU" dirty="0" smtClean="0"/>
              <a:t>0,25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4</a:t>
            </a:r>
          </a:p>
          <a:p>
            <a:r>
              <a:rPr lang="ru-RU" u="sng" dirty="0" smtClean="0"/>
              <a:t>1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i="1" dirty="0"/>
              <a:t>процент</a:t>
            </a:r>
            <a:r>
              <a:rPr lang="ru-RU" dirty="0" smtClean="0"/>
              <a:t>.-0,01</a:t>
            </a:r>
          </a:p>
          <a:p>
            <a:pPr>
              <a:buNone/>
            </a:pPr>
            <a:r>
              <a:rPr lang="ru-RU" dirty="0" smtClean="0"/>
              <a:t>     100- </a:t>
            </a:r>
            <a:endParaRPr lang="ru-RU" dirty="0"/>
          </a:p>
          <a:p>
            <a:r>
              <a:rPr lang="ru-RU" dirty="0" smtClean="0"/>
              <a:t>Дробные числа удобно </a:t>
            </a:r>
            <a:r>
              <a:rPr lang="ru-RU" dirty="0"/>
              <a:t>сравнивать, если они выражены в одинаковых долях. На практике удобными оказались сотые доли.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714356"/>
            <a:ext cx="4356131" cy="6000792"/>
          </a:xfrm>
        </p:spPr>
        <p:txBody>
          <a:bodyPr>
            <a:normAutofit fontScale="77500" lnSpcReduction="20000"/>
          </a:bodyPr>
          <a:lstStyle/>
          <a:p>
            <a:r>
              <a:rPr lang="ru-RU" sz="2800" i="1" dirty="0" smtClean="0"/>
              <a:t>Процентом</a:t>
            </a:r>
            <a:r>
              <a:rPr lang="ru-RU" sz="2800" dirty="0" smtClean="0"/>
              <a:t> называется дробь </a:t>
            </a:r>
          </a:p>
          <a:p>
            <a:r>
              <a:rPr lang="ru-RU" u="sng" dirty="0" smtClean="0"/>
              <a:t>1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100   </a:t>
            </a:r>
            <a:r>
              <a:rPr lang="ru-RU" sz="2800" dirty="0" smtClean="0"/>
              <a:t>(0, 01).</a:t>
            </a:r>
          </a:p>
          <a:p>
            <a:r>
              <a:rPr lang="ru-RU" sz="2800" b="1" i="1" dirty="0" smtClean="0"/>
              <a:t>Процентом от некоторой величины</a:t>
            </a:r>
            <a:r>
              <a:rPr lang="ru-RU" sz="2800" b="1" dirty="0" smtClean="0"/>
              <a:t> называется одна сотая её часть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Процент обозначают знаком %. С помощью этого знака можно записать:</a:t>
            </a:r>
          </a:p>
          <a:p>
            <a:pPr>
              <a:buNone/>
            </a:pPr>
            <a:r>
              <a:rPr lang="ru-RU" sz="2800" u="sng" dirty="0" smtClean="0"/>
              <a:t>         1__</a:t>
            </a:r>
          </a:p>
          <a:p>
            <a:r>
              <a:rPr lang="ru-RU" sz="2800" dirty="0" smtClean="0"/>
              <a:t>100= 1% или 0,01 = 1%. Знак % заменяет множитель 0,01.</a:t>
            </a:r>
          </a:p>
          <a:p>
            <a:r>
              <a:rPr lang="ru-RU" sz="2800" b="1" dirty="0" smtClean="0"/>
              <a:t>Проценты</a:t>
            </a:r>
            <a:r>
              <a:rPr lang="ru-RU" sz="2800" dirty="0" smtClean="0"/>
              <a:t> – это числа, представляющие собой частный случай десятичных дробей. Так как любое число можно выразить десятичной дробью, то любое число можно выразить в процентах.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1360</Words>
  <Application>Microsoft Office PowerPoint</Application>
  <PresentationFormat>Экран (4:3)</PresentationFormat>
  <Paragraphs>165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Межпредметная связь  химии и математики</vt:lpstr>
      <vt:lpstr>Цели:</vt:lpstr>
      <vt:lpstr>Слайд 3</vt:lpstr>
      <vt:lpstr> Взаимосвязь между математикой и  химией   в изучаемых темах.                                                                                                    </vt:lpstr>
      <vt:lpstr> Кроссворд: </vt:lpstr>
      <vt:lpstr> Кроссворд: </vt:lpstr>
      <vt:lpstr>Слайд 7</vt:lpstr>
      <vt:lpstr>Проценты и дроби</vt:lpstr>
      <vt:lpstr>Дроби.                        Проценты</vt:lpstr>
      <vt:lpstr>Дроби.                        Проценты</vt:lpstr>
      <vt:lpstr>Из чего состоит любой раствор?</vt:lpstr>
      <vt:lpstr>Растворы</vt:lpstr>
      <vt:lpstr>Слайд 13</vt:lpstr>
      <vt:lpstr>Массовая доля растворенного вещества в смеси</vt:lpstr>
      <vt:lpstr>Задачи на смеси</vt:lpstr>
      <vt:lpstr>Слайд 16</vt:lpstr>
      <vt:lpstr>Слайд 17</vt:lpstr>
      <vt:lpstr>Слайд 18</vt:lpstr>
      <vt:lpstr>Слайд 19</vt:lpstr>
      <vt:lpstr> Задачи для домашнего задания: 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Межпредметная связь  химии и математики</dc:title>
  <dc:creator>2013</dc:creator>
  <cp:lastModifiedBy>2013</cp:lastModifiedBy>
  <cp:revision>74</cp:revision>
  <dcterms:created xsi:type="dcterms:W3CDTF">2013-11-25T15:22:15Z</dcterms:created>
  <dcterms:modified xsi:type="dcterms:W3CDTF">2014-02-28T11:25:32Z</dcterms:modified>
</cp:coreProperties>
</file>