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07" r:id="rId2"/>
    <p:sldId id="259" r:id="rId3"/>
    <p:sldId id="297" r:id="rId4"/>
    <p:sldId id="302" r:id="rId5"/>
    <p:sldId id="272" r:id="rId6"/>
    <p:sldId id="278" r:id="rId7"/>
    <p:sldId id="294" r:id="rId8"/>
    <p:sldId id="298" r:id="rId9"/>
    <p:sldId id="308" r:id="rId10"/>
    <p:sldId id="309" r:id="rId11"/>
    <p:sldId id="310" r:id="rId12"/>
    <p:sldId id="292" r:id="rId13"/>
    <p:sldId id="29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66FF"/>
    <a:srgbClr val="EBFC0A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26" autoAdjust="0"/>
  </p:normalViewPr>
  <p:slideViewPr>
    <p:cSldViewPr>
      <p:cViewPr>
        <p:scale>
          <a:sx n="80" d="100"/>
          <a:sy n="80" d="100"/>
        </p:scale>
        <p:origin x="-76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F587-031D-471F-B9C3-FCFF07E1459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8FF86-BDC9-48D5-9B83-0DAC079CD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FF86-BDC9-48D5-9B83-0DAC079CDC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1000108"/>
            <a:ext cx="5072098" cy="1470025"/>
          </a:xfrm>
        </p:spPr>
        <p:txBody>
          <a:bodyPr/>
          <a:lstStyle>
            <a:lvl1pPr>
              <a:defRPr>
                <a:solidFill>
                  <a:srgbClr val="70061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571744"/>
            <a:ext cx="46148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3CCE0-337D-4677-9813-69527A1C6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FB3CE-37F8-431F-87DB-50BB0B1D6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A5991-0074-491F-8A23-7628EFD06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C0355-F236-4921-B590-AF91E877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EB830-F735-4593-8F40-5E43B13E4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EBE9D-A2FF-4584-845A-1C79523C8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4C013-DEB9-4DFC-9942-B68037BB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6EC41-8F43-4FCD-841A-F0526211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DCEFF-FCF7-4FC0-8112-7F15C7C0A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065FC-A527-43D8-A72E-58329895E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A5BEE-D55A-45C4-9799-43A1EBB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072437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129B9D9-C0DD-4487-9C6F-1306264E8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50800"/>
          <a:solidFill>
            <a:srgbClr val="BCBCBC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 i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596" y="428604"/>
            <a:ext cx="6786610" cy="136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dirty="0" smtClean="0">
                <a:ln w="50800"/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выполнить задание…</a:t>
            </a:r>
            <a:endParaRPr kumimoji="0" lang="ru-RU" sz="3800" b="1" i="1" u="none" strike="noStrike" kern="1200" cap="none" spc="0" normalizeH="0" baseline="0" noProof="0" dirty="0">
              <a:ln w="50800"/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 descr="I:\ANNA (D)\anna-20-04-13\ANNA\картинки\школа\C41-33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00042"/>
            <a:ext cx="947729" cy="13579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2204864"/>
            <a:ext cx="74563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 какими из перечисленных веществ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 может  реагировать 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 данное  вещество</a:t>
            </a:r>
          </a:p>
          <a:p>
            <a:pPr algn="ctr"/>
            <a:endParaRPr lang="ru-RU" sz="28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(</a:t>
            </a:r>
            <a:r>
              <a:rPr lang="ru-RU" sz="2400" b="1" i="1" dirty="0" smtClean="0">
                <a:solidFill>
                  <a:schemeClr val="bg1"/>
                </a:solidFill>
              </a:rPr>
              <a:t>на примере темы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«Химические свойства </a:t>
            </a:r>
            <a:r>
              <a:rPr lang="ru-RU" sz="2400" b="1" i="1" dirty="0" smtClean="0">
                <a:solidFill>
                  <a:srgbClr val="66FFFF"/>
                </a:solidFill>
              </a:rPr>
              <a:t>оснований</a:t>
            </a:r>
            <a:r>
              <a:rPr lang="ru-RU" sz="2400" b="1" i="1" dirty="0" smtClean="0">
                <a:solidFill>
                  <a:schemeClr val="bg1"/>
                </a:solidFill>
              </a:rPr>
              <a:t>»)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5013176"/>
            <a:ext cx="32861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1600" dirty="0" smtClean="0">
                <a:solidFill>
                  <a:schemeClr val="bg1"/>
                </a:solidFill>
              </a:rPr>
              <a:t>Составитель: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Анна Валерьевна </a:t>
            </a:r>
            <a:r>
              <a:rPr lang="ru-RU" sz="1600" dirty="0" err="1" smtClean="0">
                <a:solidFill>
                  <a:schemeClr val="bg1"/>
                </a:solidFill>
              </a:rPr>
              <a:t>Дзенис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учитель химии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СП ЦО 109 в ФНКЦ ДГОИ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им. Д. Рогачева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12" y="500042"/>
            <a:ext cx="4665700" cy="77787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Пример  № 3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(для закрепления)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143117"/>
            <a:ext cx="8229600" cy="3643337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+mn-lt"/>
                <a:cs typeface="+mn-cs"/>
              </a:rPr>
              <a:t>                           </a:t>
            </a:r>
            <a:endParaRPr lang="ru-RU" sz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endParaRPr lang="ru-RU" sz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552" y="3284984"/>
            <a:ext cx="1672714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I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III  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 I 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FeCl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3</a:t>
            </a:r>
            <a:endParaRPr lang="ru-RU" sz="2400" b="1" baseline="-25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3789040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  I  </a:t>
            </a:r>
            <a:r>
              <a:rPr lang="ru-RU" sz="1600" b="1" dirty="0" smtClean="0">
                <a:solidFill>
                  <a:schemeClr val="bg1"/>
                </a:solidFill>
              </a:rPr>
              <a:t>   </a:t>
            </a:r>
            <a:r>
              <a:rPr lang="en-US" sz="1600" b="1" dirty="0" smtClean="0">
                <a:solidFill>
                  <a:schemeClr val="bg1"/>
                </a:solidFill>
              </a:rPr>
              <a:t> II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Na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O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37321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SO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4</a:t>
            </a:r>
            <a:endParaRPr lang="ru-RU" sz="2400" b="1" baseline="-25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27687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IV II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</a:t>
            </a:r>
            <a:r>
              <a:rPr lang="en-US" sz="2400" b="1" dirty="0" smtClean="0">
                <a:solidFill>
                  <a:schemeClr val="bg1"/>
                </a:solidFill>
              </a:rPr>
              <a:t>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endParaRPr lang="ru-RU" sz="2400" b="1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299695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 I     </a:t>
            </a:r>
            <a:r>
              <a:rPr lang="en-US" sz="1600" b="1" dirty="0" err="1" smtClean="0">
                <a:solidFill>
                  <a:schemeClr val="bg1"/>
                </a:solidFill>
              </a:rPr>
              <a:t>I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LiOH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400506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</a:rPr>
              <a:t>основный</a:t>
            </a:r>
          </a:p>
          <a:p>
            <a:pPr algn="ctr"/>
            <a:r>
              <a:rPr lang="ru-RU" sz="1600" b="1" i="1" dirty="0" smtClean="0">
                <a:solidFill>
                  <a:srgbClr val="00B0F0"/>
                </a:solidFill>
              </a:rPr>
              <a:t> оксид 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2320" y="5445224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кислота</a:t>
            </a:r>
            <a:r>
              <a:rPr lang="ru-RU" sz="2000" b="1" i="1" dirty="0" smtClean="0">
                <a:solidFill>
                  <a:srgbClr val="00B0F0"/>
                </a:solidFill>
              </a:rPr>
              <a:t>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2280" y="249289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кислотный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оксид 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335699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B0F0"/>
                </a:solidFill>
              </a:rPr>
              <a:t>щелочь 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479715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07707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5976" y="2564904"/>
            <a:ext cx="285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328498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544522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429309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F0"/>
                </a:solidFill>
              </a:rPr>
              <a:t>щелочь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cxnSp>
        <p:nvCxnSpPr>
          <p:cNvPr id="24" name="Прямая со стрелкой 23"/>
          <p:cNvCxnSpPr>
            <a:stCxn id="4" idx="7"/>
          </p:cNvCxnSpPr>
          <p:nvPr/>
        </p:nvCxnSpPr>
        <p:spPr>
          <a:xfrm flipV="1">
            <a:off x="1967303" y="2780928"/>
            <a:ext cx="1812609" cy="651690"/>
          </a:xfrm>
          <a:prstGeom prst="straightConnector1">
            <a:avLst/>
          </a:prstGeom>
          <a:ln w="28575">
            <a:solidFill>
              <a:srgbClr val="EBF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5" idx="1"/>
          </p:cNvCxnSpPr>
          <p:nvPr/>
        </p:nvCxnSpPr>
        <p:spPr>
          <a:xfrm>
            <a:off x="2051720" y="4005064"/>
            <a:ext cx="1512168" cy="930007"/>
          </a:xfrm>
          <a:prstGeom prst="straightConnector1">
            <a:avLst/>
          </a:prstGeom>
          <a:ln w="28575">
            <a:solidFill>
              <a:srgbClr val="EBF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907704" y="4221088"/>
            <a:ext cx="1884617" cy="1371770"/>
          </a:xfrm>
          <a:prstGeom prst="straightConnector1">
            <a:avLst/>
          </a:prstGeom>
          <a:ln w="28575">
            <a:solidFill>
              <a:srgbClr val="EBF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Выноска-облако 30">
            <a:hlinkClick r:id="rId2" action="ppaction://hlinksldjump"/>
          </p:cNvPr>
          <p:cNvSpPr/>
          <p:nvPr/>
        </p:nvSpPr>
        <p:spPr>
          <a:xfrm>
            <a:off x="899592" y="5157192"/>
            <a:ext cx="2232248" cy="93610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Если вы забыли классификацию </a:t>
            </a:r>
            <a:r>
              <a:rPr lang="ru-RU" sz="12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основанаий</a:t>
            </a:r>
            <a:endParaRPr lang="ru-RU" sz="12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5786" y="114298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 какими из перечисленных ниже веществ может реагировать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1560" y="1484784"/>
            <a:ext cx="225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 smtClean="0">
                <a:solidFill>
                  <a:srgbClr val="66FFFF"/>
                </a:solidFill>
              </a:rPr>
              <a:t>гидроксид</a:t>
            </a:r>
            <a:r>
              <a:rPr lang="ru-RU" b="1" u="sng" dirty="0" smtClean="0">
                <a:solidFill>
                  <a:srgbClr val="66FFFF"/>
                </a:solidFill>
              </a:rPr>
              <a:t>  калия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635896" y="1844824"/>
            <a:ext cx="2989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р-р</a:t>
            </a:r>
            <a:r>
              <a:rPr lang="ru-RU" b="1" i="1" dirty="0" smtClean="0">
                <a:solidFill>
                  <a:schemeClr val="bg1"/>
                </a:solidFill>
              </a:rPr>
              <a:t> хлорида железа (</a:t>
            </a:r>
            <a:r>
              <a:rPr lang="en-US" b="1" i="1" dirty="0" smtClean="0">
                <a:solidFill>
                  <a:schemeClr val="bg1"/>
                </a:solidFill>
              </a:rPr>
              <a:t>III</a:t>
            </a:r>
            <a:r>
              <a:rPr lang="ru-RU" b="1" i="1" dirty="0" smtClean="0">
                <a:solidFill>
                  <a:schemeClr val="bg1"/>
                </a:solidFill>
              </a:rPr>
              <a:t>),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35696" y="1844824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оксид натрия,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843808" y="1484784"/>
            <a:ext cx="2557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оксид  углерода (</a:t>
            </a:r>
            <a:r>
              <a:rPr lang="en-US" b="1" i="1" dirty="0" smtClean="0">
                <a:solidFill>
                  <a:schemeClr val="bg1"/>
                </a:solidFill>
              </a:rPr>
              <a:t>IV</a:t>
            </a:r>
            <a:r>
              <a:rPr lang="ru-RU" b="1" i="1" dirty="0" smtClean="0">
                <a:solidFill>
                  <a:schemeClr val="bg1"/>
                </a:solidFill>
              </a:rPr>
              <a:t>),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436096" y="1484784"/>
            <a:ext cx="237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гидроксид</a:t>
            </a:r>
            <a:r>
              <a:rPr lang="ru-RU" b="1" i="1" dirty="0" smtClean="0">
                <a:solidFill>
                  <a:schemeClr val="bg1"/>
                </a:solidFill>
              </a:rPr>
              <a:t> лития,</a:t>
            </a:r>
            <a:endParaRPr lang="ru-RU" dirty="0"/>
          </a:p>
        </p:txBody>
      </p:sp>
      <p:sp>
        <p:nvSpPr>
          <p:cNvPr id="37" name="Пятиугольник 36"/>
          <p:cNvSpPr/>
          <p:nvPr/>
        </p:nvSpPr>
        <p:spPr>
          <a:xfrm>
            <a:off x="7072330" y="5857892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Следующий пример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00192" y="184482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серная кислота?</a:t>
            </a:r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99792" y="2708920"/>
            <a:ext cx="4248472" cy="21602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Выполните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задание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затем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проверьте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себя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452320" y="4869160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92D050"/>
                </a:solidFill>
              </a:rPr>
              <a:t>соль (</a:t>
            </a:r>
            <a:r>
              <a:rPr lang="ru-RU" sz="1600" b="1" i="1" dirty="0" err="1" smtClean="0">
                <a:solidFill>
                  <a:srgbClr val="92D050"/>
                </a:solidFill>
              </a:rPr>
              <a:t>р-р</a:t>
            </a:r>
            <a:r>
              <a:rPr lang="ru-RU" sz="1600" b="1" i="1" dirty="0" smtClean="0">
                <a:solidFill>
                  <a:srgbClr val="92D050"/>
                </a:solidFill>
              </a:rPr>
              <a:t>)</a:t>
            </a:r>
            <a:endParaRPr lang="ru-RU" sz="1600" b="1" i="1" dirty="0">
              <a:solidFill>
                <a:srgbClr val="92D050"/>
              </a:solidFill>
            </a:endParaRPr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97965E-6 L 5.55556E-7 0.3330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2 0.00463 L 0.19098 0.16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97965E-6 L -0.07466 0.2668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025E-7 L 0.34653 0.3297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01642 L 0.10608 0.4394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025E-7 L -0.14167 0.5291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31" grpId="0" animBg="1"/>
      <p:bldP spid="38" grpId="0"/>
      <p:bldP spid="32" grpId="0"/>
      <p:bldP spid="32" grpId="1"/>
      <p:bldP spid="32" grpId="2"/>
      <p:bldP spid="28" grpId="0"/>
      <p:bldP spid="28" grpId="1"/>
      <p:bldP spid="29" grpId="0"/>
      <p:bldP spid="29" grpId="1"/>
      <p:bldP spid="33" grpId="0"/>
      <p:bldP spid="33" grpId="1"/>
      <p:bldP spid="34" grpId="0"/>
      <p:bldP spid="34" grpId="1"/>
      <p:bldP spid="37" grpId="0" animBg="1"/>
      <p:bldP spid="35" grpId="0"/>
      <p:bldP spid="35" grpId="1"/>
      <p:bldP spid="42" grpId="0" animBg="1"/>
      <p:bldP spid="42" grpId="1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12" y="500042"/>
            <a:ext cx="4809716" cy="77787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Пример  № </a:t>
            </a:r>
            <a:r>
              <a:rPr lang="en-US" sz="2400" dirty="0" smtClean="0">
                <a:solidFill>
                  <a:schemeClr val="bg1"/>
                </a:solidFill>
              </a:rPr>
              <a:t>4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(для закрепления)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143117"/>
            <a:ext cx="8229600" cy="3571900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+mn-lt"/>
                <a:cs typeface="+mn-cs"/>
              </a:rPr>
              <a:t>                           </a:t>
            </a:r>
            <a:endParaRPr lang="ru-RU" sz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endParaRPr lang="ru-RU" sz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1560" y="3071810"/>
            <a:ext cx="2016224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II</a:t>
            </a:r>
            <a:r>
              <a:rPr lang="ru-RU" sz="1600" b="1" dirty="0" smtClean="0">
                <a:solidFill>
                  <a:schemeClr val="tx1"/>
                </a:solidFill>
              </a:rPr>
              <a:t>   </a:t>
            </a:r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ru-RU" sz="1600" b="1" dirty="0" smtClean="0">
                <a:solidFill>
                  <a:schemeClr val="tx1"/>
                </a:solidFill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</a:rPr>
              <a:t>I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(OH)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645024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I     II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H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O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2348880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I     II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K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O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443711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HCl</a:t>
            </a:r>
            <a:endParaRPr lang="ru-RU" sz="2400" b="1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941168"/>
            <a:ext cx="107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 I       </a:t>
            </a:r>
            <a:r>
              <a:rPr lang="en-US" sz="1600" b="1" dirty="0" err="1" smtClean="0">
                <a:solidFill>
                  <a:schemeClr val="bg1"/>
                </a:solidFill>
              </a:rPr>
              <a:t>I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NaOH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2708920"/>
            <a:ext cx="1933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</a:rPr>
              <a:t>основный оксид 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443711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кислота</a:t>
            </a:r>
            <a:r>
              <a:rPr lang="ru-RU" sz="2000" b="1" i="1" dirty="0" smtClean="0">
                <a:solidFill>
                  <a:srgbClr val="00B0F0"/>
                </a:solidFill>
              </a:rPr>
              <a:t>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3284984"/>
            <a:ext cx="128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кислота 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328" y="522920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B0F0"/>
                </a:solidFill>
              </a:rPr>
              <a:t>щелочь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522920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393305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443711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2040" y="321297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263691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627784" y="3789040"/>
            <a:ext cx="1368152" cy="878905"/>
          </a:xfrm>
          <a:prstGeom prst="straightConnector1">
            <a:avLst/>
          </a:prstGeom>
          <a:ln w="28575">
            <a:solidFill>
              <a:srgbClr val="EBF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Выноска-облако 30">
            <a:hlinkClick r:id="rId2" action="ppaction://hlinksldjump"/>
          </p:cNvPr>
          <p:cNvSpPr/>
          <p:nvPr/>
        </p:nvSpPr>
        <p:spPr>
          <a:xfrm>
            <a:off x="928662" y="5000636"/>
            <a:ext cx="2643206" cy="12144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Если вы забыли классификацию </a:t>
            </a:r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оснований</a:t>
            </a:r>
            <a:endParaRPr lang="ru-RU" sz="14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5786" y="114298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 какими из перечисленных ниже веществ может реагировать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99592" y="1412776"/>
            <a:ext cx="2636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 smtClean="0">
                <a:solidFill>
                  <a:srgbClr val="66FFFF"/>
                </a:solidFill>
              </a:rPr>
              <a:t>гидроксид</a:t>
            </a:r>
            <a:r>
              <a:rPr lang="ru-RU" b="1" u="sng" dirty="0" smtClean="0">
                <a:solidFill>
                  <a:srgbClr val="66FFFF"/>
                </a:solidFill>
              </a:rPr>
              <a:t> хрома (</a:t>
            </a:r>
            <a:r>
              <a:rPr lang="en-US" b="1" u="sng" dirty="0" smtClean="0">
                <a:solidFill>
                  <a:srgbClr val="66FFFF"/>
                </a:solidFill>
              </a:rPr>
              <a:t>II</a:t>
            </a:r>
            <a:r>
              <a:rPr lang="ru-RU" b="1" u="sng" dirty="0" smtClean="0">
                <a:solidFill>
                  <a:srgbClr val="66FFFF"/>
                </a:solidFill>
              </a:rPr>
              <a:t>)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452320" y="1412776"/>
            <a:ext cx="794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вода,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563888" y="1412776"/>
            <a:ext cx="165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оксид калия,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292080" y="1412776"/>
            <a:ext cx="2116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серная кислота,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347864" y="1700808"/>
            <a:ext cx="226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соляная кислота,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724128" y="1700808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гидроксид</a:t>
            </a:r>
            <a:r>
              <a:rPr lang="ru-RU" b="1" i="1" dirty="0" smtClean="0">
                <a:solidFill>
                  <a:schemeClr val="bg1"/>
                </a:solidFill>
              </a:rPr>
              <a:t> натрия?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85786" y="400050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</a:rPr>
              <a:t>нерастворимое основание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cxnSp>
        <p:nvCxnSpPr>
          <p:cNvPr id="39" name="Прямая со стрелкой 38"/>
          <p:cNvCxnSpPr>
            <a:endCxn id="37" idx="1"/>
          </p:cNvCxnSpPr>
          <p:nvPr/>
        </p:nvCxnSpPr>
        <p:spPr>
          <a:xfrm>
            <a:off x="2555776" y="3429000"/>
            <a:ext cx="1368152" cy="14809"/>
          </a:xfrm>
          <a:prstGeom prst="straightConnector1">
            <a:avLst/>
          </a:prstGeom>
          <a:ln w="28575">
            <a:solidFill>
              <a:srgbClr val="EBF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3928" y="321297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SO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4</a:t>
            </a:r>
            <a:endParaRPr lang="ru-RU" sz="2400" b="1" baseline="-25000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843808" y="2708920"/>
            <a:ext cx="4248472" cy="21602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Выполните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задание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затем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проверьте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себя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7308304" y="5857892"/>
            <a:ext cx="1264224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Далее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4912E-6 L 0.17726 0.1829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4912E-6 L 0.00244 0.2668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4912E-6 L -0.2559 0.3718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33858E-6 L 0.18455 0.4033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1 0.00463 L -0.07361 0.5187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/>
      <p:bldP spid="11" grpId="0"/>
      <p:bldP spid="14" grpId="0"/>
      <p:bldP spid="15" grpId="0"/>
      <p:bldP spid="17" grpId="0"/>
      <p:bldP spid="18" grpId="0"/>
      <p:bldP spid="19" grpId="0"/>
      <p:bldP spid="20" grpId="0"/>
      <p:bldP spid="31" grpId="0" animBg="1"/>
      <p:bldP spid="38" grpId="0"/>
      <p:bldP spid="32" grpId="0"/>
      <p:bldP spid="32" grpId="2"/>
      <p:bldP spid="28" grpId="0"/>
      <p:bldP spid="28" grpId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5" grpId="0"/>
      <p:bldP spid="37" grpId="0"/>
      <p:bldP spid="42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ента лицом вверх 6"/>
          <p:cNvSpPr/>
          <p:nvPr/>
        </p:nvSpPr>
        <p:spPr>
          <a:xfrm>
            <a:off x="1785918" y="3143248"/>
            <a:ext cx="5357850" cy="1214446"/>
          </a:xfrm>
          <a:prstGeom prst="ribbon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Молодец!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:\ANNA (D)\anna-20-04-13\ANNA\картинки\школа\C41-33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702606" cy="228601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000240"/>
            <a:ext cx="7072305" cy="84615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При создании презентации был использован шаблон «Школьная доска»  с сайта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714620"/>
            <a:ext cx="4512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http://pedsovet.su/load/321-1-0-14033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357299"/>
            <a:ext cx="8229600" cy="4231942"/>
          </a:xfrm>
        </p:spPr>
        <p:txBody>
          <a:bodyPr/>
          <a:lstStyle/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1) Справа в столбик выпишите формулы предлагаемых в списке  веществ.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2</a:t>
            </a:r>
            <a:r>
              <a:rPr lang="ru-RU" sz="1800" b="1" i="1" dirty="0">
                <a:solidFill>
                  <a:schemeClr val="bg1"/>
                </a:solidFill>
              </a:rPr>
              <a:t>) Рядом с каждой формулой в этом столбике укажите, к какому  классу </a:t>
            </a:r>
            <a:r>
              <a:rPr lang="ru-RU" sz="1800" b="1" i="1" dirty="0" smtClean="0">
                <a:solidFill>
                  <a:schemeClr val="bg1"/>
                </a:solidFill>
              </a:rPr>
              <a:t>  относится </a:t>
            </a:r>
            <a:r>
              <a:rPr lang="ru-RU" sz="1800" b="1" i="1" dirty="0">
                <a:solidFill>
                  <a:schemeClr val="bg1"/>
                </a:solidFill>
              </a:rPr>
              <a:t>каждое вещество.</a:t>
            </a:r>
            <a:endParaRPr lang="ru-RU" sz="1800" b="1" dirty="0">
              <a:solidFill>
                <a:schemeClr val="bg1"/>
              </a:solidFill>
            </a:endParaRPr>
          </a:p>
          <a:p>
            <a:pPr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i="1" dirty="0">
                <a:solidFill>
                  <a:schemeClr val="bg1"/>
                </a:solidFill>
              </a:rPr>
              <a:t>3) Запишите </a:t>
            </a:r>
            <a:r>
              <a:rPr lang="ru-RU" sz="1800" b="1" i="1" dirty="0" smtClean="0">
                <a:solidFill>
                  <a:schemeClr val="bg1"/>
                </a:solidFill>
              </a:rPr>
              <a:t>слева </a:t>
            </a:r>
            <a:r>
              <a:rPr lang="ru-RU" sz="1800" b="1" i="1" dirty="0">
                <a:solidFill>
                  <a:schemeClr val="bg1"/>
                </a:solidFill>
              </a:rPr>
              <a:t>формулу предлагаемого вещества</a:t>
            </a:r>
            <a:r>
              <a:rPr lang="ru-RU" sz="1800" b="1" i="1" dirty="0" smtClean="0">
                <a:solidFill>
                  <a:schemeClr val="bg1"/>
                </a:solidFill>
              </a:rPr>
              <a:t>,  </a:t>
            </a:r>
            <a:r>
              <a:rPr lang="ru-RU" sz="1800" b="1" i="1" dirty="0">
                <a:solidFill>
                  <a:schemeClr val="bg1"/>
                </a:solidFill>
              </a:rPr>
              <a:t>а под </a:t>
            </a:r>
            <a:endParaRPr lang="ru-RU" sz="1800" b="1" i="1" dirty="0" smtClean="0">
              <a:solidFill>
                <a:schemeClr val="bg1"/>
              </a:solidFill>
            </a:endParaRP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i="1" dirty="0" smtClean="0"/>
              <a:t>    </a:t>
            </a:r>
            <a:r>
              <a:rPr lang="ru-RU" sz="1800" b="1" i="1" dirty="0" smtClean="0">
                <a:solidFill>
                  <a:schemeClr val="bg1"/>
                </a:solidFill>
              </a:rPr>
              <a:t> </a:t>
            </a:r>
            <a:r>
              <a:rPr lang="ru-RU" sz="1800" b="1" i="1" dirty="0">
                <a:solidFill>
                  <a:schemeClr val="bg1"/>
                </a:solidFill>
              </a:rPr>
              <a:t>ней – к </a:t>
            </a:r>
            <a:r>
              <a:rPr lang="ru-RU" sz="1800" b="1" i="1" dirty="0" smtClean="0">
                <a:solidFill>
                  <a:schemeClr val="bg1"/>
                </a:solidFill>
              </a:rPr>
              <a:t>какому  </a:t>
            </a:r>
            <a:r>
              <a:rPr lang="ru-RU" sz="1800" b="1" i="1" dirty="0">
                <a:solidFill>
                  <a:schemeClr val="bg1"/>
                </a:solidFill>
              </a:rPr>
              <a:t>классу оно относится.  Вспомните свойства  </a:t>
            </a:r>
            <a:endParaRPr lang="ru-RU" sz="1800" b="1" i="1" dirty="0" smtClean="0">
              <a:solidFill>
                <a:schemeClr val="bg1"/>
              </a:solidFill>
            </a:endParaRP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i="1" dirty="0" smtClean="0"/>
              <a:t>    </a:t>
            </a:r>
            <a:r>
              <a:rPr lang="ru-RU" sz="1800" b="1" i="1" dirty="0" smtClean="0">
                <a:solidFill>
                  <a:schemeClr val="bg1"/>
                </a:solidFill>
              </a:rPr>
              <a:t> </a:t>
            </a:r>
            <a:r>
              <a:rPr lang="ru-RU" sz="1800" b="1" i="1" dirty="0">
                <a:solidFill>
                  <a:schemeClr val="bg1"/>
                </a:solidFill>
              </a:rPr>
              <a:t>веществ, принадлежащих </a:t>
            </a:r>
            <a:r>
              <a:rPr lang="ru-RU" sz="1800" b="1" i="1" dirty="0" smtClean="0">
                <a:solidFill>
                  <a:schemeClr val="bg1"/>
                </a:solidFill>
              </a:rPr>
              <a:t>к  </a:t>
            </a:r>
            <a:r>
              <a:rPr lang="ru-RU" sz="1800" b="1" i="1" dirty="0">
                <a:solidFill>
                  <a:schemeClr val="bg1"/>
                </a:solidFill>
              </a:rPr>
              <a:t>этому классу.</a:t>
            </a:r>
            <a:endParaRPr lang="ru-RU" sz="1800" b="1" dirty="0">
              <a:solidFill>
                <a:schemeClr val="bg1"/>
              </a:solidFill>
            </a:endParaRPr>
          </a:p>
          <a:p>
            <a:pPr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i="1" dirty="0">
                <a:solidFill>
                  <a:schemeClr val="bg1"/>
                </a:solidFill>
              </a:rPr>
              <a:t>4) Сделайте выбор:  с веществами  каких классов может   реагировать </a:t>
            </a:r>
            <a:r>
              <a:rPr lang="ru-RU" sz="1800" b="1" i="1" dirty="0" smtClean="0">
                <a:solidFill>
                  <a:schemeClr val="bg1"/>
                </a:solidFill>
              </a:rPr>
              <a:t>  данное </a:t>
            </a:r>
            <a:r>
              <a:rPr lang="ru-RU" sz="1800" b="1" i="1" dirty="0">
                <a:solidFill>
                  <a:schemeClr val="bg1"/>
                </a:solidFill>
              </a:rPr>
              <a:t>вещество.</a:t>
            </a:r>
            <a:endParaRPr lang="ru-RU" sz="1800" b="1" dirty="0">
              <a:solidFill>
                <a:schemeClr val="bg1"/>
              </a:solidFill>
            </a:endParaRPr>
          </a:p>
          <a:p>
            <a:pPr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i="1" dirty="0">
                <a:solidFill>
                  <a:schemeClr val="bg1"/>
                </a:solidFill>
              </a:rPr>
              <a:t>5) </a:t>
            </a:r>
            <a:r>
              <a:rPr lang="ru-RU" sz="1800" b="1" i="1" dirty="0"/>
              <a:t>Соедините с</a:t>
            </a:r>
            <a:r>
              <a:rPr lang="ru-RU" sz="1800" b="1" i="1" dirty="0">
                <a:solidFill>
                  <a:schemeClr val="bg1"/>
                </a:solidFill>
              </a:rPr>
              <a:t>трелочками формулу данного вещества и тех  веществ, с </a:t>
            </a:r>
            <a:r>
              <a:rPr lang="ru-RU" sz="1800" b="1" i="1" dirty="0" smtClean="0">
                <a:solidFill>
                  <a:schemeClr val="bg1"/>
                </a:solidFill>
              </a:rPr>
              <a:t> </a:t>
            </a:r>
            <a:r>
              <a:rPr lang="ru-RU" sz="1800" b="1" i="1" dirty="0">
                <a:solidFill>
                  <a:schemeClr val="bg1"/>
                </a:solidFill>
              </a:rPr>
              <a:t>которыми оно может реагировать.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u="sng" dirty="0" smtClean="0">
                <a:solidFill>
                  <a:schemeClr val="bg1"/>
                </a:solidFill>
              </a:rPr>
              <a:t>Последовательность действий:</a:t>
            </a:r>
            <a:endParaRPr lang="ru-RU" sz="28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12" y="500042"/>
            <a:ext cx="3898891" cy="77787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Пример  № 1 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(обучающий)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14298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 какими из перечисленных ниже веществ может реагировать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28736"/>
            <a:ext cx="232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 smtClean="0">
                <a:solidFill>
                  <a:srgbClr val="66FFFF"/>
                </a:solidFill>
              </a:rPr>
              <a:t>гидроксид</a:t>
            </a:r>
            <a:r>
              <a:rPr lang="ru-RU" b="1" u="sng" dirty="0" smtClean="0">
                <a:solidFill>
                  <a:srgbClr val="66FFFF"/>
                </a:solidFill>
              </a:rPr>
              <a:t> натрия</a:t>
            </a:r>
            <a:r>
              <a:rPr lang="ru-RU" b="1" dirty="0" smtClean="0">
                <a:solidFill>
                  <a:srgbClr val="66FFFF"/>
                </a:solidFill>
              </a:rPr>
              <a:t>:</a:t>
            </a:r>
            <a:endParaRPr lang="ru-RU" dirty="0">
              <a:solidFill>
                <a:srgbClr val="66FFF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72200" y="1772816"/>
            <a:ext cx="228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нитрат меди (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)?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428736"/>
            <a:ext cx="2203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гидроксид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калия,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1428736"/>
            <a:ext cx="2371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азотная кислота,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772816"/>
            <a:ext cx="2393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оксид кремния (</a:t>
            </a: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IV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),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772816"/>
            <a:ext cx="794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вода,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772816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оксид лития,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5085184"/>
            <a:ext cx="186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</a:rPr>
              <a:t>основный оксид 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321297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кислота</a:t>
            </a:r>
            <a:r>
              <a:rPr lang="ru-RU" sz="2000" b="1" i="1" dirty="0" smtClean="0">
                <a:solidFill>
                  <a:srgbClr val="00B0F0"/>
                </a:solidFill>
              </a:rPr>
              <a:t>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272" y="386104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кислотный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оксид 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6644" y="2571744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B0F0"/>
                </a:solidFill>
              </a:rPr>
              <a:t>щелочь 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16" name="Выноска-облако 15">
            <a:hlinkClick r:id="rId2" action="ppaction://hlinksldjump"/>
          </p:cNvPr>
          <p:cNvSpPr/>
          <p:nvPr/>
        </p:nvSpPr>
        <p:spPr>
          <a:xfrm>
            <a:off x="899592" y="5157192"/>
            <a:ext cx="1857388" cy="107157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Если вы забыли свойства </a:t>
            </a:r>
            <a:r>
              <a:rPr lang="ru-RU" sz="12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щелочей   </a:t>
            </a:r>
            <a:endParaRPr lang="ru-RU" sz="12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7072330" y="5857892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Следующий пример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371703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щелочь 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8" y="602128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92D050"/>
                </a:solidFill>
              </a:rPr>
              <a:t>соль (</a:t>
            </a:r>
            <a:r>
              <a:rPr lang="ru-RU" sz="1600" b="1" i="1" dirty="0" err="1" smtClean="0">
                <a:solidFill>
                  <a:srgbClr val="92D050"/>
                </a:solidFill>
              </a:rPr>
              <a:t>р-р</a:t>
            </a:r>
            <a:r>
              <a:rPr lang="ru-RU" sz="1600" b="1" i="1" dirty="0" smtClean="0">
                <a:solidFill>
                  <a:srgbClr val="92D050"/>
                </a:solidFill>
              </a:rPr>
              <a:t>)</a:t>
            </a:r>
            <a:endParaRPr lang="ru-RU" sz="1600" b="1" i="1" dirty="0">
              <a:solidFill>
                <a:srgbClr val="92D05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00100" y="2786058"/>
            <a:ext cx="1500198" cy="857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       </a:t>
            </a:r>
            <a:r>
              <a:rPr lang="en-US" sz="1600" b="1" dirty="0" err="1" smtClean="0">
                <a:solidFill>
                  <a:schemeClr val="tx1"/>
                </a:solidFill>
              </a:rPr>
              <a:t>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NaOH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6182" y="4357694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H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O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7620" y="478632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 I     II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Li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O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7620" y="3643314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 IV II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SiO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endParaRPr lang="ru-RU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7620" y="228599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 I     </a:t>
            </a:r>
            <a:r>
              <a:rPr lang="en-US" sz="1600" b="1" dirty="0" err="1" smtClean="0">
                <a:solidFill>
                  <a:schemeClr val="bg1"/>
                </a:solidFill>
              </a:rPr>
              <a:t>I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KOH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7620" y="2928934"/>
            <a:ext cx="1002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 I </a:t>
            </a:r>
            <a:r>
              <a:rPr lang="ru-RU" sz="1600" b="1" dirty="0" smtClean="0">
                <a:solidFill>
                  <a:schemeClr val="bg1"/>
                </a:solidFill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</a:rPr>
              <a:t>  I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HNO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3</a:t>
            </a:r>
            <a:endParaRPr lang="ru-RU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3848" y="544522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  II     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Cu(NO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285984" y="3429000"/>
            <a:ext cx="1637944" cy="648072"/>
          </a:xfrm>
          <a:prstGeom prst="straightConnector1">
            <a:avLst/>
          </a:prstGeom>
          <a:ln w="28575">
            <a:solidFill>
              <a:srgbClr val="EBF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195736" y="3501008"/>
            <a:ext cx="1080120" cy="2232248"/>
          </a:xfrm>
          <a:prstGeom prst="straightConnector1">
            <a:avLst/>
          </a:prstGeom>
          <a:ln w="28575">
            <a:solidFill>
              <a:srgbClr val="EBF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500298" y="3286124"/>
            <a:ext cx="1428760" cy="142876"/>
          </a:xfrm>
          <a:prstGeom prst="straightConnector1">
            <a:avLst/>
          </a:prstGeom>
          <a:ln w="28575">
            <a:solidFill>
              <a:srgbClr val="EBF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573325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4008" y="256490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6016" y="321297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0" y="393305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9992" y="436510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0" y="508518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37743E-6 L -0.00399 0.254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37743E-6 L 0.1776 0.170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7743E-6 L -0.04237 0.2645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63645E-6 L 0.32587 0.31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63645E-6 L 0.09063 0.3822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7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63645E-6 L 0.01111 0.4870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63645E-6 L -0.17223 0.5816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2"/>
      <p:bldP spid="11" grpId="0"/>
      <p:bldP spid="11" grpId="1"/>
      <p:bldP spid="12" grpId="0"/>
      <p:bldP spid="13" grpId="0"/>
      <p:bldP spid="14" grpId="0"/>
      <p:bldP spid="15" grpId="0"/>
      <p:bldP spid="16" grpId="0" animBg="1"/>
      <p:bldP spid="17" grpId="0" animBg="1"/>
      <p:bldP spid="19" grpId="0"/>
      <p:bldP spid="20" grpId="0"/>
      <p:bldP spid="21" grpId="0" animBg="1"/>
      <p:bldP spid="22" grpId="0"/>
      <p:bldP spid="23" grpId="0"/>
      <p:bldP spid="25" grpId="0"/>
      <p:bldP spid="26" grpId="0"/>
      <p:bldP spid="27" grpId="0"/>
      <p:bldP spid="28" grpId="0"/>
      <p:bldP spid="30" grpId="0"/>
      <p:bldP spid="33" grpId="0"/>
      <p:bldP spid="34" grpId="0"/>
      <p:bldP spid="35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>
            <a:hlinkClick r:id="rId2" action="ppaction://hlinksldjump"/>
          </p:cNvPr>
          <p:cNvSpPr/>
          <p:nvPr/>
        </p:nvSpPr>
        <p:spPr>
          <a:xfrm>
            <a:off x="3500430" y="714356"/>
            <a:ext cx="2643206" cy="107157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Свойства </a:t>
            </a:r>
            <a:r>
              <a:rPr lang="ru-RU" sz="20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" action="ppaction://noaction"/>
              </a:rPr>
              <a:t>щелочей</a:t>
            </a:r>
            <a:endParaRPr lang="ru-RU" sz="20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2428868"/>
            <a:ext cx="7572428" cy="300039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1071538" y="2643182"/>
            <a:ext cx="7072362" cy="2643206"/>
            <a:chOff x="1357290" y="3429000"/>
            <a:chExt cx="6711527" cy="218606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929322" y="4256158"/>
              <a:ext cx="1857388" cy="57150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Соль  +  Н</a:t>
              </a:r>
              <a:r>
                <a:rPr lang="ru-RU" b="1" baseline="-250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О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424882" y="4965150"/>
              <a:ext cx="2643935" cy="60587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новая</a:t>
              </a:r>
              <a:r>
                <a:rPr lang="ru-RU" b="1" dirty="0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r>
                <a:rPr lang="ru-RU" b="1" dirty="0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новое</a:t>
              </a:r>
            </a:p>
            <a:p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соль</a:t>
              </a:r>
              <a:r>
                <a:rPr lang="ru-RU" b="1" dirty="0" err="1" smtClean="0">
                  <a:solidFill>
                    <a:schemeClr val="tx1"/>
                  </a:solidFill>
                  <a:latin typeface="Arial"/>
                  <a:ea typeface="Times New Roman" pitchFamily="18" charset="0"/>
                  <a:cs typeface="Arial"/>
                </a:rPr>
                <a:t>↓</a:t>
              </a:r>
              <a:r>
                <a:rPr lang="ru-RU" b="1" dirty="0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</a:t>
              </a:r>
              <a:r>
                <a:rPr lang="ru-RU" b="1" dirty="0" err="1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основание</a:t>
              </a:r>
              <a:r>
                <a:rPr lang="ru-RU" b="1" dirty="0" err="1" smtClean="0">
                  <a:solidFill>
                    <a:schemeClr val="tx1"/>
                  </a:solidFill>
                  <a:latin typeface="Arial"/>
                  <a:ea typeface="Times New Roman" pitchFamily="18" charset="0"/>
                  <a:cs typeface="Arial"/>
                </a:rPr>
                <a:t>↓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Группа 75"/>
            <p:cNvGrpSpPr/>
            <p:nvPr/>
          </p:nvGrpSpPr>
          <p:grpSpPr>
            <a:xfrm>
              <a:off x="1357290" y="3429000"/>
              <a:ext cx="3857652" cy="2186060"/>
              <a:chOff x="1357290" y="3429000"/>
              <a:chExt cx="3857652" cy="218606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3571868" y="3429000"/>
                <a:ext cx="1643074" cy="59082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 smtClean="0">
                    <a:solidFill>
                      <a:srgbClr val="FF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Кислотный оксид</a:t>
                </a:r>
                <a:endParaRPr lang="ru-RU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3571868" y="5024233"/>
                <a:ext cx="1285884" cy="500066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/>
                <a:endParaRPr lang="ru-RU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/>
                <a:r>
                  <a:rPr lang="ru-RU" b="1" dirty="0" err="1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р-р</a:t>
                </a:r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соли</a:t>
                </a:r>
              </a:p>
              <a:p>
                <a:pPr algn="ctr"/>
                <a:endParaRPr lang="ru-RU" sz="1200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/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3571868" y="4256158"/>
                <a:ext cx="1643074" cy="57308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 smtClean="0">
                    <a:solidFill>
                      <a:srgbClr val="FF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Кислота</a:t>
                </a:r>
                <a:endParaRPr lang="ru-RU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Группа 74"/>
              <p:cNvGrpSpPr/>
              <p:nvPr/>
            </p:nvGrpSpPr>
            <p:grpSpPr>
              <a:xfrm>
                <a:off x="1357290" y="3571876"/>
                <a:ext cx="2000264" cy="2043184"/>
                <a:chOff x="1357290" y="3571876"/>
                <a:chExt cx="2000264" cy="2043184"/>
              </a:xfrm>
            </p:grpSpPr>
            <p:sp>
              <p:nvSpPr>
                <p:cNvPr id="24" name="Скругленный прямоугольник 23"/>
                <p:cNvSpPr/>
                <p:nvPr/>
              </p:nvSpPr>
              <p:spPr>
                <a:xfrm>
                  <a:off x="1357290" y="4143380"/>
                  <a:ext cx="1285884" cy="71438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i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Щелочь </a:t>
                  </a:r>
                  <a:endParaRPr lang="ru-RU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000364" y="3571876"/>
                  <a:ext cx="3571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 smtClean="0"/>
                    <a:t>+</a:t>
                  </a:r>
                  <a:endParaRPr lang="ru-RU" sz="2000" b="1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000364" y="5214950"/>
                  <a:ext cx="3571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 smtClean="0"/>
                    <a:t>+</a:t>
                  </a:r>
                  <a:endParaRPr lang="ru-RU" sz="2000" b="1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000364" y="4357694"/>
                  <a:ext cx="3571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 smtClean="0"/>
                    <a:t>+</a:t>
                  </a:r>
                  <a:endParaRPr lang="ru-RU" sz="2000" b="1" dirty="0"/>
                </a:p>
              </p:txBody>
            </p:sp>
          </p:grpSp>
        </p:grpSp>
        <p:cxnSp>
          <p:nvCxnSpPr>
            <p:cNvPr id="16" name="Прямая со стрелкой 15"/>
            <p:cNvCxnSpPr/>
            <p:nvPr/>
          </p:nvCxnSpPr>
          <p:spPr>
            <a:xfrm flipV="1">
              <a:off x="5286380" y="3724414"/>
              <a:ext cx="500066" cy="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5357818" y="4492489"/>
              <a:ext cx="428628" cy="15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4929190" y="5260564"/>
              <a:ext cx="360105" cy="13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Скругленный прямоугольник 28"/>
            <p:cNvSpPr/>
            <p:nvPr/>
          </p:nvSpPr>
          <p:spPr>
            <a:xfrm>
              <a:off x="5929322" y="3429000"/>
              <a:ext cx="1857388" cy="57150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Соль  +  Н</a:t>
              </a:r>
              <a:r>
                <a:rPr lang="ru-RU" b="1" baseline="-250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О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Овал 21"/>
          <p:cNvSpPr/>
          <p:nvPr/>
        </p:nvSpPr>
        <p:spPr>
          <a:xfrm>
            <a:off x="642910" y="571480"/>
            <a:ext cx="1714512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Если вы забыли </a:t>
            </a:r>
            <a:r>
              <a:rPr lang="ru-RU" sz="1400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 action="ppaction://hlinksldjump"/>
              </a:rPr>
              <a:t>классифи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 action="ppaction://hlinksldjump"/>
              </a:rPr>
              <a:t>-</a:t>
            </a:r>
          </a:p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 action="ppaction://hlinksldjump"/>
              </a:rPr>
              <a:t>кацию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 action="ppaction://hlinksldjump"/>
              </a:rPr>
              <a:t> оснований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12160" y="5733256"/>
            <a:ext cx="1374992" cy="522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Вернуться к примеру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27784" y="5733256"/>
            <a:ext cx="1292154" cy="522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Вернуться к примеру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1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носка-облако 15"/>
          <p:cNvSpPr/>
          <p:nvPr/>
        </p:nvSpPr>
        <p:spPr>
          <a:xfrm>
            <a:off x="2928926" y="571480"/>
            <a:ext cx="3786214" cy="142876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Свойства нерастворимых </a:t>
            </a:r>
            <a:r>
              <a:rPr lang="ru-RU" sz="20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оснований   </a:t>
            </a:r>
            <a:endParaRPr lang="ru-RU" sz="2000" b="1" i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928662" y="2428868"/>
            <a:ext cx="7215238" cy="2928958"/>
            <a:chOff x="928662" y="2428868"/>
            <a:chExt cx="7215238" cy="2928958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928662" y="2428868"/>
              <a:ext cx="7215238" cy="2928958"/>
              <a:chOff x="1071538" y="3214686"/>
              <a:chExt cx="7215238" cy="2928958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071538" y="3214686"/>
                <a:ext cx="7215238" cy="292895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b="1" i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" name="Группа 76"/>
              <p:cNvGrpSpPr/>
              <p:nvPr/>
            </p:nvGrpSpPr>
            <p:grpSpPr>
              <a:xfrm>
                <a:off x="1285852" y="4071942"/>
                <a:ext cx="6786610" cy="1357322"/>
                <a:chOff x="1285852" y="4071942"/>
                <a:chExt cx="6786610" cy="1357322"/>
              </a:xfrm>
            </p:grpSpPr>
            <p:sp>
              <p:nvSpPr>
                <p:cNvPr id="21" name="Скругленный прямоугольник 20"/>
                <p:cNvSpPr/>
                <p:nvPr/>
              </p:nvSpPr>
              <p:spPr>
                <a:xfrm>
                  <a:off x="6215074" y="4071942"/>
                  <a:ext cx="1857388" cy="571504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b="1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Соль  +  Н</a:t>
                  </a:r>
                  <a:r>
                    <a:rPr lang="ru-RU" b="1" baseline="-25000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2</a:t>
                  </a:r>
                  <a:r>
                    <a:rPr lang="ru-RU" b="1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О</a:t>
                  </a:r>
                  <a:endParaRPr lang="ru-RU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4214810" y="5000636"/>
                  <a:ext cx="2000264" cy="42862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b="1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  <a:r>
                    <a:rPr lang="ru-RU" b="1" dirty="0" err="1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Ме</a:t>
                  </a:r>
                  <a:r>
                    <a:rPr lang="ru-RU" b="1" baseline="-25000" dirty="0" err="1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х</a:t>
                  </a:r>
                  <a:r>
                    <a:rPr lang="ru-RU" b="1" dirty="0" err="1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О</a:t>
                  </a:r>
                  <a:r>
                    <a:rPr lang="ru-RU" b="1" baseline="-25000" dirty="0" err="1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у</a:t>
                  </a:r>
                  <a:r>
                    <a:rPr lang="ru-RU" b="1" baseline="-25000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 </a:t>
                  </a:r>
                  <a:endParaRPr lang="ru-RU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6" name="Группа 75"/>
                <p:cNvGrpSpPr/>
                <p:nvPr/>
              </p:nvGrpSpPr>
              <p:grpSpPr>
                <a:xfrm>
                  <a:off x="1285852" y="4071942"/>
                  <a:ext cx="4357718" cy="1214446"/>
                  <a:chOff x="1285852" y="4071942"/>
                  <a:chExt cx="4357718" cy="1214446"/>
                </a:xfrm>
              </p:grpSpPr>
              <p:sp>
                <p:nvSpPr>
                  <p:cNvPr id="24" name="Скругленный прямоугольник 23"/>
                  <p:cNvSpPr/>
                  <p:nvPr/>
                </p:nvSpPr>
                <p:spPr>
                  <a:xfrm>
                    <a:off x="3857620" y="4071942"/>
                    <a:ext cx="1785950" cy="642942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Кислота</a:t>
                    </a:r>
                    <a:endParaRPr lang="ru-RU" b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75" name="Группа 74"/>
                  <p:cNvGrpSpPr/>
                  <p:nvPr/>
                </p:nvGrpSpPr>
                <p:grpSpPr>
                  <a:xfrm>
                    <a:off x="1285852" y="4286256"/>
                    <a:ext cx="2857520" cy="1000132"/>
                    <a:chOff x="1285852" y="4286256"/>
                    <a:chExt cx="2857520" cy="1000132"/>
                  </a:xfrm>
                </p:grpSpPr>
                <p:sp>
                  <p:nvSpPr>
                    <p:cNvPr id="26" name="Скругленный прямоугольник 25"/>
                    <p:cNvSpPr/>
                    <p:nvPr/>
                  </p:nvSpPr>
                  <p:spPr>
                    <a:xfrm>
                      <a:off x="1285852" y="4286256"/>
                      <a:ext cx="2214578" cy="1000132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Нерастворимое </a:t>
                      </a:r>
                    </a:p>
                    <a:p>
                      <a:pPr algn="ctr"/>
                      <a:r>
                        <a:rPr lang="ru-RU" b="1" i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основание</a:t>
                      </a:r>
                      <a:endParaRPr lang="ru-RU" b="1" i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3643306" y="4857760"/>
                      <a:ext cx="50006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dirty="0" smtClean="0"/>
                        <a:t>t</a:t>
                      </a:r>
                      <a:r>
                        <a:rPr lang="en-US" sz="2000" b="1" baseline="30000" dirty="0" smtClean="0"/>
                        <a:t>0</a:t>
                      </a:r>
                      <a:endParaRPr lang="ru-RU" sz="2000" b="1" dirty="0"/>
                    </a:p>
                  </p:txBody>
                </p: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3500430" y="4286256"/>
                      <a:ext cx="35719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p:txBody>
                </p:sp>
              </p:grpSp>
            </p:grpSp>
            <p:cxnSp>
              <p:nvCxnSpPr>
                <p:cNvPr id="34" name="Прямая со стрелкой 33"/>
                <p:cNvCxnSpPr/>
                <p:nvPr/>
              </p:nvCxnSpPr>
              <p:spPr>
                <a:xfrm>
                  <a:off x="5715008" y="4429132"/>
                  <a:ext cx="428628" cy="158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 стрелкой 34"/>
                <p:cNvCxnSpPr/>
                <p:nvPr/>
              </p:nvCxnSpPr>
              <p:spPr>
                <a:xfrm>
                  <a:off x="3500430" y="5214950"/>
                  <a:ext cx="642942" cy="158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Прямоугольник 36"/>
            <p:cNvSpPr/>
            <p:nvPr/>
          </p:nvSpPr>
          <p:spPr>
            <a:xfrm>
              <a:off x="5000628" y="4214818"/>
              <a:ext cx="10070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+    Н</a:t>
              </a:r>
              <a:r>
                <a:rPr lang="ru-RU" b="1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ru-RU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О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72200" y="5589240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примеру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4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71800" y="5589240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Вернуться к примеру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2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3071802" y="928670"/>
            <a:ext cx="3071834" cy="9286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Классификация оснований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28728" y="5857892"/>
            <a:ext cx="335758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свойствам </a:t>
            </a:r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щелочей 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72066" y="5857892"/>
            <a:ext cx="335758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Вернуться к свойствам </a:t>
            </a:r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нерастворимых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оснований 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214546" y="2143116"/>
            <a:ext cx="5143536" cy="64294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растворимости в воде различают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основания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285852" y="3571876"/>
            <a:ext cx="2571768" cy="64294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щелочи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растворимые)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57884" y="3571876"/>
            <a:ext cx="2286016" cy="64294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нерастворимые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072066" y="2786058"/>
            <a:ext cx="1714512" cy="78581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44" idx="0"/>
          </p:cNvCxnSpPr>
          <p:nvPr/>
        </p:nvCxnSpPr>
        <p:spPr>
          <a:xfrm rot="10800000" flipV="1">
            <a:off x="2571736" y="2786058"/>
            <a:ext cx="1500198" cy="78581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2857488" y="5072074"/>
            <a:ext cx="4000528" cy="42862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 action="ppaction://hlinksldjump"/>
              </a:rPr>
              <a:t>таблица растворимости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rot="5400000">
            <a:off x="2679687" y="4678371"/>
            <a:ext cx="92869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6215868" y="4642652"/>
            <a:ext cx="857256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12" y="500042"/>
            <a:ext cx="3898891" cy="77787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Пример  № 2 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(обучающий)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143117"/>
            <a:ext cx="8229600" cy="3571900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+mn-lt"/>
                <a:cs typeface="+mn-cs"/>
              </a:rPr>
              <a:t>                           </a:t>
            </a:r>
            <a:endParaRPr lang="ru-RU" sz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endParaRPr lang="ru-RU" sz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1560" y="3071810"/>
            <a:ext cx="2016224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II</a:t>
            </a:r>
            <a:r>
              <a:rPr lang="ru-RU" sz="1600" b="1" dirty="0" smtClean="0">
                <a:solidFill>
                  <a:schemeClr val="tx1"/>
                </a:solidFill>
              </a:rPr>
              <a:t>   </a:t>
            </a:r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ru-RU" sz="1600" b="1" dirty="0" smtClean="0">
                <a:solidFill>
                  <a:schemeClr val="tx1"/>
                </a:solidFill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</a:rPr>
              <a:t>I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(OH)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3645024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I     II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H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O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300037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  I      II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Na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O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443711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HNO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3</a:t>
            </a:r>
            <a:endParaRPr lang="ru-RU" sz="2400" b="1" baseline="-25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256490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HCl</a:t>
            </a:r>
            <a:endParaRPr lang="ru-RU" sz="2400" b="1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4941168"/>
            <a:ext cx="107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 I       </a:t>
            </a:r>
            <a:r>
              <a:rPr lang="en-US" sz="1600" b="1" dirty="0" err="1" smtClean="0">
                <a:solidFill>
                  <a:schemeClr val="bg1"/>
                </a:solidFill>
              </a:rPr>
              <a:t>I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NaOH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3356992"/>
            <a:ext cx="1984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</a:rPr>
              <a:t>основный оксид 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443711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кислота</a:t>
            </a:r>
            <a:r>
              <a:rPr lang="ru-RU" sz="2000" b="1" i="1" dirty="0" smtClean="0">
                <a:solidFill>
                  <a:srgbClr val="00B0F0"/>
                </a:solidFill>
              </a:rPr>
              <a:t>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2688015"/>
            <a:ext cx="128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кислота 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522920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B0F0"/>
                </a:solidFill>
              </a:rPr>
              <a:t>щелочь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521495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393305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443711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314" y="328612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2626459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-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>
            <a:endCxn id="7" idx="1"/>
          </p:cNvCxnSpPr>
          <p:nvPr/>
        </p:nvCxnSpPr>
        <p:spPr>
          <a:xfrm>
            <a:off x="2627784" y="3789040"/>
            <a:ext cx="1368152" cy="878905"/>
          </a:xfrm>
          <a:prstGeom prst="straightConnector1">
            <a:avLst/>
          </a:prstGeom>
          <a:ln w="28575">
            <a:solidFill>
              <a:srgbClr val="EBF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Выноска-облако 30">
            <a:hlinkClick r:id="rId2" action="ppaction://hlinksldjump"/>
          </p:cNvPr>
          <p:cNvSpPr/>
          <p:nvPr/>
        </p:nvSpPr>
        <p:spPr>
          <a:xfrm>
            <a:off x="928662" y="5000636"/>
            <a:ext cx="2643206" cy="12144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Если вы забыли свойства </a:t>
            </a:r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нерастворимых оснований</a:t>
            </a:r>
            <a:endParaRPr lang="ru-RU" sz="14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5786" y="114298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 какими из перечисленных ниже веществ может реагировать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99592" y="1412776"/>
            <a:ext cx="252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 smtClean="0">
                <a:solidFill>
                  <a:srgbClr val="66FFFF"/>
                </a:solidFill>
              </a:rPr>
              <a:t>гидроксид</a:t>
            </a:r>
            <a:r>
              <a:rPr lang="ru-RU" b="1" u="sng" dirty="0" smtClean="0">
                <a:solidFill>
                  <a:srgbClr val="66FFFF"/>
                </a:solidFill>
              </a:rPr>
              <a:t> меди (</a:t>
            </a:r>
            <a:r>
              <a:rPr lang="en-US" b="1" u="sng" dirty="0" smtClean="0">
                <a:solidFill>
                  <a:srgbClr val="66FFFF"/>
                </a:solidFill>
              </a:rPr>
              <a:t>II</a:t>
            </a:r>
            <a:r>
              <a:rPr lang="ru-RU" b="1" u="sng" dirty="0" smtClean="0">
                <a:solidFill>
                  <a:srgbClr val="66FFFF"/>
                </a:solidFill>
              </a:rPr>
              <a:t>)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452320" y="1412776"/>
            <a:ext cx="794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вода,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652120" y="1412776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оксид натрия,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491880" y="1700808"/>
            <a:ext cx="230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азотная кислота,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347864" y="1412776"/>
            <a:ext cx="226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соляная кислота,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724128" y="1700808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гидроксид</a:t>
            </a:r>
            <a:r>
              <a:rPr lang="ru-RU" b="1" i="1" dirty="0" smtClean="0">
                <a:solidFill>
                  <a:schemeClr val="bg1"/>
                </a:solidFill>
              </a:rPr>
              <a:t> натрия?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85786" y="400050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</a:rPr>
              <a:t>нерастворимое основание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7072330" y="5857892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2555776" y="2852936"/>
            <a:ext cx="1584176" cy="576064"/>
          </a:xfrm>
          <a:prstGeom prst="straightConnector1">
            <a:avLst/>
          </a:prstGeom>
          <a:ln w="28575">
            <a:solidFill>
              <a:srgbClr val="EBF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94912E-6 L 0.18316 0.182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4912E-6 L -0.07084 0.2772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4912E-6 L -0.2559 0.371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2 0.01527 L 0.17309 0.4033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0.00254 L -0.09201 0.516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1" grpId="0" animBg="1"/>
      <p:bldP spid="38" grpId="0"/>
      <p:bldP spid="32" grpId="0"/>
      <p:bldP spid="32" grpId="1"/>
      <p:bldP spid="32" grpId="2"/>
      <p:bldP spid="28" grpId="0"/>
      <p:bldP spid="28" grpId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5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5877272"/>
            <a:ext cx="388843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классификации оснований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  <p:pic>
        <p:nvPicPr>
          <p:cNvPr id="5" name="Рисунок 4" descr="http://gendocs.ru/gendocs/docs/36/35535/conv_1/file1.jpg"/>
          <p:cNvPicPr/>
          <p:nvPr/>
        </p:nvPicPr>
        <p:blipFill>
          <a:blip r:embed="rId3" cstate="print"/>
          <a:srcRect r="3344" b="18472"/>
          <a:stretch>
            <a:fillRect/>
          </a:stretch>
        </p:blipFill>
        <p:spPr bwMode="auto">
          <a:xfrm>
            <a:off x="539552" y="476672"/>
            <a:ext cx="8064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843808" y="2924944"/>
            <a:ext cx="3500462" cy="121444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Перейти к примеру  № 3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000108"/>
            <a:ext cx="764386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Далее вам будут предложены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примеры  № 3 и № 4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для закрепления.</a:t>
            </a:r>
          </a:p>
          <a:p>
            <a:pPr algn="ctr">
              <a:spcBef>
                <a:spcPts val="600"/>
              </a:spcBef>
            </a:pP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c доск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ДОСКА</Template>
  <TotalTime>1876</TotalTime>
  <Words>646</Words>
  <Application>Microsoft Office PowerPoint</Application>
  <PresentationFormat>Экран (4:3)</PresentationFormat>
  <Paragraphs>236</Paragraphs>
  <Slides>13</Slides>
  <Notes>1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Презентация c доской</vt:lpstr>
      <vt:lpstr>Слайд 1</vt:lpstr>
      <vt:lpstr>Последовательность действий:</vt:lpstr>
      <vt:lpstr>Пример  № 1 (обучающий)</vt:lpstr>
      <vt:lpstr>Слайд 4</vt:lpstr>
      <vt:lpstr>Слайд 5</vt:lpstr>
      <vt:lpstr>Слайд 6</vt:lpstr>
      <vt:lpstr>Пример  № 2 (обучающий)</vt:lpstr>
      <vt:lpstr>Слайд 8</vt:lpstr>
      <vt:lpstr>Слайд 9</vt:lpstr>
      <vt:lpstr>Пример  № 3 (для закрепления)</vt:lpstr>
      <vt:lpstr>Пример  № 4  (для закрепления)</vt:lpstr>
      <vt:lpstr>Слайд 12</vt:lpstr>
      <vt:lpstr>При создании презентации был использован шаблон «Школьная доска»  с сайта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Rei</dc:creator>
  <cp:lastModifiedBy>Rei</cp:lastModifiedBy>
  <cp:revision>241</cp:revision>
  <dcterms:created xsi:type="dcterms:W3CDTF">2013-03-31T18:23:29Z</dcterms:created>
  <dcterms:modified xsi:type="dcterms:W3CDTF">2014-01-08T18:00:50Z</dcterms:modified>
</cp:coreProperties>
</file>