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660"/>
  </p:normalViewPr>
  <p:slideViewPr>
    <p:cSldViewPr>
      <p:cViewPr>
        <p:scale>
          <a:sx n="70" d="100"/>
          <a:sy n="70" d="100"/>
        </p:scale>
        <p:origin x="-94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Изменения в КИМ ЕГЭ – 2014 по химии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528" y="150043"/>
            <a:ext cx="84249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Максимальный первичный балл за выполнение всех заданий экзаменационно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по химии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(без реального эксперимента, демоверсия1)  составляет 34 балла. 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пересчета первичного балла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пятибальную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оценку:  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Первичный балл  	0-8	9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17    18 - 26	27 – 34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Отметка     	"2"	"3"	     "4"	    "5"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Отметку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рекомендуется выставлять в том случае, если выпускник набрал достаточное общее число баллов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 этом не менее 5 баллов набрал за выполнение заданий части 3.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качестве ориентира при отборе в профильные классы рекомендуется использовать нижнюю границу результатов в 23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Максимальный первичный балл за выполнение всех заданий экзаменационной работы по химии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реальным экспериментом,     демоверсия 2) составляет 38 баллов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пересчета первичного балла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пятибальную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оценку: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Первичный балл	0-8	9 - 18	   19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28   29 - 38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Отметка	"2"	"3"	    "4"	        "5"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Отметку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рекомендуется выставлять в том случае, если выпускник набрал достаточное общее число баллов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 этом не менее 7 баллов набрал за выполнение заданий части 3.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качестве ориентира при отборе в профильные классы рекомендуется использовать нижнюю границу результатов в 25 баллов.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Новые типы заданий 2014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88640"/>
            <a:ext cx="8136904" cy="596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С3</a:t>
            </a:r>
            <a:r>
              <a:rPr kumimoji="0" lang="ru-RU" sz="24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требует знаний химических свойств простых и сложных веществ, взаимосвязи различных классов неорганических веществ, реакций ионного обмена и условий их осуществления. </a:t>
            </a:r>
            <a:r>
              <a:rPr kumimoji="0" lang="ru-RU" sz="24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5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демоверсии-1</a:t>
            </a:r>
            <a:r>
              <a:rPr kumimoji="0" lang="ru-RU" sz="24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 года дан такой пример задания С3: </a:t>
            </a:r>
            <a:endParaRPr kumimoji="0" lang="ru-RU" sz="24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С3</a:t>
            </a:r>
            <a:r>
              <a:rPr kumimoji="0" lang="ru-RU" sz="24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Даны вещества: FeCl</a:t>
            </a:r>
            <a:r>
              <a:rPr kumimoji="0" lang="ru-RU" sz="245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ru-RU" sz="245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ru-RU" sz="245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4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CuSO</a:t>
            </a:r>
            <a:r>
              <a:rPr kumimoji="0" lang="ru-RU" sz="245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воду и необходимые вещества только из этого списка, получите в две стадии </a:t>
            </a:r>
            <a:r>
              <a:rPr kumimoji="0" lang="ru-RU" sz="24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гидроксид</a:t>
            </a:r>
            <a:r>
              <a:rPr kumimoji="0" lang="ru-RU" sz="24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железа(II). Опишите признаки проводимых реакций. Для реакции ионного обмена напишите сокращённое ионное уравнение реакции.</a:t>
            </a:r>
            <a:endParaRPr kumimoji="0" lang="ru-RU" sz="24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реагентов избыточный, т.е. ученик должен сам решить, какие из них нужны для проведения реакций. </a:t>
            </a:r>
            <a:endParaRPr kumimoji="0" lang="ru-RU" sz="24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суммарная оценка - 5 баллов. </a:t>
            </a:r>
            <a:endParaRPr kumimoji="0" lang="ru-RU" sz="24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3528" y="183883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Демоверсия-2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предлагает другой вариант формулировки по сути того же задания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Требуется получить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железа(II) в результате проведения двух последовательных реакций. Выберите необходимые для этого реактивы из числа тех, которые вам предложены.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Составьте схему превращений, в результате которых можно получить указанное вещество. Запишите уравнения двух реакций. Для реакции ионного обмена составьте сокращенное ионное уравнение.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не дается списка веществ, видимо предполагается, что ученик уже находится в лаборатории, где перед ним стоят склянки с реактивами.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требуется указывать и признаки реакции, поэтому задание оценивается в 4 балла.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8" y="325806"/>
            <a:ext cx="849694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этой версии экзамена участники тут же переходят к заданию С4, то есть выполняют эксперимент и описывают его: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Подготовьте лабораторное оборудование, необходимое для проведения эксперимента. Проведите реакции в соответствии с составленной схемой превращений. Опишите изменения, происходящие с веществами в ходе проведённых реакций.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Сделайте вывод о химических свойствах веществ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кислотно-оснόвных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окислительно-восстановительных), участвующих в реакции и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классификационных признаках реакций.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описание эксперимента (признаки реакций) описаны верно, вывод сформулирован, участник получает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балла. Еще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балла он может получить за правильное обращение с веществами и лабораторным оборудованием. Максимальная оценка задания С4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5 баллов.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23528" y="343988"/>
            <a:ext cx="84969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Учитывая многочисленные сложности, которые связаны с использованием реального эксперимента, трудно представить себе регион, который добровольно согласится на эту модель экзамена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демоверсии 2)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49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Согласно проекту КИМ 2014 года в содержание и структуру ЕГЭ по химии могут быть внесены следующие изменения: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48950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 smtClean="0"/>
              <a:t>- </a:t>
            </a:r>
            <a:r>
              <a:rPr lang="ru-RU" sz="2400" b="1" dirty="0" smtClean="0"/>
              <a:t>Расчетные задачи части В (В9 и В10) переносятся в часть А. Таким образом в части А будет три расчетных </a:t>
            </a:r>
            <a:r>
              <a:rPr lang="ru-RU" sz="2400" b="1" dirty="0" smtClean="0"/>
              <a:t>задачи </a:t>
            </a:r>
            <a:r>
              <a:rPr lang="ru-RU" sz="2400" b="1" dirty="0" smtClean="0"/>
              <a:t>(А26-А28</a:t>
            </a:r>
            <a:r>
              <a:rPr lang="ru-RU" sz="2400" b="1" dirty="0" smtClean="0"/>
              <a:t>);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/>
            <a:r>
              <a:rPr lang="ru-RU" sz="2400" b="1" dirty="0" smtClean="0"/>
              <a:t> - Убираются из части А задания по теме "ОВР" и "Гидролиз". Проверка элемента содержания </a:t>
            </a:r>
            <a:r>
              <a:rPr lang="ru-RU" sz="2400" b="1" dirty="0" smtClean="0">
                <a:solidFill>
                  <a:srgbClr val="C00000"/>
                </a:solidFill>
              </a:rPr>
              <a:t>«Гидролиз солей»</a:t>
            </a:r>
            <a:r>
              <a:rPr lang="ru-RU" sz="2400" b="1" dirty="0" smtClean="0"/>
              <a:t> будет осуществляться заданиями повышенного уровня </a:t>
            </a:r>
            <a:r>
              <a:rPr lang="ru-RU" sz="2400" b="1" dirty="0" smtClean="0">
                <a:solidFill>
                  <a:srgbClr val="C00000"/>
                </a:solidFill>
              </a:rPr>
              <a:t>(В4)</a:t>
            </a:r>
            <a:r>
              <a:rPr lang="ru-RU" sz="2400" b="1" dirty="0" smtClean="0"/>
              <a:t>;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элемента содержания </a:t>
            </a:r>
            <a:r>
              <a:rPr lang="ru-RU" sz="2400" b="1" dirty="0" smtClean="0">
                <a:solidFill>
                  <a:srgbClr val="C00000"/>
                </a:solidFill>
              </a:rPr>
              <a:t>«Реакции окислительно-восстановительные»</a:t>
            </a:r>
            <a:r>
              <a:rPr lang="ru-RU" sz="2400" b="1" dirty="0" smtClean="0"/>
              <a:t> - заданиями повышенного и высокого уровней сложности </a:t>
            </a:r>
            <a:r>
              <a:rPr lang="ru-RU" sz="2400" b="1" dirty="0" smtClean="0">
                <a:solidFill>
                  <a:srgbClr val="C00000"/>
                </a:solidFill>
              </a:rPr>
              <a:t>(В2 и С1</a:t>
            </a:r>
            <a:r>
              <a:rPr lang="ru-RU" sz="2400" b="1" dirty="0" smtClean="0">
                <a:solidFill>
                  <a:srgbClr val="C00000"/>
                </a:solidFill>
              </a:rPr>
              <a:t>)</a:t>
            </a:r>
            <a:r>
              <a:rPr lang="ru-RU" sz="2400" b="1" dirty="0" smtClean="0"/>
              <a:t>;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/>
            <a:r>
              <a:rPr lang="ru-RU" sz="2400" b="1" dirty="0" smtClean="0"/>
              <a:t> - Включается новое задание в часть B (на позиции </a:t>
            </a:r>
            <a:r>
              <a:rPr lang="ru-RU" sz="2400" b="1" dirty="0" smtClean="0">
                <a:solidFill>
                  <a:srgbClr val="C00000"/>
                </a:solidFill>
              </a:rPr>
              <a:t>В6</a:t>
            </a:r>
            <a:r>
              <a:rPr lang="ru-RU" sz="2400" b="1" dirty="0" smtClean="0"/>
              <a:t>), которое ориентировано на проверку элементов содержания: </a:t>
            </a:r>
            <a:r>
              <a:rPr lang="ru-RU" sz="2400" b="1" dirty="0" smtClean="0">
                <a:solidFill>
                  <a:srgbClr val="C00000"/>
                </a:solidFill>
              </a:rPr>
              <a:t>«качественные реакции на неорганические вещества и ионы», «качественные реакции органических соединений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 проекте демоверсии КИМ 2014 приведен пример нового задания </a:t>
            </a:r>
            <a:r>
              <a:rPr lang="ru-RU" sz="2800" b="1" dirty="0" smtClean="0">
                <a:solidFill>
                  <a:srgbClr val="C00000"/>
                </a:solidFill>
              </a:rPr>
              <a:t>B6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B6</a:t>
            </a:r>
            <a:r>
              <a:rPr lang="ru-RU" dirty="0" smtClean="0"/>
              <a:t>. </a:t>
            </a:r>
            <a:r>
              <a:rPr lang="ru-RU" sz="2600" i="1" dirty="0" smtClean="0"/>
              <a:t>Установите соответствие между </a:t>
            </a:r>
            <a:r>
              <a:rPr lang="ru-RU" sz="2600" i="1" dirty="0" smtClean="0"/>
              <a:t>двумя веществами и реактивом, с помощью которого можно различить эти вещества. </a:t>
            </a:r>
          </a:p>
          <a:p>
            <a:pPr algn="just"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dirty="0" smtClean="0"/>
              <a:t>А) </a:t>
            </a:r>
            <a:r>
              <a:rPr lang="ru-RU" sz="2600" dirty="0" err="1" smtClean="0"/>
              <a:t>пропанон</a:t>
            </a:r>
            <a:r>
              <a:rPr lang="ru-RU" sz="2600" dirty="0" smtClean="0"/>
              <a:t> и пропанол-2            </a:t>
            </a:r>
            <a:r>
              <a:rPr lang="ru-RU" sz="2400" dirty="0" smtClean="0"/>
              <a:t>1</a:t>
            </a:r>
            <a:r>
              <a:rPr lang="ru-RU" sz="2400" dirty="0" smtClean="0"/>
              <a:t>) </a:t>
            </a:r>
            <a:r>
              <a:rPr lang="ru-RU" sz="2400" dirty="0" err="1" smtClean="0"/>
              <a:t>HCl</a:t>
            </a:r>
            <a:r>
              <a:rPr lang="ru-RU" sz="2400" dirty="0" smtClean="0"/>
              <a:t> (</a:t>
            </a:r>
            <a:r>
              <a:rPr lang="ru-RU" sz="2400" dirty="0" err="1" smtClean="0"/>
              <a:t>p-p</a:t>
            </a:r>
            <a:r>
              <a:rPr lang="ru-RU" sz="2400" dirty="0" smtClean="0"/>
              <a:t>)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Б)анилин и </a:t>
            </a:r>
            <a:r>
              <a:rPr lang="ru-RU" sz="2600" dirty="0" err="1" smtClean="0"/>
              <a:t>триэтиламин</a:t>
            </a:r>
            <a:r>
              <a:rPr lang="ru-RU" sz="2600" dirty="0" smtClean="0"/>
              <a:t>               </a:t>
            </a:r>
            <a:r>
              <a:rPr lang="ru-RU" sz="2400" dirty="0" smtClean="0"/>
              <a:t>2</a:t>
            </a:r>
            <a:r>
              <a:rPr lang="ru-RU" sz="2400" dirty="0" smtClean="0"/>
              <a:t>) Ag2O </a:t>
            </a:r>
            <a:r>
              <a:rPr lang="ru-RU" sz="1400" dirty="0" smtClean="0"/>
              <a:t>(</a:t>
            </a:r>
            <a:r>
              <a:rPr lang="ru-RU" sz="1400" dirty="0" smtClean="0"/>
              <a:t>NH3 </a:t>
            </a:r>
            <a:r>
              <a:rPr lang="ru-RU" sz="1400" dirty="0" err="1" smtClean="0"/>
              <a:t>р-р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2600" dirty="0" smtClean="0"/>
              <a:t>В</a:t>
            </a:r>
            <a:r>
              <a:rPr lang="ru-RU" sz="2600" dirty="0" smtClean="0"/>
              <a:t>) пентин-2 и этилацетат </a:t>
            </a:r>
            <a:r>
              <a:rPr lang="ru-RU" sz="2600" dirty="0" smtClean="0"/>
              <a:t>             </a:t>
            </a:r>
            <a:r>
              <a:rPr lang="ru-RU" sz="2400" dirty="0" smtClean="0"/>
              <a:t>3</a:t>
            </a:r>
            <a:r>
              <a:rPr lang="ru-RU" sz="2400" dirty="0" smtClean="0"/>
              <a:t>) Br2(</a:t>
            </a:r>
            <a:r>
              <a:rPr lang="ru-RU" sz="2400" dirty="0" err="1" smtClean="0"/>
              <a:t>водн</a:t>
            </a:r>
            <a:r>
              <a:rPr lang="ru-RU" sz="2400" dirty="0" smtClean="0"/>
              <a:t>.)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Г</a:t>
            </a:r>
            <a:r>
              <a:rPr lang="ru-RU" sz="2600" dirty="0" smtClean="0"/>
              <a:t>) бензол и гексен-2 </a:t>
            </a:r>
            <a:r>
              <a:rPr lang="ru-RU" dirty="0" smtClean="0"/>
              <a:t>	       </a:t>
            </a:r>
            <a:r>
              <a:rPr lang="ru-RU" dirty="0" smtClean="0"/>
              <a:t>          4</a:t>
            </a:r>
            <a:r>
              <a:rPr lang="ru-RU" dirty="0" smtClean="0"/>
              <a:t>) K</a:t>
            </a:r>
            <a:r>
              <a:rPr lang="ru-RU" dirty="0" smtClean="0"/>
              <a:t>                                                  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5)HNO3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129698"/>
            <a:ext cx="777686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Сокращается число заданий части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9 и общее число заданий в каждом варианте до 42 (вместо 43 в КИМ 2013 г.)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Максимальный первичный балл остается прежним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 (28+18+19).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КИМ  ГИА - 2014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>В 2014 г. на выбор органов управления образованием субъектов РФ предлагаются 2 модели экзаменационной работы по химии. 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Autofit/>
          </a:bodyPr>
          <a:lstStyle/>
          <a:p>
            <a:pPr indent="256032" algn="just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Демовесия-1</a:t>
            </a:r>
            <a:r>
              <a:rPr lang="ru-RU" sz="1800" b="1" i="1" dirty="0" smtClean="0"/>
              <a:t>: </a:t>
            </a:r>
            <a:r>
              <a:rPr lang="ru-RU" sz="1900" b="1" i="1" dirty="0" smtClean="0"/>
              <a:t>по структуре аналогична работе 2013 г. Однако в содержание части </a:t>
            </a:r>
            <a:r>
              <a:rPr lang="ru-RU" sz="1900" b="1" i="1" dirty="0" smtClean="0">
                <a:solidFill>
                  <a:srgbClr val="C00000"/>
                </a:solidFill>
              </a:rPr>
              <a:t>С</a:t>
            </a:r>
            <a:r>
              <a:rPr lang="ru-RU" sz="1900" b="1" i="1" dirty="0" smtClean="0"/>
              <a:t> внесены существенные изменения</a:t>
            </a:r>
            <a:r>
              <a:rPr lang="ru-RU" sz="1900" b="1" i="1" dirty="0" smtClean="0"/>
              <a:t>:</a:t>
            </a:r>
            <a:endParaRPr lang="ru-RU" sz="1900" b="1" i="1" dirty="0" smtClean="0"/>
          </a:p>
          <a:p>
            <a:pPr indent="256032" algn="just">
              <a:buNone/>
            </a:pPr>
            <a:r>
              <a:rPr lang="ru-RU" sz="1900" i="1" dirty="0" smtClean="0"/>
              <a:t>- </a:t>
            </a:r>
            <a:r>
              <a:rPr lang="ru-RU" sz="1900" b="1" i="1" dirty="0" smtClean="0"/>
              <a:t>Задание С1</a:t>
            </a:r>
            <a:r>
              <a:rPr lang="ru-RU" sz="1900" i="1" dirty="0" smtClean="0"/>
              <a:t> </a:t>
            </a:r>
            <a:r>
              <a:rPr lang="ru-RU" sz="1900" dirty="0" smtClean="0"/>
              <a:t>предусматривает расстановку коэффициентов в ОВР методом электронного баланса (аналогично </a:t>
            </a:r>
            <a:r>
              <a:rPr lang="ru-RU" sz="1900" b="1" i="1" dirty="0" smtClean="0"/>
              <a:t>С1</a:t>
            </a:r>
            <a:r>
              <a:rPr lang="ru-RU" sz="1900" dirty="0" smtClean="0"/>
              <a:t> ЕГЭ, на более простых реакциях). </a:t>
            </a:r>
            <a:r>
              <a:rPr lang="ru-RU" sz="1900" b="1" dirty="0" smtClean="0"/>
              <a:t>Оценивается в три первичных балла</a:t>
            </a:r>
            <a:r>
              <a:rPr lang="ru-RU" sz="1900" dirty="0" smtClean="0"/>
              <a:t>.</a:t>
            </a:r>
          </a:p>
          <a:p>
            <a:pPr indent="256032" algn="just">
              <a:buNone/>
            </a:pPr>
            <a:r>
              <a:rPr lang="ru-RU" sz="1900" b="1" i="1" dirty="0" smtClean="0"/>
              <a:t>- </a:t>
            </a:r>
            <a:r>
              <a:rPr lang="ru-RU" sz="1900" b="1" i="1" dirty="0" smtClean="0"/>
              <a:t>Задание С2</a:t>
            </a:r>
            <a:r>
              <a:rPr lang="ru-RU" sz="1900" i="1" dirty="0" smtClean="0"/>
              <a:t> </a:t>
            </a:r>
            <a:r>
              <a:rPr lang="ru-RU" sz="1900" dirty="0" smtClean="0"/>
              <a:t>- расчетная задача (аналогично С2 прошлых лет). </a:t>
            </a:r>
            <a:r>
              <a:rPr lang="ru-RU" sz="1900" b="1" dirty="0" smtClean="0"/>
              <a:t>Оценивается в три первичных балла.</a:t>
            </a:r>
            <a:endParaRPr lang="ru-RU" sz="1900" dirty="0" smtClean="0"/>
          </a:p>
          <a:p>
            <a:pPr indent="256032" algn="just">
              <a:buNone/>
            </a:pPr>
            <a:r>
              <a:rPr lang="ru-RU" sz="1900" b="1" i="1" dirty="0" smtClean="0"/>
              <a:t>- </a:t>
            </a:r>
            <a:r>
              <a:rPr lang="ru-RU" sz="1900" b="1" i="1" dirty="0" smtClean="0"/>
              <a:t>Задание С3</a:t>
            </a:r>
            <a:r>
              <a:rPr lang="ru-RU" sz="1900" i="1" dirty="0" smtClean="0"/>
              <a:t> </a:t>
            </a:r>
            <a:r>
              <a:rPr lang="ru-RU" sz="1900" dirty="0" smtClean="0"/>
              <a:t>- мысленный эксперимент: для заданного набора веществ спланировать </a:t>
            </a:r>
            <a:r>
              <a:rPr lang="ru-RU" sz="1900" dirty="0" err="1" smtClean="0"/>
              <a:t>двухстадийный</a:t>
            </a:r>
            <a:r>
              <a:rPr lang="ru-RU" sz="1900" dirty="0" smtClean="0"/>
              <a:t> синтез нового вещества, написав уравнения реакций, указать признаки их протекания. Написать ионное уравнение одной из реакций</a:t>
            </a:r>
            <a:r>
              <a:rPr lang="ru-RU" sz="1900" b="1" dirty="0" smtClean="0"/>
              <a:t>. Оценивается в пять первичных баллов</a:t>
            </a:r>
            <a:r>
              <a:rPr lang="ru-RU" sz="1900" b="1" dirty="0" smtClean="0"/>
              <a:t>.</a:t>
            </a:r>
            <a:endParaRPr lang="ru-RU" sz="1900" dirty="0" smtClean="0"/>
          </a:p>
          <a:p>
            <a:pPr indent="256032" algn="just">
              <a:buNone/>
            </a:pPr>
            <a:r>
              <a:rPr lang="ru-RU" sz="1900" b="1" dirty="0" smtClean="0"/>
              <a:t>Максимальный </a:t>
            </a:r>
            <a:r>
              <a:rPr lang="ru-RU" sz="1900" b="1" dirty="0" smtClean="0"/>
              <a:t>первичный балл за выполнение части С увеличился до 11 баллов, за выполнение всей работы - до 34 баллов. 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9208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1" i="1" dirty="0" smtClean="0">
                <a:solidFill>
                  <a:srgbClr val="C00000"/>
                </a:solidFill>
              </a:rPr>
              <a:t>Демовесия-2:</a:t>
            </a:r>
            <a:r>
              <a:rPr lang="ru-RU" sz="2000" b="1" dirty="0" smtClean="0"/>
              <a:t> </a:t>
            </a:r>
            <a:r>
              <a:rPr lang="ru-RU" sz="2000" i="1" dirty="0" smtClean="0"/>
              <a:t>усилена практико-ориентированная составляющая, в связи с чем в экзаменационную работу </a:t>
            </a:r>
            <a:r>
              <a:rPr lang="ru-RU" sz="2000" b="1" i="1" dirty="0" smtClean="0"/>
              <a:t>включено задание для выполнения реального химического эксперимента (С4). Задание С4 является продолжением задания С3,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которое оценивается в данном случае в 4 балла, а максимальная оценка задания С4 - 5 баллов, общая оценка части С - 15 баллов. </a:t>
            </a:r>
            <a:endParaRPr lang="ru-RU" sz="2000" i="1" dirty="0" smtClean="0"/>
          </a:p>
          <a:p>
            <a:pPr indent="457200" algn="just"/>
            <a:r>
              <a:rPr lang="ru-RU" sz="2000" dirty="0" smtClean="0"/>
              <a:t> </a:t>
            </a:r>
          </a:p>
          <a:p>
            <a:pPr indent="457200" algn="just"/>
            <a:r>
              <a:rPr lang="ru-RU" sz="2000" dirty="0" smtClean="0"/>
              <a:t> Проведение химического эксперимента осуществляется в специальном помещении – химической лаборатории (список оборудования и реактивов приводится в спецификации). </a:t>
            </a:r>
          </a:p>
          <a:p>
            <a:pPr indent="457200" algn="just"/>
            <a:r>
              <a:rPr lang="ru-RU" sz="2000" dirty="0" smtClean="0"/>
              <a:t>Для наблюдения за проведением химического эксперимента должны обязательно приглашаться специалисты-химики, которые являются одновременно и экспертами по оценке его выполнения. </a:t>
            </a:r>
          </a:p>
          <a:p>
            <a:pPr indent="457200" algn="just"/>
            <a:r>
              <a:rPr lang="ru-RU" sz="2000" b="1" dirty="0" smtClean="0"/>
              <a:t>На химический эксперимент дополнительно выделяется 20 минут.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На выполнение экзаменационной работы отводится 2 часа (120 минут). Работа состоит из 3 частей и включает 22 задания. </a:t>
            </a:r>
            <a:endParaRPr lang="ru-RU" dirty="0" smtClean="0"/>
          </a:p>
          <a:p>
            <a:pPr algn="just"/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Часть 1</a:t>
            </a:r>
            <a:r>
              <a:rPr lang="ru-RU" dirty="0" smtClean="0"/>
              <a:t> содержит 15 заданий (А1 - А15). К каждому заданию дается 4 варианта ответа, из которых только один правильный. </a:t>
            </a:r>
          </a:p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Часть 2</a:t>
            </a:r>
            <a:r>
              <a:rPr lang="ru-RU" dirty="0" smtClean="0"/>
              <a:t> состоит из 4 заданий (В1 - В4), на которые нужно дать краткий ответ в виде набора цифр. </a:t>
            </a:r>
          </a:p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Часть 3</a:t>
            </a:r>
            <a:r>
              <a:rPr lang="ru-RU" dirty="0" smtClean="0"/>
              <a:t> включает 3(4) задания, выполнение которых предполагает написание полного, развернутого ответа, с необходимыми уравнениями реакций и расчетами. Ответы на задания части 3 записываются на отдельном листе. Задание С4 предполагает выполнение эксперимента под наблюдением эксперта-экзаменатора. </a:t>
            </a:r>
            <a:r>
              <a:rPr lang="ru-RU" b="1" dirty="0" smtClean="0"/>
              <a:t>К выполнению данного задания можно приступать не ранее, чем через 1 час (60 мин) после начала экзамена.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При выполнении работы учащиеся могут пользоваться </a:t>
            </a:r>
            <a:r>
              <a:rPr lang="ru-RU" b="1" dirty="0" smtClean="0"/>
              <a:t>периодической системой химических элементов Д.И. Менделеева и таблицей растворимости солей, кислот и оснований в воде и непрограммируемым калькулятором.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Рекомендации по оцениванию результатов ГИА-9 по химии (2014 г.)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863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Изменения в КИМ ЕГЭ – 2014 по химии </vt:lpstr>
      <vt:lpstr>Согласно проекту КИМ 2014 года в содержание и структуру ЕГЭ по химии могут быть внесены следующие изменения:</vt:lpstr>
      <vt:lpstr>В проекте демоверсии КИМ 2014 приведен пример нового задания B6:</vt:lpstr>
      <vt:lpstr>Слайд 4</vt:lpstr>
      <vt:lpstr>Особенности КИМ  ГИА - 2014</vt:lpstr>
      <vt:lpstr>В 2014 г. на выбор органов управления образованием субъектов РФ предлагаются 2 модели экзаменационной работы по химии. </vt:lpstr>
      <vt:lpstr>Слайд 7</vt:lpstr>
      <vt:lpstr>Слайд 8</vt:lpstr>
      <vt:lpstr>Рекомендации по оцениванию результатов ГИА-9 по химии (2014 г.)</vt:lpstr>
      <vt:lpstr>Слайд 10</vt:lpstr>
      <vt:lpstr>Новые типы заданий 2014 года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КИМ ЕГЭ – 2014 по химии </dc:title>
  <dc:creator>Марина</dc:creator>
  <cp:lastModifiedBy>Марина</cp:lastModifiedBy>
  <cp:revision>11</cp:revision>
  <dcterms:created xsi:type="dcterms:W3CDTF">2013-11-18T16:38:13Z</dcterms:created>
  <dcterms:modified xsi:type="dcterms:W3CDTF">2013-11-18T18:14:27Z</dcterms:modified>
</cp:coreProperties>
</file>