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13" r:id="rId3"/>
    <p:sldId id="256" r:id="rId4"/>
    <p:sldId id="257" r:id="rId5"/>
    <p:sldId id="287" r:id="rId6"/>
    <p:sldId id="289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33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9593F-C923-4E72-BE96-E11D5D565E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5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DC719-F944-4291-8F00-3CE3CDFD49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6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4C38F-135E-4DA4-99EE-E98D0F389D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8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5D230A-C42F-4EB6-85FC-1DB2FBE7DF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72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048B59-CD8D-4100-855A-8E59CB311A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44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356528-B80A-40F8-8A26-F8E95A5B11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55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C05B80-4991-4CA1-9A14-A213820C7E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82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2F3B4F-769E-4F8B-A3FF-161F7D2B61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0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93FC8-06F1-41CD-9855-8C24627576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3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3158B-B2F3-42DB-BC83-32C1D568F9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1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3D4B1-DFD5-41B7-8D5A-64747FDC2F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9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9E5A0-447F-4455-A4BB-5CF335BEBE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9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D71F-63EC-4D55-87FD-0DB94E4D6A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7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04B45-8BC1-4E73-8756-7B170A7390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7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4EF3E-7450-410F-85CC-5EE41B1360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4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D5EF3-E6D4-4C5D-AF30-E2CABBB689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5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217FDD-0265-4927-9446-8F478252B70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7" name="Picture 7" descr="httpww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28600"/>
            <a:ext cx="50292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Алфавит                          в стихах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691788" y="5105400"/>
            <a:ext cx="6019800" cy="15240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</a:t>
            </a:r>
            <a:r>
              <a:rPr lang="ru-RU" sz="2000" dirty="0" smtClean="0"/>
              <a:t>Белобородова Светлана Валентиновна</a:t>
            </a:r>
            <a:r>
              <a:rPr lang="ru-RU" sz="2800" dirty="0" smtClean="0"/>
              <a:t>                                                                                                                                               </a:t>
            </a:r>
            <a:endParaRPr lang="ru-RU" sz="800" dirty="0"/>
          </a:p>
          <a:p>
            <a:pPr>
              <a:buFontTx/>
              <a:buNone/>
            </a:pPr>
            <a:r>
              <a:rPr lang="ru-RU" sz="1800" dirty="0"/>
              <a:t>     учитель английского </a:t>
            </a:r>
            <a:r>
              <a:rPr lang="ru-RU" sz="1800" dirty="0" smtClean="0"/>
              <a:t>языка</a:t>
            </a:r>
            <a:endParaRPr lang="ru-RU" sz="800" dirty="0"/>
          </a:p>
          <a:p>
            <a:pPr>
              <a:buFontTx/>
              <a:buNone/>
            </a:pPr>
            <a:r>
              <a:rPr lang="ru-RU" sz="1800" dirty="0"/>
              <a:t>     </a:t>
            </a:r>
            <a:r>
              <a:rPr lang="ru-RU" sz="1800" dirty="0" smtClean="0"/>
              <a:t>ГБОУ СОШ № 327 Невского района г. С-Петербург</a:t>
            </a:r>
          </a:p>
          <a:p>
            <a:pPr>
              <a:buFontTx/>
              <a:buNone/>
            </a:pPr>
            <a:r>
              <a:rPr lang="ru-RU" sz="1800" dirty="0"/>
              <a:t> </a:t>
            </a:r>
            <a:r>
              <a:rPr lang="ru-RU" sz="1800" dirty="0" smtClean="0"/>
              <a:t>   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096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LETTER   </a:t>
            </a:r>
            <a:r>
              <a:rPr lang="en-US" sz="4400" b="1" i="1" dirty="0" err="1" smtClean="0">
                <a:solidFill>
                  <a:srgbClr val="00B0F0"/>
                </a:solidFill>
              </a:rPr>
              <a:t>Hh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8288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Little mouse, little mouse!</a:t>
            </a:r>
          </a:p>
          <a:p>
            <a:r>
              <a:rPr lang="en-US" sz="4000" b="1" i="1" dirty="0" smtClean="0"/>
              <a:t>W</a:t>
            </a:r>
            <a:r>
              <a:rPr lang="en-US" sz="4000" b="1" i="1" dirty="0" smtClean="0">
                <a:solidFill>
                  <a:srgbClr val="00B0F0"/>
                </a:solidFill>
              </a:rPr>
              <a:t>h</a:t>
            </a:r>
            <a:r>
              <a:rPr lang="en-US" sz="4000" b="1" i="1" dirty="0" smtClean="0"/>
              <a:t>ere is your </a:t>
            </a:r>
            <a:r>
              <a:rPr lang="en-US" sz="4000" b="1" i="1" dirty="0" smtClean="0">
                <a:solidFill>
                  <a:srgbClr val="00B0F0"/>
                </a:solidFill>
              </a:rPr>
              <a:t>h</a:t>
            </a:r>
            <a:r>
              <a:rPr lang="en-US" sz="4000" b="1" i="1" dirty="0" smtClean="0"/>
              <a:t>ouse?</a:t>
            </a:r>
          </a:p>
          <a:p>
            <a:r>
              <a:rPr lang="en-US" sz="4000" b="1" i="1" dirty="0" smtClean="0"/>
              <a:t>I am a poor mouse, </a:t>
            </a:r>
          </a:p>
          <a:p>
            <a:r>
              <a:rPr lang="en-US" sz="4000" b="1" i="1" dirty="0" smtClean="0"/>
              <a:t>I </a:t>
            </a:r>
            <a:r>
              <a:rPr lang="en-US" sz="4000" b="1" i="1" dirty="0" smtClean="0">
                <a:solidFill>
                  <a:srgbClr val="00B0F0"/>
                </a:solidFill>
              </a:rPr>
              <a:t>h</a:t>
            </a:r>
            <a:r>
              <a:rPr lang="en-US" sz="4000" b="1" i="1" dirty="0" smtClean="0"/>
              <a:t>ave no </a:t>
            </a:r>
            <a:r>
              <a:rPr lang="en-US" sz="4000" b="1" i="1" dirty="0" smtClean="0">
                <a:solidFill>
                  <a:srgbClr val="00B0F0"/>
                </a:solidFill>
              </a:rPr>
              <a:t>h</a:t>
            </a:r>
            <a:r>
              <a:rPr lang="en-US" sz="4000" b="1" i="1" dirty="0" smtClean="0"/>
              <a:t>ouse.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17" y="4803921"/>
            <a:ext cx="2245766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56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62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LETTER   </a:t>
            </a:r>
            <a:r>
              <a:rPr lang="en-US" sz="4400" b="1" i="1" dirty="0" smtClean="0">
                <a:solidFill>
                  <a:srgbClr val="FF0000"/>
                </a:solidFill>
              </a:rPr>
              <a:t>Ii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Spr</a:t>
            </a:r>
            <a:r>
              <a:rPr lang="en-US" sz="4000" b="1" i="1" dirty="0" smtClean="0">
                <a:solidFill>
                  <a:srgbClr val="FF0000"/>
                </a:solidFill>
              </a:rPr>
              <a:t>i</a:t>
            </a:r>
            <a:r>
              <a:rPr lang="en-US" sz="4000" b="1" i="1" dirty="0" smtClean="0"/>
              <a:t>ng </a:t>
            </a:r>
            <a:r>
              <a:rPr lang="en-US" sz="4000" b="1" i="1" dirty="0" smtClean="0">
                <a:solidFill>
                  <a:srgbClr val="FF0000"/>
                </a:solidFill>
              </a:rPr>
              <a:t>i</a:t>
            </a:r>
            <a:r>
              <a:rPr lang="en-US" sz="4000" b="1" i="1" dirty="0" smtClean="0"/>
              <a:t>s com</a:t>
            </a:r>
            <a:r>
              <a:rPr lang="en-US" sz="4000" b="1" i="1" dirty="0" smtClean="0">
                <a:solidFill>
                  <a:srgbClr val="FF0000"/>
                </a:solidFill>
              </a:rPr>
              <a:t>i</a:t>
            </a:r>
            <a:r>
              <a:rPr lang="en-US" sz="4000" b="1" i="1" dirty="0" smtClean="0"/>
              <a:t>ng!</a:t>
            </a:r>
          </a:p>
          <a:p>
            <a:r>
              <a:rPr lang="en-US" sz="4000" b="1" i="1" dirty="0" smtClean="0"/>
              <a:t>Warm and n</a:t>
            </a:r>
            <a:r>
              <a:rPr lang="en-US" sz="4000" b="1" i="1" dirty="0" smtClean="0">
                <a:solidFill>
                  <a:srgbClr val="FF0000"/>
                </a:solidFill>
              </a:rPr>
              <a:t>i</a:t>
            </a:r>
            <a:r>
              <a:rPr lang="en-US" sz="4000" b="1" i="1" dirty="0" smtClean="0"/>
              <a:t>ce!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I</a:t>
            </a:r>
            <a:r>
              <a:rPr lang="en-US" sz="4000" b="1" i="1" dirty="0" smtClean="0"/>
              <a:t>ce </a:t>
            </a:r>
            <a:r>
              <a:rPr lang="en-US" sz="4000" b="1" i="1" dirty="0" smtClean="0">
                <a:solidFill>
                  <a:srgbClr val="FF0000"/>
                </a:solidFill>
              </a:rPr>
              <a:t>i</a:t>
            </a:r>
            <a:r>
              <a:rPr lang="en-US" sz="4000" b="1" i="1" dirty="0" smtClean="0"/>
              <a:t>s melt</a:t>
            </a:r>
            <a:r>
              <a:rPr lang="en-US" sz="4000" b="1" i="1" dirty="0" smtClean="0">
                <a:solidFill>
                  <a:srgbClr val="FF0000"/>
                </a:solidFill>
              </a:rPr>
              <a:t>i</a:t>
            </a:r>
            <a:r>
              <a:rPr lang="en-US" sz="4000" b="1" i="1" dirty="0" smtClean="0"/>
              <a:t>ng!</a:t>
            </a:r>
          </a:p>
          <a:p>
            <a:r>
              <a:rPr lang="en-US" sz="4000" b="1" i="1" dirty="0" smtClean="0"/>
              <a:t>Poor </a:t>
            </a:r>
            <a:r>
              <a:rPr lang="en-US" sz="4000" b="1" i="1" dirty="0" smtClean="0">
                <a:solidFill>
                  <a:srgbClr val="FF0000"/>
                </a:solidFill>
              </a:rPr>
              <a:t>i</a:t>
            </a:r>
            <a:r>
              <a:rPr lang="en-US" sz="4000" b="1" i="1" dirty="0" smtClean="0"/>
              <a:t>ce! 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74" y="4100751"/>
            <a:ext cx="3570051" cy="237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3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334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LETTER   </a:t>
            </a:r>
            <a:r>
              <a:rPr lang="en-US" sz="4400" b="1" i="1" dirty="0" err="1" smtClean="0">
                <a:solidFill>
                  <a:srgbClr val="00B0F0"/>
                </a:solidFill>
              </a:rPr>
              <a:t>Jj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123" y="2002304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Merry </a:t>
            </a:r>
            <a:r>
              <a:rPr lang="en-US" sz="4000" b="1" i="1" dirty="0" smtClean="0">
                <a:solidFill>
                  <a:srgbClr val="00B0F0"/>
                </a:solidFill>
              </a:rPr>
              <a:t>J</a:t>
            </a:r>
            <a:r>
              <a:rPr lang="en-US" sz="4000" b="1" i="1" dirty="0" smtClean="0"/>
              <a:t>immy </a:t>
            </a:r>
            <a:r>
              <a:rPr lang="en-US" sz="4000" b="1" i="1" dirty="0" smtClean="0">
                <a:solidFill>
                  <a:srgbClr val="00B0F0"/>
                </a:solidFill>
              </a:rPr>
              <a:t>J</a:t>
            </a:r>
            <a:r>
              <a:rPr lang="en-US" sz="4000" b="1" i="1" dirty="0" smtClean="0"/>
              <a:t>inn </a:t>
            </a:r>
          </a:p>
          <a:p>
            <a:r>
              <a:rPr lang="en-US" sz="4000" b="1" i="1" dirty="0" smtClean="0"/>
              <a:t>is </a:t>
            </a:r>
            <a:r>
              <a:rPr lang="en-US" sz="4000" b="1" i="1" dirty="0" smtClean="0">
                <a:solidFill>
                  <a:srgbClr val="00B0F0"/>
                </a:solidFill>
              </a:rPr>
              <a:t>j</a:t>
            </a:r>
            <a:r>
              <a:rPr lang="en-US" sz="4000" b="1" i="1" dirty="0" smtClean="0"/>
              <a:t>umping </a:t>
            </a:r>
            <a:endParaRPr lang="ru-RU" sz="4000" b="1" i="1" dirty="0" smtClean="0"/>
          </a:p>
          <a:p>
            <a:r>
              <a:rPr lang="en-US" sz="4000" b="1" i="1" dirty="0" smtClean="0"/>
              <a:t>in his </a:t>
            </a:r>
            <a:r>
              <a:rPr lang="en-US" sz="4000" b="1" i="1" dirty="0" smtClean="0">
                <a:solidFill>
                  <a:srgbClr val="00B0F0"/>
                </a:solidFill>
              </a:rPr>
              <a:t>j</a:t>
            </a:r>
            <a:r>
              <a:rPr lang="en-US" sz="4000" b="1" i="1" dirty="0" smtClean="0"/>
              <a:t>eans.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00400"/>
            <a:ext cx="3477161" cy="347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52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LETTER   </a:t>
            </a:r>
            <a:r>
              <a:rPr lang="en-US" sz="4400" b="1" i="1" dirty="0" err="1" smtClean="0">
                <a:solidFill>
                  <a:srgbClr val="00B0F0"/>
                </a:solidFill>
              </a:rPr>
              <a:t>Kk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The </a:t>
            </a:r>
            <a:r>
              <a:rPr lang="en-US" sz="4000" b="1" i="1" dirty="0" smtClean="0">
                <a:solidFill>
                  <a:srgbClr val="00B0F0"/>
                </a:solidFill>
              </a:rPr>
              <a:t>k</a:t>
            </a:r>
            <a:r>
              <a:rPr lang="en-US" sz="4000" b="1" i="1" dirty="0" smtClean="0"/>
              <a:t>ing is strong.</a:t>
            </a:r>
          </a:p>
          <a:p>
            <a:r>
              <a:rPr lang="en-US" sz="4000" b="1" i="1" dirty="0" smtClean="0"/>
              <a:t>The </a:t>
            </a:r>
            <a:r>
              <a:rPr lang="en-US" sz="4000" b="1" i="1" dirty="0" smtClean="0">
                <a:solidFill>
                  <a:srgbClr val="00B0F0"/>
                </a:solidFill>
              </a:rPr>
              <a:t>k</a:t>
            </a:r>
            <a:r>
              <a:rPr lang="en-US" sz="4000" b="1" i="1" dirty="0" smtClean="0"/>
              <a:t>ing is brave.</a:t>
            </a:r>
          </a:p>
          <a:p>
            <a:r>
              <a:rPr lang="en-US" sz="4000" b="1" i="1" dirty="0" smtClean="0"/>
              <a:t>What is his name?</a:t>
            </a:r>
          </a:p>
          <a:p>
            <a:r>
              <a:rPr lang="en-US" sz="4000" b="1" i="1" dirty="0" smtClean="0"/>
              <a:t>He is Nic</a:t>
            </a:r>
            <a:r>
              <a:rPr lang="en-US" sz="4000" b="1" i="1" dirty="0" smtClean="0">
                <a:solidFill>
                  <a:srgbClr val="00B0F0"/>
                </a:solidFill>
              </a:rPr>
              <a:t>k</a:t>
            </a:r>
            <a:r>
              <a:rPr lang="en-US" sz="4000" b="1" i="1" dirty="0" smtClean="0"/>
              <a:t> Grey.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429000"/>
            <a:ext cx="3050732" cy="28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6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00B0F0"/>
                </a:solidFill>
              </a:rPr>
              <a:t>L</a:t>
            </a:r>
            <a:r>
              <a:rPr lang="en-US" sz="4400" b="1" i="1" dirty="0" smtClean="0"/>
              <a:t>ETTER   </a:t>
            </a:r>
            <a:r>
              <a:rPr lang="en-US" sz="4400" b="1" i="1" dirty="0" err="1" smtClean="0">
                <a:solidFill>
                  <a:srgbClr val="00B0F0"/>
                </a:solidFill>
              </a:rPr>
              <a:t>Ll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518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Who </a:t>
            </a:r>
            <a:r>
              <a:rPr lang="en-US" sz="4000" b="1" i="1" dirty="0" smtClean="0">
                <a:solidFill>
                  <a:srgbClr val="00B0F0"/>
                </a:solidFill>
              </a:rPr>
              <a:t>l</a:t>
            </a:r>
            <a:r>
              <a:rPr lang="en-US" sz="4000" b="1" i="1" dirty="0" smtClean="0"/>
              <a:t>ives in Africa?</a:t>
            </a:r>
          </a:p>
          <a:p>
            <a:r>
              <a:rPr lang="en-US" sz="4000" b="1" i="1" dirty="0" smtClean="0"/>
              <a:t>He, she or me?</a:t>
            </a:r>
          </a:p>
          <a:p>
            <a:r>
              <a:rPr lang="en-US" sz="4000" b="1" i="1" dirty="0" smtClean="0"/>
              <a:t>One </a:t>
            </a:r>
            <a:r>
              <a:rPr lang="en-US" sz="4000" b="1" i="1" dirty="0" smtClean="0">
                <a:solidFill>
                  <a:srgbClr val="00B0F0"/>
                </a:solidFill>
              </a:rPr>
              <a:t>l</a:t>
            </a:r>
            <a:r>
              <a:rPr lang="en-US" sz="4000" b="1" i="1" dirty="0" smtClean="0"/>
              <a:t>ion, </a:t>
            </a:r>
            <a:endParaRPr lang="ru-RU" sz="4000" b="1" i="1" dirty="0" smtClean="0"/>
          </a:p>
          <a:p>
            <a:r>
              <a:rPr lang="en-US" sz="4000" b="1" i="1" dirty="0" smtClean="0"/>
              <a:t>two </a:t>
            </a:r>
            <a:r>
              <a:rPr lang="en-US" sz="4000" b="1" i="1" dirty="0" smtClean="0">
                <a:solidFill>
                  <a:srgbClr val="00B0F0"/>
                </a:solidFill>
              </a:rPr>
              <a:t>l</a:t>
            </a:r>
            <a:r>
              <a:rPr lang="en-US" sz="4000" b="1" i="1" dirty="0" smtClean="0"/>
              <a:t>ions, </a:t>
            </a:r>
            <a:endParaRPr lang="ru-RU" sz="4000" b="1" i="1" dirty="0" smtClean="0"/>
          </a:p>
          <a:p>
            <a:r>
              <a:rPr lang="en-US" sz="4000" b="1" i="1" dirty="0" smtClean="0"/>
              <a:t>three…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62400"/>
            <a:ext cx="3536004" cy="237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75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LETTER   </a:t>
            </a:r>
            <a:r>
              <a:rPr lang="en-US" sz="4400" b="1" i="1" dirty="0" smtClean="0">
                <a:solidFill>
                  <a:srgbClr val="00B0F0"/>
                </a:solidFill>
              </a:rPr>
              <a:t>Mm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Little </a:t>
            </a:r>
            <a:r>
              <a:rPr lang="en-US" sz="4000" b="1" i="1" dirty="0" smtClean="0">
                <a:solidFill>
                  <a:srgbClr val="00B0F0"/>
                </a:solidFill>
              </a:rPr>
              <a:t>m</a:t>
            </a:r>
            <a:r>
              <a:rPr lang="en-US" sz="4000" b="1" i="1" dirty="0" smtClean="0"/>
              <a:t>ice, little </a:t>
            </a:r>
            <a:r>
              <a:rPr lang="en-US" sz="4000" b="1" i="1" dirty="0" smtClean="0">
                <a:solidFill>
                  <a:srgbClr val="00B0F0"/>
                </a:solidFill>
              </a:rPr>
              <a:t>m</a:t>
            </a:r>
            <a:r>
              <a:rPr lang="en-US" sz="4000" b="1" i="1" dirty="0" smtClean="0"/>
              <a:t>ice!</a:t>
            </a:r>
          </a:p>
          <a:p>
            <a:r>
              <a:rPr lang="en-US" sz="4000" b="1" i="1" dirty="0" smtClean="0"/>
              <a:t>Would you like a piece of ice?</a:t>
            </a:r>
          </a:p>
          <a:p>
            <a:r>
              <a:rPr lang="en-US" sz="4000" b="1" i="1" dirty="0" smtClean="0"/>
              <a:t>We would like a piece of cheese.</a:t>
            </a:r>
          </a:p>
          <a:p>
            <a:r>
              <a:rPr lang="en-US" sz="4000" b="1" i="1" dirty="0" smtClean="0"/>
              <a:t>Yes, please!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14800"/>
            <a:ext cx="2045970" cy="26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0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334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LETTER   </a:t>
            </a:r>
            <a:r>
              <a:rPr lang="en-US" sz="4400" b="1" i="1" dirty="0" err="1" smtClean="0">
                <a:solidFill>
                  <a:srgbClr val="00B0F0"/>
                </a:solidFill>
              </a:rPr>
              <a:t>Nn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050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How much is o</a:t>
            </a:r>
            <a:r>
              <a:rPr lang="en-US" sz="4000" b="1" i="1" dirty="0" smtClean="0">
                <a:solidFill>
                  <a:srgbClr val="00B0F0"/>
                </a:solidFill>
              </a:rPr>
              <a:t>n</a:t>
            </a:r>
            <a:r>
              <a:rPr lang="en-US" sz="4000" b="1" i="1" dirty="0" smtClean="0"/>
              <a:t>e plus o</a:t>
            </a:r>
            <a:r>
              <a:rPr lang="en-US" sz="4000" b="1" i="1" dirty="0" smtClean="0">
                <a:solidFill>
                  <a:srgbClr val="00B0F0"/>
                </a:solidFill>
              </a:rPr>
              <a:t>n</a:t>
            </a:r>
            <a:r>
              <a:rPr lang="en-US" sz="4000" b="1" i="1" dirty="0" smtClean="0"/>
              <a:t>e?</a:t>
            </a:r>
          </a:p>
          <a:p>
            <a:r>
              <a:rPr lang="en-US" sz="4000" b="1" i="1" dirty="0" smtClean="0"/>
              <a:t>Two big </a:t>
            </a:r>
            <a:r>
              <a:rPr lang="en-US" sz="4000" b="1" i="1" dirty="0" smtClean="0">
                <a:solidFill>
                  <a:srgbClr val="00B0F0"/>
                </a:solidFill>
              </a:rPr>
              <a:t>n</a:t>
            </a:r>
            <a:r>
              <a:rPr lang="en-US" sz="4000" b="1" i="1" dirty="0" smtClean="0"/>
              <a:t>uts for little so</a:t>
            </a:r>
            <a:r>
              <a:rPr lang="en-US" sz="4000" b="1" i="1" dirty="0" smtClean="0">
                <a:solidFill>
                  <a:srgbClr val="00B0F0"/>
                </a:solidFill>
              </a:rPr>
              <a:t>n</a:t>
            </a:r>
            <a:r>
              <a:rPr lang="en-US" sz="4000" b="1" i="1" dirty="0" smtClean="0"/>
              <a:t>.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267200"/>
            <a:ext cx="3618368" cy="171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096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LETTER  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Oo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“Tick-T</a:t>
            </a:r>
            <a:r>
              <a:rPr lang="en-US" sz="4000" b="1" i="1" dirty="0" smtClean="0">
                <a:solidFill>
                  <a:srgbClr val="FF0000"/>
                </a:solidFill>
              </a:rPr>
              <a:t>o</a:t>
            </a:r>
            <a:r>
              <a:rPr lang="en-US" sz="4000" b="1" i="1" dirty="0" smtClean="0"/>
              <a:t>ck! Tick-T</a:t>
            </a:r>
            <a:r>
              <a:rPr lang="en-US" sz="4000" b="1" i="1" dirty="0" smtClean="0">
                <a:solidFill>
                  <a:srgbClr val="FF0000"/>
                </a:solidFill>
              </a:rPr>
              <a:t>o</a:t>
            </a:r>
            <a:r>
              <a:rPr lang="en-US" sz="4000" b="1" i="1" dirty="0" smtClean="0"/>
              <a:t>ck!</a:t>
            </a:r>
          </a:p>
          <a:p>
            <a:r>
              <a:rPr lang="en-US" sz="4000" b="1" i="1" dirty="0" smtClean="0"/>
              <a:t> Play and walk,” says the cl</a:t>
            </a:r>
            <a:r>
              <a:rPr lang="en-US" sz="4000" b="1" i="1" dirty="0" smtClean="0">
                <a:solidFill>
                  <a:srgbClr val="FF0000"/>
                </a:solidFill>
              </a:rPr>
              <a:t>o</a:t>
            </a:r>
            <a:r>
              <a:rPr lang="en-US" sz="4000" b="1" i="1" dirty="0" smtClean="0"/>
              <a:t>ck!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944087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5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LETTER   </a:t>
            </a:r>
            <a:r>
              <a:rPr lang="en-US" sz="4400" b="1" i="1" dirty="0" smtClean="0">
                <a:solidFill>
                  <a:srgbClr val="00B0F0"/>
                </a:solidFill>
              </a:rPr>
              <a:t>Pp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449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I’ve got a </a:t>
            </a:r>
            <a:r>
              <a:rPr lang="en-US" sz="4000" b="1" i="1" dirty="0" smtClean="0">
                <a:solidFill>
                  <a:srgbClr val="00B0F0"/>
                </a:solidFill>
              </a:rPr>
              <a:t>p</a:t>
            </a:r>
            <a:r>
              <a:rPr lang="en-US" sz="4000" b="1" i="1" dirty="0" smtClean="0"/>
              <a:t>et.</a:t>
            </a:r>
          </a:p>
          <a:p>
            <a:r>
              <a:rPr lang="en-US" sz="4000" b="1" i="1" dirty="0" smtClean="0"/>
              <a:t>My </a:t>
            </a:r>
            <a:r>
              <a:rPr lang="en-US" sz="4000" b="1" i="1" dirty="0" smtClean="0">
                <a:solidFill>
                  <a:srgbClr val="00B0F0"/>
                </a:solidFill>
              </a:rPr>
              <a:t>p</a:t>
            </a:r>
            <a:r>
              <a:rPr lang="en-US" sz="4000" b="1" i="1" dirty="0" smtClean="0"/>
              <a:t>et is a </a:t>
            </a:r>
            <a:r>
              <a:rPr lang="en-US" sz="4000" b="1" i="1" dirty="0" smtClean="0">
                <a:solidFill>
                  <a:srgbClr val="00B0F0"/>
                </a:solidFill>
              </a:rPr>
              <a:t>p</a:t>
            </a:r>
            <a:r>
              <a:rPr lang="en-US" sz="4000" b="1" i="1" dirty="0" smtClean="0"/>
              <a:t>ig.</a:t>
            </a:r>
          </a:p>
          <a:p>
            <a:r>
              <a:rPr lang="en-US" sz="4000" b="1" i="1" dirty="0" smtClean="0"/>
              <a:t>His name is </a:t>
            </a:r>
            <a:r>
              <a:rPr lang="en-US" sz="4000" b="1" i="1" dirty="0" smtClean="0">
                <a:solidFill>
                  <a:srgbClr val="00B0F0"/>
                </a:solidFill>
              </a:rPr>
              <a:t>P</a:t>
            </a:r>
            <a:r>
              <a:rPr lang="en-US" sz="4000" b="1" i="1" dirty="0" smtClean="0"/>
              <a:t>ick.</a:t>
            </a:r>
          </a:p>
          <a:p>
            <a:r>
              <a:rPr lang="en-US" sz="4000" b="1" i="1" dirty="0" smtClean="0"/>
              <a:t>He is not big.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10000"/>
            <a:ext cx="3247949" cy="26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96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LETTER   </a:t>
            </a:r>
            <a:r>
              <a:rPr lang="en-US" sz="4400" b="1" i="1" dirty="0" err="1" smtClean="0">
                <a:solidFill>
                  <a:srgbClr val="00B0F0"/>
                </a:solidFill>
              </a:rPr>
              <a:t>Qq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7526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Mary the </a:t>
            </a:r>
            <a:r>
              <a:rPr lang="en-US" sz="4000" b="1" i="1" dirty="0" smtClean="0">
                <a:solidFill>
                  <a:srgbClr val="00B0F0"/>
                </a:solidFill>
              </a:rPr>
              <a:t>Q</a:t>
            </a:r>
            <a:r>
              <a:rPr lang="en-US" sz="4000" b="1" i="1" dirty="0" smtClean="0"/>
              <a:t>ueen</a:t>
            </a:r>
          </a:p>
          <a:p>
            <a:r>
              <a:rPr lang="en-US" sz="4000" b="1" i="1" dirty="0" smtClean="0"/>
              <a:t>Can dance and sing.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178" y="3352800"/>
            <a:ext cx="1832043" cy="34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3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66800"/>
            <a:ext cx="754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Презентация сделана по учебнику </a:t>
            </a:r>
          </a:p>
          <a:p>
            <a:pPr algn="ctr"/>
            <a:endParaRPr lang="ru-RU" sz="4400" b="1" dirty="0" smtClean="0"/>
          </a:p>
          <a:p>
            <a:pPr algn="ctr"/>
            <a:r>
              <a:rPr lang="en-US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ENJOY ENGLISH</a:t>
            </a:r>
            <a:endParaRPr lang="ru-RU" sz="44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4400" b="1" dirty="0" smtClean="0"/>
              <a:t> 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 класс</a:t>
            </a:r>
          </a:p>
          <a:p>
            <a:endParaRPr lang="en-US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400" b="1" dirty="0" err="1"/>
              <a:t>М</a:t>
            </a:r>
            <a:r>
              <a:rPr lang="ru-RU" sz="4400" b="1" dirty="0" err="1" smtClean="0"/>
              <a:t>.З.Биболетовой</a:t>
            </a:r>
            <a:r>
              <a:rPr lang="ru-RU" sz="4400" b="1" dirty="0" smtClean="0"/>
              <a:t> и др.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073262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</a:t>
            </a:r>
            <a:r>
              <a:rPr lang="en-US" sz="4400" b="1" i="1" dirty="0" smtClean="0">
                <a:solidFill>
                  <a:srgbClr val="00B0F0"/>
                </a:solidFill>
              </a:rPr>
              <a:t>R</a:t>
            </a:r>
            <a:r>
              <a:rPr lang="en-US" sz="4400" b="1" i="1" dirty="0" smtClean="0"/>
              <a:t>   </a:t>
            </a:r>
            <a:r>
              <a:rPr lang="en-US" sz="4400" b="1" i="1" dirty="0" err="1" smtClean="0">
                <a:solidFill>
                  <a:srgbClr val="00B0F0"/>
                </a:solidFill>
              </a:rPr>
              <a:t>Rr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One, two, th</a:t>
            </a:r>
            <a:r>
              <a:rPr lang="en-US" sz="4000" b="1" i="1" dirty="0" smtClean="0">
                <a:solidFill>
                  <a:srgbClr val="00B0F0"/>
                </a:solidFill>
              </a:rPr>
              <a:t>r</a:t>
            </a:r>
            <a:r>
              <a:rPr lang="en-US" sz="4000" b="1" i="1" dirty="0" smtClean="0"/>
              <a:t>ee!</a:t>
            </a:r>
          </a:p>
          <a:p>
            <a:r>
              <a:rPr lang="en-US" sz="4000" b="1" i="1" dirty="0"/>
              <a:t>One, two, th</a:t>
            </a:r>
            <a:r>
              <a:rPr lang="en-US" sz="4000" b="1" i="1" dirty="0">
                <a:solidFill>
                  <a:srgbClr val="00B0F0"/>
                </a:solidFill>
              </a:rPr>
              <a:t>r</a:t>
            </a:r>
            <a:r>
              <a:rPr lang="en-US" sz="4000" b="1" i="1" dirty="0"/>
              <a:t>ee!</a:t>
            </a:r>
          </a:p>
          <a:p>
            <a:r>
              <a:rPr lang="en-US" sz="4000" b="1" i="1" dirty="0" smtClean="0"/>
              <a:t>Nice </a:t>
            </a:r>
            <a:r>
              <a:rPr lang="en-US" sz="4000" b="1" i="1" dirty="0" smtClean="0">
                <a:solidFill>
                  <a:srgbClr val="00B0F0"/>
                </a:solidFill>
              </a:rPr>
              <a:t>r</a:t>
            </a:r>
            <a:r>
              <a:rPr lang="en-US" sz="4000" b="1" i="1" dirty="0" smtClean="0"/>
              <a:t>ed </a:t>
            </a:r>
            <a:r>
              <a:rPr lang="en-US" sz="4000" b="1" i="1" dirty="0" smtClean="0">
                <a:solidFill>
                  <a:srgbClr val="00B0F0"/>
                </a:solidFill>
              </a:rPr>
              <a:t>r</a:t>
            </a:r>
            <a:r>
              <a:rPr lang="en-US" sz="4000" b="1" i="1" dirty="0" smtClean="0"/>
              <a:t>oses you can see!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495800"/>
            <a:ext cx="2260347" cy="18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97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58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LETTER   </a:t>
            </a:r>
            <a:r>
              <a:rPr lang="en-US" sz="4400" b="1" i="1" dirty="0" err="1" smtClean="0">
                <a:solidFill>
                  <a:srgbClr val="00B0F0"/>
                </a:solidFill>
              </a:rPr>
              <a:t>Ss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9812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Oh, Mary! Come and </a:t>
            </a:r>
            <a:r>
              <a:rPr lang="en-US" sz="4000" b="1" i="1" dirty="0" smtClean="0">
                <a:solidFill>
                  <a:srgbClr val="00B0F0"/>
                </a:solidFill>
              </a:rPr>
              <a:t>s</a:t>
            </a:r>
            <a:r>
              <a:rPr lang="en-US" sz="4000" b="1" i="1" dirty="0" smtClean="0"/>
              <a:t>ee!</a:t>
            </a:r>
          </a:p>
          <a:p>
            <a:r>
              <a:rPr lang="en-US" sz="4000" b="1" i="1" dirty="0" smtClean="0"/>
              <a:t>A big </a:t>
            </a:r>
            <a:r>
              <a:rPr lang="en-US" sz="4000" b="1" i="1" dirty="0" smtClean="0">
                <a:solidFill>
                  <a:srgbClr val="00B0F0"/>
                </a:solidFill>
              </a:rPr>
              <a:t>s</a:t>
            </a:r>
            <a:r>
              <a:rPr lang="en-US" sz="4000" b="1" i="1" dirty="0" smtClean="0"/>
              <a:t>nake i</a:t>
            </a:r>
            <a:r>
              <a:rPr lang="en-US" sz="4000" b="1" i="1" dirty="0" smtClean="0">
                <a:solidFill>
                  <a:srgbClr val="00B0F0"/>
                </a:solidFill>
              </a:rPr>
              <a:t>s</a:t>
            </a:r>
            <a:r>
              <a:rPr lang="en-US" sz="4000" b="1" i="1" dirty="0" smtClean="0"/>
              <a:t> in the tree.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114800"/>
            <a:ext cx="2297236" cy="227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6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334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</a:t>
            </a:r>
            <a:r>
              <a:rPr lang="en-US" sz="4400" b="1" i="1" dirty="0" smtClean="0">
                <a:solidFill>
                  <a:srgbClr val="00B0F0"/>
                </a:solidFill>
              </a:rPr>
              <a:t>TT</a:t>
            </a:r>
            <a:r>
              <a:rPr lang="en-US" sz="4400" b="1" i="1" dirty="0" smtClean="0"/>
              <a:t>ER   </a:t>
            </a:r>
            <a:r>
              <a:rPr lang="en-US" sz="4400" b="1" i="1" dirty="0" err="1" smtClean="0">
                <a:solidFill>
                  <a:srgbClr val="00B0F0"/>
                </a:solidFill>
              </a:rPr>
              <a:t>Tt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Where is </a:t>
            </a:r>
            <a:r>
              <a:rPr lang="en-US" sz="4000" b="1" i="1" dirty="0" smtClean="0">
                <a:solidFill>
                  <a:srgbClr val="00B0F0"/>
                </a:solidFill>
              </a:rPr>
              <a:t>T</a:t>
            </a:r>
            <a:r>
              <a:rPr lang="en-US" sz="4000" b="1" i="1" dirty="0" smtClean="0"/>
              <a:t>ricky?</a:t>
            </a:r>
          </a:p>
          <a:p>
            <a:r>
              <a:rPr lang="en-US" sz="4000" b="1" i="1" dirty="0" smtClean="0"/>
              <a:t>Where is he?</a:t>
            </a:r>
          </a:p>
          <a:p>
            <a:r>
              <a:rPr lang="en-US" sz="4000" b="1" i="1" dirty="0" smtClean="0"/>
              <a:t>He is under the </a:t>
            </a:r>
            <a:r>
              <a:rPr lang="en-US" sz="4000" b="1" i="1" dirty="0" smtClean="0">
                <a:solidFill>
                  <a:srgbClr val="00B0F0"/>
                </a:solidFill>
              </a:rPr>
              <a:t>t</a:t>
            </a:r>
            <a:r>
              <a:rPr lang="en-US" sz="4000" b="1" i="1" dirty="0" smtClean="0"/>
              <a:t>able.</a:t>
            </a:r>
          </a:p>
          <a:p>
            <a:r>
              <a:rPr lang="en-US" sz="4000" b="1" i="1" dirty="0" smtClean="0"/>
              <a:t>Oh, I see.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0"/>
            <a:ext cx="1219200" cy="27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2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334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LETTER  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Uu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I’ve got a flower above my head.</a:t>
            </a:r>
          </a:p>
          <a:p>
            <a:r>
              <a:rPr lang="en-US" sz="4000" b="1" i="1" dirty="0" smtClean="0"/>
              <a:t>Bl</a:t>
            </a:r>
            <a:r>
              <a:rPr lang="en-US" sz="4000" b="1" i="1" dirty="0" smtClean="0">
                <a:solidFill>
                  <a:srgbClr val="FF0000"/>
                </a:solidFill>
              </a:rPr>
              <a:t>u</a:t>
            </a:r>
            <a:r>
              <a:rPr lang="en-US" sz="4000" b="1" i="1" dirty="0" smtClean="0"/>
              <a:t>e and yellow, green and red.</a:t>
            </a:r>
          </a:p>
          <a:p>
            <a:r>
              <a:rPr lang="en-US" sz="4000" b="1" i="1" dirty="0" smtClean="0"/>
              <a:t>(an </a:t>
            </a:r>
            <a:r>
              <a:rPr lang="en-US" sz="4000" b="1" i="1" dirty="0" smtClean="0">
                <a:solidFill>
                  <a:srgbClr val="FF0000"/>
                </a:solidFill>
              </a:rPr>
              <a:t>u</a:t>
            </a:r>
            <a:r>
              <a:rPr lang="en-US" sz="4000" b="1" i="1" dirty="0" smtClean="0"/>
              <a:t>mbrella)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6779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16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LETTER   </a:t>
            </a:r>
            <a:r>
              <a:rPr lang="en-US" sz="4400" b="1" i="1" dirty="0" err="1" smtClean="0">
                <a:solidFill>
                  <a:srgbClr val="00B0F0"/>
                </a:solidFill>
              </a:rPr>
              <a:t>Vv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Can you dance?</a:t>
            </a:r>
          </a:p>
          <a:p>
            <a:r>
              <a:rPr lang="en-US" sz="4000" b="1" i="1" dirty="0" smtClean="0"/>
              <a:t>Can you sing?</a:t>
            </a:r>
          </a:p>
          <a:p>
            <a:r>
              <a:rPr lang="en-US" sz="4000" b="1" i="1" dirty="0" smtClean="0"/>
              <a:t>I can play the </a:t>
            </a:r>
            <a:r>
              <a:rPr lang="en-US" sz="4000" b="1" i="1" dirty="0" smtClean="0">
                <a:solidFill>
                  <a:srgbClr val="00B0F0"/>
                </a:solidFill>
              </a:rPr>
              <a:t>v</a:t>
            </a:r>
            <a:r>
              <a:rPr lang="en-US" sz="4000" b="1" i="1" dirty="0" smtClean="0"/>
              <a:t>iolin.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114800"/>
            <a:ext cx="3090250" cy="227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89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LETTER   </a:t>
            </a:r>
            <a:r>
              <a:rPr lang="en-US" sz="4400" b="1" i="1" dirty="0" err="1" smtClean="0">
                <a:solidFill>
                  <a:srgbClr val="00B0F0"/>
                </a:solidFill>
              </a:rPr>
              <a:t>Ww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4642" y="185660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Tim is slim. Tim is tall.</a:t>
            </a:r>
          </a:p>
          <a:p>
            <a:r>
              <a:rPr lang="en-US" sz="4000" b="1" i="1" dirty="0" smtClean="0"/>
              <a:t>He can sit on the </a:t>
            </a:r>
            <a:r>
              <a:rPr lang="en-US" sz="4000" b="1" i="1" dirty="0" smtClean="0">
                <a:solidFill>
                  <a:srgbClr val="00B0F0"/>
                </a:solidFill>
              </a:rPr>
              <a:t>w</a:t>
            </a:r>
            <a:r>
              <a:rPr lang="en-US" sz="4000" b="1" i="1" dirty="0" smtClean="0"/>
              <a:t>all.</a:t>
            </a:r>
            <a:endParaRPr lang="ru-RU" sz="4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038600"/>
            <a:ext cx="1573835" cy="231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15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LETTER   </a:t>
            </a:r>
            <a:r>
              <a:rPr lang="en-US" sz="4400" b="1" i="1" dirty="0" smtClean="0">
                <a:solidFill>
                  <a:srgbClr val="00B0F0"/>
                </a:solidFill>
              </a:rPr>
              <a:t>Xx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7114" y="20574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I</a:t>
            </a:r>
            <a:r>
              <a:rPr lang="en-US" sz="4000" b="1" dirty="0" smtClean="0"/>
              <a:t> </a:t>
            </a:r>
            <a:r>
              <a:rPr lang="en-US" sz="4000" b="1" i="1" dirty="0" smtClean="0"/>
              <a:t>see two funny fo</a:t>
            </a:r>
            <a:r>
              <a:rPr lang="en-US" sz="4000" b="1" i="1" dirty="0" smtClean="0">
                <a:solidFill>
                  <a:srgbClr val="00B0F0"/>
                </a:solidFill>
              </a:rPr>
              <a:t>x</a:t>
            </a:r>
            <a:r>
              <a:rPr lang="en-US" sz="4000" b="1" i="1" dirty="0" smtClean="0"/>
              <a:t>es</a:t>
            </a:r>
          </a:p>
          <a:p>
            <a:r>
              <a:rPr lang="en-US" sz="4000" b="1" i="1" dirty="0" smtClean="0"/>
              <a:t>With two small bo</a:t>
            </a:r>
            <a:r>
              <a:rPr lang="en-US" sz="4000" b="1" i="1" dirty="0" smtClean="0">
                <a:solidFill>
                  <a:srgbClr val="00B0F0"/>
                </a:solidFill>
              </a:rPr>
              <a:t>x</a:t>
            </a:r>
            <a:r>
              <a:rPr lang="en-US" sz="4000" b="1" i="1" dirty="0" smtClean="0"/>
              <a:t>es.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12" y="4419600"/>
            <a:ext cx="1196975" cy="1806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05" y="4419599"/>
            <a:ext cx="1196975" cy="1806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800600"/>
            <a:ext cx="2426192" cy="18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36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334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LETTER  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Yy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981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Fl</a:t>
            </a:r>
            <a:r>
              <a:rPr lang="en-US" sz="4000" b="1" i="1" dirty="0" smtClean="0">
                <a:solidFill>
                  <a:srgbClr val="FF0000"/>
                </a:solidFill>
              </a:rPr>
              <a:t>y</a:t>
            </a:r>
            <a:r>
              <a:rPr lang="en-US" sz="4000" b="1" i="1" dirty="0" smtClean="0"/>
              <a:t>! </a:t>
            </a:r>
            <a:r>
              <a:rPr lang="en-US" sz="4000" b="1" i="1" dirty="0"/>
              <a:t>F</a:t>
            </a:r>
            <a:r>
              <a:rPr lang="en-US" sz="4000" b="1" i="1" dirty="0" smtClean="0"/>
              <a:t>l</a:t>
            </a:r>
            <a:r>
              <a:rPr lang="en-US" sz="4000" b="1" i="1" dirty="0" smtClean="0">
                <a:solidFill>
                  <a:srgbClr val="FF0000"/>
                </a:solidFill>
              </a:rPr>
              <a:t>y</a:t>
            </a:r>
            <a:r>
              <a:rPr lang="en-US" sz="4000" b="1" i="1" dirty="0" smtClean="0"/>
              <a:t>! In the sk</a:t>
            </a:r>
            <a:r>
              <a:rPr lang="en-US" sz="4000" b="1" i="1" dirty="0" smtClean="0">
                <a:solidFill>
                  <a:srgbClr val="FF0000"/>
                </a:solidFill>
              </a:rPr>
              <a:t>y</a:t>
            </a:r>
            <a:r>
              <a:rPr lang="en-US" sz="4000" b="1" i="1" dirty="0" smtClean="0"/>
              <a:t>!</a:t>
            </a:r>
          </a:p>
          <a:p>
            <a:r>
              <a:rPr lang="en-US" sz="4000" b="1" i="1" dirty="0" smtClean="0"/>
              <a:t>M</a:t>
            </a:r>
            <a:r>
              <a:rPr lang="en-US" sz="4000" b="1" i="1" dirty="0" smtClean="0">
                <a:solidFill>
                  <a:srgbClr val="FF0000"/>
                </a:solidFill>
              </a:rPr>
              <a:t>y </a:t>
            </a:r>
            <a:r>
              <a:rPr lang="en-US" sz="4000" b="1" i="1" dirty="0" smtClean="0"/>
              <a:t>nice and funn</a:t>
            </a:r>
            <a:r>
              <a:rPr lang="en-US" sz="4000" b="1" i="1" dirty="0" smtClean="0">
                <a:solidFill>
                  <a:srgbClr val="FF0000"/>
                </a:solidFill>
              </a:rPr>
              <a:t>y</a:t>
            </a:r>
            <a:r>
              <a:rPr lang="en-US" sz="4000" b="1" i="1" dirty="0" smtClean="0"/>
              <a:t> kite!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240090"/>
            <a:ext cx="2057400" cy="261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78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72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LETTER   </a:t>
            </a:r>
            <a:r>
              <a:rPr lang="en-US" sz="4400" b="1" i="1" dirty="0" err="1" smtClean="0">
                <a:solidFill>
                  <a:srgbClr val="00B0F0"/>
                </a:solidFill>
              </a:rPr>
              <a:t>Zz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We go, we go, we go to the </a:t>
            </a:r>
            <a:r>
              <a:rPr lang="en-US" sz="4000" b="1" i="1" dirty="0" smtClean="0">
                <a:solidFill>
                  <a:srgbClr val="00B0F0"/>
                </a:solidFill>
              </a:rPr>
              <a:t>z</a:t>
            </a:r>
            <a:r>
              <a:rPr lang="en-US" sz="4000" b="1" i="1" dirty="0" smtClean="0"/>
              <a:t>oo!</a:t>
            </a:r>
          </a:p>
          <a:p>
            <a:r>
              <a:rPr lang="en-US" sz="4000" b="1" i="1" dirty="0" smtClean="0"/>
              <a:t>We can see a tiger and a </a:t>
            </a:r>
            <a:r>
              <a:rPr lang="en-US" sz="4000" b="1" i="1" dirty="0" smtClean="0">
                <a:solidFill>
                  <a:srgbClr val="00B0F0"/>
                </a:solidFill>
              </a:rPr>
              <a:t>z</a:t>
            </a:r>
            <a:r>
              <a:rPr lang="en-US" sz="4000" b="1" i="1" dirty="0" smtClean="0"/>
              <a:t>ebra too. 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58228"/>
            <a:ext cx="3429000" cy="23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94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Картинки взяты </a:t>
            </a:r>
            <a:r>
              <a:rPr lang="ru-RU" sz="3600" dirty="0"/>
              <a:t>из интернета:</a:t>
            </a:r>
            <a:endParaRPr lang="en-US" sz="3600" dirty="0"/>
          </a:p>
          <a:p>
            <a:endParaRPr lang="ru-RU" sz="3600" dirty="0"/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Клипы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Office.com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7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i="1" dirty="0" smtClean="0"/>
              <a:t>LETTER  </a:t>
            </a:r>
            <a:r>
              <a:rPr lang="en-US" i="1" dirty="0" smtClean="0"/>
              <a:t>  </a:t>
            </a:r>
            <a:r>
              <a:rPr lang="en-US" b="1" i="1" dirty="0" err="1" smtClean="0">
                <a:solidFill>
                  <a:srgbClr val="FF0000"/>
                </a:solidFill>
              </a:rPr>
              <a:t>Aa</a:t>
            </a:r>
            <a:endParaRPr lang="ru-RU" b="1" i="1" dirty="0"/>
          </a:p>
        </p:txBody>
      </p:sp>
      <p:pic>
        <p:nvPicPr>
          <p:cNvPr id="5130" name="Picture 10" descr="6607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225" y="4343400"/>
            <a:ext cx="262255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838200" y="2157412"/>
            <a:ext cx="7848600" cy="20335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000" b="1" i="1" dirty="0" smtClean="0">
                <a:solidFill>
                  <a:srgbClr val="FF0000"/>
                </a:solidFill>
              </a:rPr>
              <a:t>A</a:t>
            </a:r>
            <a:r>
              <a:rPr lang="en-US" sz="4000" b="1" i="1" dirty="0" smtClean="0"/>
              <a:t>pples here, </a:t>
            </a:r>
            <a:r>
              <a:rPr lang="en-US" sz="4000" b="1" i="1" dirty="0" smtClean="0">
                <a:solidFill>
                  <a:srgbClr val="FF0000"/>
                </a:solidFill>
              </a:rPr>
              <a:t>a</a:t>
            </a:r>
            <a:r>
              <a:rPr lang="en-US" sz="4000" b="1" i="1" dirty="0" smtClean="0"/>
              <a:t>pples there,</a:t>
            </a:r>
          </a:p>
          <a:p>
            <a:pPr marL="0" indent="0"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A</a:t>
            </a:r>
            <a:r>
              <a:rPr lang="en-US" sz="4000" b="1" i="1" dirty="0" smtClean="0"/>
              <a:t>pples, </a:t>
            </a:r>
            <a:r>
              <a:rPr lang="en-US" sz="4000" b="1" i="1" dirty="0" smtClean="0">
                <a:solidFill>
                  <a:srgbClr val="FF0000"/>
                </a:solidFill>
              </a:rPr>
              <a:t>a</a:t>
            </a:r>
            <a:r>
              <a:rPr lang="en-US" sz="4000" b="1" i="1" dirty="0" smtClean="0"/>
              <a:t>pples everywhere!</a:t>
            </a:r>
            <a:endParaRPr lang="en-US" sz="40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dc701436b9b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4648200"/>
            <a:ext cx="2023782" cy="18596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841872" y="2133600"/>
            <a:ext cx="7692528" cy="16764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B</a:t>
            </a:r>
            <a:r>
              <a:rPr lang="en-US" sz="4000" b="1" i="1" dirty="0" smtClean="0"/>
              <a:t>ounce! </a:t>
            </a:r>
            <a:r>
              <a:rPr lang="en-US" sz="4000" b="1" i="1" dirty="0" smtClean="0">
                <a:solidFill>
                  <a:srgbClr val="FF0000"/>
                </a:solidFill>
              </a:rPr>
              <a:t>B</a:t>
            </a:r>
            <a:r>
              <a:rPr lang="en-US" sz="4000" b="1" i="1" dirty="0" smtClean="0"/>
              <a:t>ounce! It is my </a:t>
            </a:r>
            <a:r>
              <a:rPr lang="en-US" sz="4000" b="1" i="1" dirty="0" smtClean="0">
                <a:solidFill>
                  <a:srgbClr val="FF0000"/>
                </a:solidFill>
              </a:rPr>
              <a:t>b</a:t>
            </a:r>
            <a:r>
              <a:rPr lang="en-US" sz="4000" b="1" i="1" dirty="0" smtClean="0"/>
              <a:t>all!</a:t>
            </a:r>
          </a:p>
          <a:p>
            <a:pPr marL="0" indent="0">
              <a:buNone/>
            </a:pPr>
            <a:r>
              <a:rPr lang="en-US" sz="4000" b="1" i="1" dirty="0" smtClean="0"/>
              <a:t>It doesn’t want to stop at all.</a:t>
            </a:r>
            <a:endParaRPr lang="ru-RU" sz="4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6096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/>
              <a:t>LETTER</a:t>
            </a:r>
            <a:r>
              <a:rPr lang="en-US" sz="4400" i="1" dirty="0" smtClean="0"/>
              <a:t>   </a:t>
            </a:r>
            <a:r>
              <a:rPr lang="en-US" sz="4400" b="1" i="1" dirty="0" smtClean="0">
                <a:solidFill>
                  <a:srgbClr val="0070C0"/>
                </a:solidFill>
              </a:rPr>
              <a:t>Bb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762000" y="1752600"/>
            <a:ext cx="4879554" cy="28194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i="1" dirty="0" smtClean="0"/>
              <a:t>I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smtClean="0"/>
              <a:t>am the </a:t>
            </a:r>
            <a:r>
              <a:rPr lang="en-US" sz="4000" b="1" i="1" dirty="0" smtClean="0">
                <a:solidFill>
                  <a:srgbClr val="0070C0"/>
                </a:solidFill>
              </a:rPr>
              <a:t>c</a:t>
            </a:r>
            <a:r>
              <a:rPr lang="en-US" sz="4000" b="1" i="1" dirty="0" smtClean="0"/>
              <a:t>at.</a:t>
            </a:r>
          </a:p>
          <a:p>
            <a:pPr marL="0" indent="0">
              <a:buNone/>
            </a:pPr>
            <a:r>
              <a:rPr lang="en-US" sz="4000" b="1" i="1" dirty="0" smtClean="0"/>
              <a:t>My name is Hat.</a:t>
            </a:r>
          </a:p>
          <a:p>
            <a:pPr marL="0" indent="0">
              <a:buNone/>
            </a:pPr>
            <a:r>
              <a:rPr lang="en-US" sz="4000" b="1" i="1" dirty="0" smtClean="0"/>
              <a:t>I am not fat.</a:t>
            </a:r>
          </a:p>
          <a:p>
            <a:pPr marL="0" indent="0">
              <a:buNone/>
            </a:pPr>
            <a:r>
              <a:rPr lang="en-US" sz="4000" b="1" i="1" dirty="0" smtClean="0"/>
              <a:t>I like to </a:t>
            </a:r>
            <a:r>
              <a:rPr lang="en-US" sz="4000" b="1" i="1" dirty="0" smtClean="0">
                <a:solidFill>
                  <a:srgbClr val="0070C0"/>
                </a:solidFill>
              </a:rPr>
              <a:t>c</a:t>
            </a:r>
            <a:r>
              <a:rPr lang="en-US" sz="4000" b="1" i="1" dirty="0" smtClean="0"/>
              <a:t>hat!</a:t>
            </a:r>
          </a:p>
          <a:p>
            <a:pPr marL="0" indent="0">
              <a:buNone/>
            </a:pPr>
            <a:endParaRPr lang="ru-RU" sz="4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334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/>
              <a:t>LETTER</a:t>
            </a:r>
            <a:r>
              <a:rPr lang="en-US" sz="4400" i="1" dirty="0" smtClean="0"/>
              <a:t>   </a:t>
            </a:r>
            <a:r>
              <a:rPr lang="en-US" sz="4400" b="1" i="1" dirty="0" smtClean="0">
                <a:solidFill>
                  <a:srgbClr val="0070C0"/>
                </a:solidFill>
              </a:rPr>
              <a:t>Cc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38600"/>
            <a:ext cx="3189794" cy="25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8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6096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/>
              <a:t>LETTER   </a:t>
            </a:r>
            <a:r>
              <a:rPr lang="en-US" sz="4400" b="1" i="1" dirty="0" err="1" smtClean="0">
                <a:solidFill>
                  <a:srgbClr val="00B0F0"/>
                </a:solidFill>
              </a:rPr>
              <a:t>Dd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I am the </a:t>
            </a:r>
            <a:r>
              <a:rPr lang="en-US" sz="4000" b="1" i="1" dirty="0" smtClean="0">
                <a:solidFill>
                  <a:srgbClr val="00B0F0"/>
                </a:solidFill>
              </a:rPr>
              <a:t>d</a:t>
            </a:r>
            <a:r>
              <a:rPr lang="en-US" sz="4000" b="1" i="1" dirty="0" smtClean="0"/>
              <a:t>og.</a:t>
            </a:r>
          </a:p>
          <a:p>
            <a:r>
              <a:rPr lang="en-US" sz="4000" b="1" i="1" dirty="0" smtClean="0"/>
              <a:t>My name is Jack.</a:t>
            </a:r>
          </a:p>
          <a:p>
            <a:r>
              <a:rPr lang="en-US" sz="4000" b="1" i="1" dirty="0" smtClean="0"/>
              <a:t>My coat is white,</a:t>
            </a:r>
          </a:p>
          <a:p>
            <a:r>
              <a:rPr lang="en-US" sz="4000" b="1" i="1" dirty="0" smtClean="0"/>
              <a:t>My nose is black.</a:t>
            </a:r>
            <a:endParaRPr lang="ru-RU" sz="4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352800"/>
            <a:ext cx="2438400" cy="31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1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858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</a:t>
            </a:r>
            <a:r>
              <a:rPr lang="en-US" sz="4400" b="1" i="1" dirty="0" smtClean="0">
                <a:solidFill>
                  <a:srgbClr val="FF0000"/>
                </a:solidFill>
              </a:rPr>
              <a:t>E</a:t>
            </a:r>
            <a:r>
              <a:rPr lang="en-US" sz="4400" b="1" i="1" dirty="0" smtClean="0"/>
              <a:t>TT</a:t>
            </a:r>
            <a:r>
              <a:rPr lang="en-US" sz="4400" b="1" i="1" dirty="0" smtClean="0">
                <a:solidFill>
                  <a:srgbClr val="FF0000"/>
                </a:solidFill>
              </a:rPr>
              <a:t>E</a:t>
            </a:r>
            <a:r>
              <a:rPr lang="en-US" sz="4400" b="1" i="1" dirty="0" smtClean="0"/>
              <a:t>R  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Ee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09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Littl</a:t>
            </a:r>
            <a:r>
              <a:rPr lang="en-US" sz="4000" b="1" i="1" dirty="0" smtClean="0">
                <a:solidFill>
                  <a:srgbClr val="FF0000"/>
                </a:solidFill>
              </a:rPr>
              <a:t>e</a:t>
            </a:r>
            <a:r>
              <a:rPr lang="en-US" sz="4000" b="1" i="1" dirty="0" smtClean="0"/>
              <a:t> y</a:t>
            </a:r>
            <a:r>
              <a:rPr lang="en-US" sz="4000" b="1" i="1" dirty="0" smtClean="0">
                <a:solidFill>
                  <a:srgbClr val="FF0000"/>
                </a:solidFill>
              </a:rPr>
              <a:t>e</a:t>
            </a:r>
            <a:r>
              <a:rPr lang="en-US" sz="4000" b="1" i="1" dirty="0" smtClean="0"/>
              <a:t>llow b</a:t>
            </a:r>
            <a:r>
              <a:rPr lang="en-US" sz="4000" b="1" i="1" dirty="0" smtClean="0">
                <a:solidFill>
                  <a:srgbClr val="FF0000"/>
                </a:solidFill>
              </a:rPr>
              <a:t>ee</a:t>
            </a:r>
            <a:r>
              <a:rPr lang="en-US" sz="4000" b="1" i="1" dirty="0" smtClean="0"/>
              <a:t>, b</a:t>
            </a:r>
            <a:r>
              <a:rPr lang="en-US" sz="4000" b="1" i="1" dirty="0" smtClean="0">
                <a:solidFill>
                  <a:srgbClr val="FF0000"/>
                </a:solidFill>
              </a:rPr>
              <a:t>ee</a:t>
            </a:r>
            <a:r>
              <a:rPr lang="en-US" sz="4000" b="1" i="1" dirty="0" smtClean="0"/>
              <a:t>, b</a:t>
            </a:r>
            <a:r>
              <a:rPr lang="en-US" sz="4000" b="1" i="1" dirty="0" smtClean="0">
                <a:solidFill>
                  <a:srgbClr val="FF0000"/>
                </a:solidFill>
              </a:rPr>
              <a:t>ee</a:t>
            </a:r>
            <a:r>
              <a:rPr lang="en-US" sz="4000" b="1" i="1" dirty="0" smtClean="0"/>
              <a:t>!</a:t>
            </a:r>
          </a:p>
          <a:p>
            <a:r>
              <a:rPr lang="en-US" sz="4000" b="1" i="1" dirty="0" smtClean="0"/>
              <a:t>How many flow</a:t>
            </a:r>
            <a:r>
              <a:rPr lang="en-US" sz="4000" b="1" i="1" dirty="0" smtClean="0">
                <a:solidFill>
                  <a:srgbClr val="FF0000"/>
                </a:solidFill>
              </a:rPr>
              <a:t>e</a:t>
            </a:r>
            <a:r>
              <a:rPr lang="en-US" sz="4000" b="1" i="1" dirty="0" smtClean="0"/>
              <a:t>rs can you s</a:t>
            </a:r>
            <a:r>
              <a:rPr lang="en-US" sz="4000" b="1" i="1" dirty="0" smtClean="0">
                <a:solidFill>
                  <a:srgbClr val="FF0000"/>
                </a:solidFill>
              </a:rPr>
              <a:t>ee</a:t>
            </a:r>
            <a:r>
              <a:rPr lang="en-US" sz="4000" b="1" i="1" dirty="0" smtClean="0"/>
              <a:t>?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LETTER   </a:t>
            </a:r>
            <a:r>
              <a:rPr lang="en-US" sz="4400" b="1" i="1" dirty="0" err="1" smtClean="0">
                <a:solidFill>
                  <a:srgbClr val="00B0F0"/>
                </a:solidFill>
              </a:rPr>
              <a:t>Ff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098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One, two, three, and </a:t>
            </a:r>
            <a:r>
              <a:rPr lang="en-US" sz="4000" b="1" i="1" dirty="0" smtClean="0">
                <a:solidFill>
                  <a:srgbClr val="00B0F0"/>
                </a:solidFill>
              </a:rPr>
              <a:t>f</a:t>
            </a:r>
            <a:r>
              <a:rPr lang="en-US" sz="4000" b="1" i="1" dirty="0" smtClean="0"/>
              <a:t>our and </a:t>
            </a:r>
            <a:r>
              <a:rPr lang="en-US" sz="4000" b="1" i="1" dirty="0" smtClean="0">
                <a:solidFill>
                  <a:srgbClr val="00B0F0"/>
                </a:solidFill>
              </a:rPr>
              <a:t>f</a:t>
            </a:r>
            <a:r>
              <a:rPr lang="en-US" sz="4000" b="1" i="1" dirty="0" smtClean="0"/>
              <a:t>ive!</a:t>
            </a:r>
          </a:p>
          <a:p>
            <a:r>
              <a:rPr lang="en-US" sz="4000" b="1" i="1" dirty="0" smtClean="0"/>
              <a:t>I have got a </a:t>
            </a:r>
            <a:r>
              <a:rPr lang="en-US" sz="4000" b="1" i="1" dirty="0" smtClean="0">
                <a:solidFill>
                  <a:srgbClr val="00B0F0"/>
                </a:solidFill>
              </a:rPr>
              <a:t>f</a:t>
            </a:r>
            <a:r>
              <a:rPr lang="en-US" sz="4000" b="1" i="1" dirty="0" smtClean="0"/>
              <a:t>ish alive!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96" y="4211598"/>
            <a:ext cx="3188208" cy="21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3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149" y="4572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LETTER   </a:t>
            </a:r>
            <a:r>
              <a:rPr lang="en-US" sz="4400" b="1" i="1" dirty="0" err="1" smtClean="0">
                <a:solidFill>
                  <a:srgbClr val="00B0F0"/>
                </a:solidFill>
              </a:rPr>
              <a:t>Gg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05000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I am a </a:t>
            </a:r>
            <a:r>
              <a:rPr lang="en-US" sz="4000" b="1" i="1" dirty="0" smtClean="0">
                <a:solidFill>
                  <a:srgbClr val="00B0F0"/>
                </a:solidFill>
              </a:rPr>
              <a:t>g</a:t>
            </a:r>
            <a:r>
              <a:rPr lang="en-US" sz="4000" b="1" i="1" dirty="0" smtClean="0"/>
              <a:t>irl.</a:t>
            </a:r>
          </a:p>
          <a:p>
            <a:r>
              <a:rPr lang="en-US" sz="4000" b="1" i="1" dirty="0" smtClean="0"/>
              <a:t>I’ve </a:t>
            </a:r>
            <a:r>
              <a:rPr lang="en-US" sz="4000" b="1" i="1" dirty="0" smtClean="0">
                <a:solidFill>
                  <a:srgbClr val="00B0F0"/>
                </a:solidFill>
              </a:rPr>
              <a:t>g</a:t>
            </a:r>
            <a:r>
              <a:rPr lang="en-US" sz="4000" b="1" i="1" dirty="0" smtClean="0"/>
              <a:t>ot a doll.</a:t>
            </a:r>
          </a:p>
          <a:p>
            <a:r>
              <a:rPr lang="en-US" sz="4000" b="1" i="1" dirty="0" smtClean="0"/>
              <a:t>Her name is May!</a:t>
            </a:r>
          </a:p>
          <a:p>
            <a:r>
              <a:rPr lang="en-US" sz="4000" b="1" i="1" dirty="0" smtClean="0"/>
              <a:t>We like to play.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459546"/>
            <a:ext cx="2530948" cy="168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9932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533</Words>
  <Application>Microsoft Office PowerPoint</Application>
  <PresentationFormat>Экран (4:3)</PresentationFormat>
  <Paragraphs>117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Arial</vt:lpstr>
      <vt:lpstr>Оформление по умолчанию</vt:lpstr>
      <vt:lpstr>Алфавит                          в стихах</vt:lpstr>
      <vt:lpstr>Презентация PowerPoint</vt:lpstr>
      <vt:lpstr>LETTER    Aa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Имя</dc:creator>
  <cp:lastModifiedBy>Светлана Белобородова</cp:lastModifiedBy>
  <cp:revision>30</cp:revision>
  <cp:lastPrinted>1601-01-01T00:00:00Z</cp:lastPrinted>
  <dcterms:created xsi:type="dcterms:W3CDTF">2011-12-10T20:29:31Z</dcterms:created>
  <dcterms:modified xsi:type="dcterms:W3CDTF">2014-09-25T18:37:06Z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